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hidden">
          <a:xfrm>
            <a:off x="0" y="4830763"/>
            <a:ext cx="9170988" cy="1809750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0"/>
                  <a:invGamma/>
                  <a:alpha val="0"/>
                </a:srgbClr>
              </a:gs>
              <a:gs pos="50000">
                <a:srgbClr val="000066">
                  <a:alpha val="50000"/>
                </a:srgbClr>
              </a:gs>
              <a:gs pos="100000">
                <a:srgbClr val="000066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gray">
          <a:xfrm>
            <a:off x="0" y="5291138"/>
            <a:ext cx="9144000" cy="876300"/>
          </a:xfrm>
          <a:prstGeom prst="rect">
            <a:avLst/>
          </a:prstGeom>
          <a:gradFill rotWithShape="1">
            <a:gsLst>
              <a:gs pos="0">
                <a:schemeClr val="tx1">
                  <a:alpha val="27000"/>
                </a:schemeClr>
              </a:gs>
              <a:gs pos="100000">
                <a:schemeClr val="tx1">
                  <a:gamma/>
                  <a:shade val="72941"/>
                  <a:invGamma/>
                  <a:alpha val="89999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gray">
          <a:xfrm>
            <a:off x="201613" y="4481513"/>
            <a:ext cx="1133475" cy="115728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gray">
          <a:xfrm>
            <a:off x="1562100" y="4481513"/>
            <a:ext cx="1133475" cy="115728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8" name="Picture 34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-2184400" y="2366963"/>
            <a:ext cx="113125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5" descr="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gray">
          <a:xfrm>
            <a:off x="-1909763" y="2227263"/>
            <a:ext cx="12458701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6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-1981200" y="2257425"/>
            <a:ext cx="131048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8" descr="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gray">
          <a:xfrm>
            <a:off x="1371600" y="381000"/>
            <a:ext cx="60198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1"/>
          <p:cNvSpPr txBox="1">
            <a:spLocks noChangeArrowheads="1"/>
          </p:cNvSpPr>
          <p:nvPr/>
        </p:nvSpPr>
        <p:spPr bwMode="black">
          <a:xfrm>
            <a:off x="76200" y="95250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</p:spPr>
        <p:txBody>
          <a:bodyPr/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path" presetSubtype="0" repeatCount="indefinite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2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47650"/>
            <a:ext cx="2057400" cy="5878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7650"/>
            <a:ext cx="6019800" cy="5878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487363"/>
            <a:ext cx="9144000" cy="72707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72941"/>
                  <a:invGamma/>
                  <a:alpha val="67999"/>
                </a:schemeClr>
              </a:gs>
              <a:gs pos="100000">
                <a:schemeClr val="tx1">
                  <a:alpha val="27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gray">
          <a:xfrm>
            <a:off x="6457950" y="211138"/>
            <a:ext cx="1133475" cy="1157287"/>
          </a:xfrm>
          <a:prstGeom prst="ellipse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4" name="Oval 20"/>
          <p:cNvSpPr>
            <a:spLocks noChangeArrowheads="1"/>
          </p:cNvSpPr>
          <p:nvPr/>
        </p:nvSpPr>
        <p:spPr bwMode="gray">
          <a:xfrm>
            <a:off x="7848600" y="211138"/>
            <a:ext cx="1133475" cy="1157287"/>
          </a:xfrm>
          <a:prstGeom prst="ellipse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4765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46" name="Picture 22" descr="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gray">
          <a:xfrm>
            <a:off x="-2198688" y="5727700"/>
            <a:ext cx="1134110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gray">
          <a:xfrm>
            <a:off x="-1909763" y="5588000"/>
            <a:ext cx="12458701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gray">
          <a:xfrm>
            <a:off x="-1981200" y="5418138"/>
            <a:ext cx="131048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17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9" presetClass="path" presetSubtype="0" repeatCount="36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9" dur="5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2" presetClass="path" presetSubtype="0" repeatCount="129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21" dur="12444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nimBg="1"/>
      <p:bldP spid="1044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637" y="3140968"/>
            <a:ext cx="8688387" cy="10668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Медицинская статистика. Значение, методы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301208"/>
            <a:ext cx="6261135" cy="7803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Повозрастные коэффициенты рождаемости (плодовитости) позволяют анализировать уровень и динамику интенсивности рождаемости.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Чтобы иметь возможность анализировать уровень и динамику рождаемости с помощью одного показателя, в статистических исследованиях также используют суммарный коэффициент рождаемости, который вычисляют путем суммирования возрастных коэффициентов рождаемости с умножением их на длину каждого возрастного интервала в целых годах (для пятилетних интервалов множитель равен 5). Сумму в итоге делят на 1000, т.е. показатель выражается в расчете на одну женщину в среднем.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5 (сумма возрастных коэффициентов)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1000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5943600" cy="857256"/>
          </a:xfrm>
        </p:spPr>
        <p:txBody>
          <a:bodyPr/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Методика расчета и оценки показателей смертности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Статистика смертности населения основана на данных «Врачебного свидетельства о смерти» (ф. 106/у), «Врачебного свидетельства о перинатальной смерти» (ф. 106-2/у).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Общий показатель смертности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рассчитывают по формуле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        Общее число умерших за год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населения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Оценка общего коэффициента смертности</a:t>
            </a:r>
          </a:p>
          <a:p>
            <a:pPr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214554"/>
          <a:ext cx="8143932" cy="3929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1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73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Общий коэффициент смертности</a:t>
                      </a:r>
                      <a:endParaRPr lang="ru-RU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(на 1000 человек населения)</a:t>
                      </a:r>
                      <a:endParaRPr lang="ru-RU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 смертности</a:t>
                      </a:r>
                      <a:endParaRPr lang="ru-RU" sz="2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&lt;7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Очень низкий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16-20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Очень высокий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Среди частных коэффициентов важнейшее место принадлежит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повозрастным коэффициентам смертности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которые рассчитывают как для всего населения, так и отдельно для мужчин и женщин.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смертности данной возрастной группы: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(Общее число умерших определенной возрастной группы/среднегодовая численность населения этой возрастной группы)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1000 .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Показатели смертности отдельных возрастно-половых групп: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Общее число умерших мужчин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или женщин определенной возрастной группы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мужчин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или женщин этой возрастной группы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изучении причин смерти вычисляют структуру причин смерти и уровень смертности по причинам.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смертности от данного заболевания: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   Число умерших от данной причины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100 000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населения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Структура причин смертности: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Число умерших от конкретной причины,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  определенной возрастной группы, пола за год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100   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общее число умерших от всех причин    соответствующего пола, возрастной группы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4697427"/>
          </a:xfrm>
        </p:spPr>
        <p:txBody>
          <a:bodyPr/>
          <a:lstStyle/>
          <a:p>
            <a:pPr marL="0" indent="360363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Младенческая смертность рассчитывается как «грубым», упрощенным методом: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детей, умерших в течение года на 1-м году жизни,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1000   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родившихся живыми в данном году</a:t>
            </a:r>
          </a:p>
          <a:p>
            <a:pPr marL="0" indent="360363" algn="just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 и с помощью уточненных формул (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Ратса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): </a:t>
            </a:r>
          </a:p>
          <a:p>
            <a:pPr marL="0" indent="360363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детей, умерших в течение года на 1-м году жизни,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2/3 родившихся живыми в данном году + 1/3 родившихся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живыми в предыдущем году</a:t>
            </a:r>
          </a:p>
          <a:p>
            <a:pPr marL="0" indent="360363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60363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Использование уточненной,  более сложной формулы необходимо и связи с тем, что ребенок может родиться в одном календарном году (например, в декабре 2011 г.), а умереть - в другом календарном году (например, в январе 2012 г.).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Вычисляют также показатели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неонатальной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смертности (смертность в первые 28 дней), ранней (смертность в первую неделю жизни - 168 ч) и поздней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неонатальной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смертности,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постнеонатальной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смертности.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регистрации смерти в перинатальный период заполняют «Медицинское свидетельство о перинатальной смертности» (ф. 06-2/у-08).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перинатальной смертности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marL="0" indent="360363" algn="just">
              <a:spcBef>
                <a:spcPts val="0"/>
              </a:spcBef>
              <a:buNone/>
            </a:pP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Мертворожденные + умершие на 1-й неделе жизни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родившихся живыми + число родившихся мертвыми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мертворождаемости: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родившихся мертвыми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родившихся живыми + число родившихся мертвыми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структуре младенческой смертности также важно определить вклад различных причин. С этой целью используют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младенческой смертности от данной причины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умерших в возрасте до одного года от данной причины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2/3 родившихся живыми в данном году +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1/3 родившихся живыми в прошлом году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4768865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Помимо показателей младенческой смертности, в международной практике принято рассчитывать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коэффициент смертности детей в возрасте до 5 лет: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детей в возрасте до 5 лет, умерших за год,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живорожденных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Коэффициент смертности детей в возрасте до 5 лет, по определению ЮНИСЕФ, служит индикатором благополучия детского населения.</a:t>
            </a:r>
          </a:p>
          <a:p>
            <a:pPr marL="0" indent="360363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Одной из составляющих общей смертности считают материнскую, которую учитывают при оценке организации службы родовспоможения. 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Показатель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материнской смертности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рассчитывают по формуле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женщин, умерших во время беременности (независимо от ее продолжительности), родов и в первые 42 дня после прекращения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беременности от причин, связанных с беременностью и родами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100 000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родившихся живыми</a:t>
            </a:r>
          </a:p>
          <a:p>
            <a:pPr>
              <a:spcBef>
                <a:spcPts val="0"/>
              </a:spcBef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000660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Как и при оценке общей смертности, определяют структуру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причин материнской смертности: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женщин, умерших от данной причины,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общее число женщин, умерших от всех причин,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Наравне с показателями смертности вычисляют также показатели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летальности от различных заболеваний: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умерших от данного заболевания за год,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населения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По результатам оценки показателей рождаемости и смертности определяют естественный прирост населения: 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родившихся за год — число умерших за год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населения</a:t>
            </a:r>
          </a:p>
          <a:p>
            <a:pPr marL="0" indent="360363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или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Общий показатель рождаемости — общий показатель смертности.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072098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Статистика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общественная наука, изучающая количественные показатели массовых общественных явлений, характеризующих уровень и качество их состояния.</a:t>
            </a:r>
          </a:p>
          <a:p>
            <a:pPr marL="0" indent="360363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Медицинская статистика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определяет проблемы современного здравоохранения на основе изучения и анализа общепринятых статистически показателей, характеризующих:</a:t>
            </a:r>
          </a:p>
          <a:p>
            <a:pPr marL="0" indent="0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здоровье населения – оценка здоровья населения по совокупности показателей демо­графических, физического развития и заболеваемости;</a:t>
            </a:r>
          </a:p>
          <a:p>
            <a:pPr marL="0" indent="0" algn="just">
              <a:spcBef>
                <a:spcPts val="0"/>
              </a:spcBef>
              <a:buFontTx/>
              <a:buChar char="-"/>
              <a:tabLst>
                <a:tab pos="0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структуру и реальные возможности здравоохранения – сеть лечебно-профилактических организаций, их состояние и оснащенность, медицинские кадры (структура, профессиональный уровень, повышение квалификации), медицинские программы и технологии.</a:t>
            </a:r>
          </a:p>
          <a:p>
            <a:pPr marL="0" indent="360363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основании анализа статистических данных выстраивают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обоснованное суждение о возможном состоянии объекта в будущем, альтернативных путях и сроках достижения этих состояний (инновационные программы развития, инновационные технологии).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5943600" cy="107157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Методика расчета и оценки показателей заболеваемости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Учет заболеваемости по данным обращаемости ведут на основании разработки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«Статистических талонов для регистрации заключительных (уточненных) диагнозов» (ф.025-2/у).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Талон заполняют на все травмы и заболевания, кроме острых инфекционных.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Учет заболеваемости по законченному случаю амбулаторного обслуживания проводят на основании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«Талона амбулаторного пациента».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 законченным случаем в амбулаторно-поликлинических организациях понимают объем лечебно-диагностических и реабилитационных мероприятий, в результате которых наступают выздоровление, ремиссия, смерть или больного направляют в стационар либо в медицинскую организацию специализированного типа.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000660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«Талоне» регистрируют данные о пациенте, работе врача и среднего медицинского персонала (услуги), заболевании и травме, диспансерном учете, случае временной нетрудоспособности, льготном рецепте. При заполнении пункта 20 «Характер  заболевания», если у пациента диагностировано острое или впервые в жизни выявленное хроническое заболевание, то отмечают пункт 1 (+), в остальных случаях — пункт 2 (—).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Диагнозы заболеваний вносят в «Талон амбулаторного пациента» и соответствии с Международной классификацией болезней и проблем, связанных со здоровьем (МКБ-10). Указывают характер и течение каждого заболевания: острое, впервые в жизни зарегистрированное, обострение хронического, а также сведения о методе диагностики заболевания (на приеме, на дому, профилактический осмотр).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Автоматизированная обработка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«Талона амбулаторного пациента»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позволяет осуществлять: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учет и формирование регистра обслуживаемого населения;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сбор и формирование статистической информации по законченному случаю, оказанным медицинским услугам, временной нетрудоспособности, фармакологическим средствам и изделиям медицинского назначения, выписанным льготным катёгориям граждан, учет и ведение страхового полиса ОМС;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систему расчетов за оказанную медицинскую помощь.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Выделяют заболеваемость первичную (при установлении больному диагноза впервые в жизни в данном году) и общую (учитывают все случаи заболеваний, которые установлены как впервые, так и при повторном, в том числе многократном, обращении по поводу данного заболевания).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Первичную заболеваемость определяют по формуле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tabLst>
                <a:tab pos="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первичных обращений по поводу заболеваний,</a:t>
            </a:r>
          </a:p>
          <a:p>
            <a:pPr marL="0" indent="0" algn="ctr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впервые выявленных в данном году,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0" algn="ctr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средняя численность населения</a:t>
            </a:r>
          </a:p>
          <a:p>
            <a:pPr marL="0" indent="0" algn="just">
              <a:spcBef>
                <a:spcPts val="0"/>
              </a:spcBef>
              <a:tabLst>
                <a:tab pos="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Общая заболеваемость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(распространенность, болезненность):</a:t>
            </a:r>
          </a:p>
          <a:p>
            <a:pPr marL="0" indent="0" algn="just">
              <a:spcBef>
                <a:spcPts val="0"/>
              </a:spcBef>
              <a:tabLst>
                <a:tab pos="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первичных обращений по поводу заболеваний,         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выявленных в данном году и в предыдущие годы,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0" algn="ctr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средняя численность населения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Первичную заболеваемость по конкретной нозологии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рассчитывают по формуле: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первичных обращений по поводу данного заболевания,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впервые выявленного в отчетном году,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средняя численность населения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Важный показатель 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оценка структуры заболеваемости, который определяется по формуле: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отдельных случаев заболеваний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всего случаев заболеваний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Для оценки деятельности медицинской организации также важен показатель, отражающий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среднюю длительность заболевания: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дней лечения больных с данным заболеванием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случаев данного заболевания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5943600" cy="1285884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показатели инфекционной заболеваемости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72560" cy="521497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Инфекционную заболеваемость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рассчитывают по формуле</a:t>
            </a:r>
          </a:p>
          <a:p>
            <a:pPr marL="0" indent="0" algn="just">
              <a:spcBef>
                <a:spcPts val="0"/>
              </a:spcBef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выявленных инфекционных заболеваний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100 000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населения</a:t>
            </a:r>
          </a:p>
          <a:p>
            <a:pPr marL="0" indent="0" algn="just">
              <a:spcBef>
                <a:spcPts val="0"/>
              </a:spcBef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Анализируют также показатели заболеваемости по отдельным половозрастным группам, а также нозологическим формам, частоту госпитализации инфекционных больных, охват инфекционных больных госпитализацией.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Частоту госпитализации инфекционных больных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рассчитывают следующим образом: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    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госпитализированных инфекционных больных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средняя численность населения данной территории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7207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охвата инфекционных больных госпитализацией: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выбывших (выписанных + умерших)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                    инфекционных больных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выявленных инфекционных больных</a:t>
            </a:r>
          </a:p>
          <a:p>
            <a:pPr marL="0" indent="0">
              <a:spcBef>
                <a:spcPts val="0"/>
              </a:spcBef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Очаговость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определяют следующим образом: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выявленных инфекционных больных данным заболеванием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очагов данного инфекционного заболевания</a:t>
            </a:r>
          </a:p>
          <a:p>
            <a:pPr marL="0" indent="360363" algn="just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изучении инфекционной заболеваемости анализируют сезонность, частоту обнаруженных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бактерионосителей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эффективность профилактических прививок. Результаты анализа позволяют разработать план мероприятий по борьбе с инфекционными заболеваниями.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943600" cy="107157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Методика изучения заболеваемости с временной утратой трудоспособности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786346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Единицей наблюдения при изучении заболеваемости с временной утратой трудоспособности (ВУТ) считают каждый случай потери трудоспособности в данном году, регистрируемый листком нетрудоспособности. На основании данных из листков нетрудоспособности составляют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«Отчет о заболеваемости с временной нетрудоспособностью»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(ф. 016) ежемесячно, ежеквартально, за полугодие и год. Для анализа заболеваемости с ВУТ рассчитывают следующие показатели.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Число случаев ВУТ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100 работающих (показывает частоту заболеваемости):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случаев временной утраты трудоспособности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работающих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50070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Число дней ВУТ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100 работающих (показывает степень тяжести заболеваний):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дней временной утраты трудоспособности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работающих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Средняя продолжительность одного случая ВУТ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(характеризует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трудопотери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дней нетрудоспособности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случаев нетрудоспособности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Показатели вычисляют как в целом по всем заболеваниям, так и в отдельности для каждого заболевания. Может быть определен также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«индекс здоровья»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доля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неболевших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среди всех работающих: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ни разу не болевших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среднегодовая численность работающих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задачей анализа заболеваемости с временной утратой трудоспособности служит разработка мероприятий по снижению заболеваемости работающего населения, сотрудников конкретного предприятия, организации.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5943600" cy="747732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Методика определения и анализа показателей инвалидности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buNone/>
              <a:tabLst>
                <a:tab pos="36036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Статистическую информацию об инвалидности получают путем разработки «Актов освидетельствования» или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Статистицеских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талонов к актам». Основные показатели вычисляют по группам Инвалидности причинам инвалидности, видам заболеваний и др.</a:t>
            </a:r>
          </a:p>
          <a:p>
            <a:pPr marL="0" indent="360363" algn="just">
              <a:buNone/>
              <a:tabLst>
                <a:tab pos="36036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Анализ динамики инвалидности по группам позволяет выделить положительный,  отрицательный, стабильный и переменный тип динамики по тенденции показателей, характеризующих Увеличение или уменьшение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-II группы. Показатель первичной инвалидности относят к числу основных критериев оценки качества медицинской помощи в амбулаторно-поликлинических учреждениях.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43998" cy="5214974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Процесс разработки прогноза 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прогнозирование.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Точность прогноза определена объемом истинных (верифицированных) исходных данных, периодом их сбора, методиками и подходами прогнозирования. Прогнозы подразделяют по срокам, масштабу, ответственности. В процессе прогнозирования выделяют несколько этапов, обусловленных сложностью изучаемых объектов прогнозирования, необходимостью построения модели развития объекта. Отличаются они своими задачами, методами и результатами.</a:t>
            </a:r>
          </a:p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Традиционная статистическая система в здравоохранении основана на получении данных в виде отчетов. Система отчетов имеет единую номенклатуру, единые показатели объема работы и использования ресурсов, обеспечивающих сравнимость данных.</a:t>
            </a:r>
          </a:p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Анализ и обобщение ситуации осуществляют не только на основании данных отчетов, но и путем проводимых выборочных статистических исследований.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Определяют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показатель первичной инвалидности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следующим образом: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Общее число лиц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лиц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трудоспособного возраста),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впервые признанных инвалидами в отчетном году,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10 000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общее число лиц трудоспособного возраста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Показатель также можно рассчитывать по отдельным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возрастно­половым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группам, причинам, группам инвалидности.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Частота первичной инвалидности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 группам инвалидности: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Число лиц, признанных инвалидами I (II, III) группы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общая численность населения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625989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Имеют значение также такие показатели, как структура первичной инвалидности (удельный вес по заболеваниям, полу, возрасту и др.), первичная инвалидность детского населения.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Структура первичной инвалидности по группам инвалидности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лиц, признанных инвалидами I (II, III) группы в течение года,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лиц, впервые признанных инвалидами за год,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Аналогичным образом определяют удельный вес по заболеваниям, полу, возрасту.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Вычисляют также показатель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общей инвалидности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(накопленная инвалидность, распространенность инвалидности):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Общее число инвалидов (число лиц, получающих пенсии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по инвалидности, т.е.  впервые и ранее признанных инвалидами),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1000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общая численность населения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Показатель также могут рассчитывать по отдельным возрастно-половым группам,  причинам,  группам инвалидности.</a:t>
            </a:r>
          </a:p>
          <a:p>
            <a:pPr algn="just">
              <a:spcBef>
                <a:spcPts val="0"/>
              </a:spcBef>
            </a:pP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5214974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Статистическое исследование массовых общественных явлений включает три основных этапа.</a:t>
            </a:r>
          </a:p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Статистическое наблюдение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формирование первичных статистических данных.</a:t>
            </a:r>
          </a:p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Сводка и группировка данных – первичные статистические данные делят по признакам различия и объединяют по признакам сходства. Подсчитывают суммарные показатели по группам и в целом. Изучаемые явления, в зависимости от существенных признаков, подразделяют на типы, группы и подгруппы.</a:t>
            </a:r>
          </a:p>
          <a:p>
            <a:pPr marL="0" indent="360363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Обработка и анализ полученных данных, обнаружение закономерностей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Рассчитывают относительные и средние величины, показатели, характеризующие наличие связей между признаками случаев, обосновывают динамику явлений. Цифровой материал представляют в виде таблиц и графиков.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Методика расчета и анализа статистических  показателей общественного здоровья. Методика расчета и оценки показателей рождаемости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Показатели общественного здоровья рассчитывают на основании данных регистрации случаев рождений и смертности.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расчете большинства перечисленных показателей необходимо учитывать среднегодовую численность населения, которую, в свою очередь, определяют следующим образом: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Численность населения на начало года +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Численность населения на конец года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572560" cy="4714908"/>
          </a:xfrm>
        </p:spPr>
        <p:txBody>
          <a:bodyPr/>
          <a:lstStyle/>
          <a:p>
            <a:pPr marL="0" indent="269875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Документом, регистрирующим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рождение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служит «Медицинское свидетельство о рождении» (ф. 103/у). Его выдают при выписке матери из стационара все медицинские организации, в которых произошли роды, во всех случаях живорождения. В случае родов на дому «Медицинское свидетельство о рождении» выдает та медицинская организация, медицинский работник которой принимал роды.</a:t>
            </a:r>
          </a:p>
          <a:p>
            <a:pPr marL="0" indent="269875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определению ВОЗ,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живорождение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полное удаление или изъятие из матери продукта зачатия (независимо от течения беременности, отделилась или нет плацента, перевязана или нет пуповина), который после отделения дышит или имеет функциональные признаки жизни – сердцебиение, пульсацию пуповины или спонтанное движение мышц.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5072098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соответствии с действующим законодательством и внесенными изменениями в приказ М3 и социального развития РФ от 27 декабря 2011 г. № 1687н «О медицинских критериях рождения, форме документа о рождении и порядке его выдачи», медицинскими критериями рождения считают: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срок беременности 22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и более;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массу тела ребенка при рождении 500 г и более (или менее 500 г при многоплодных родах);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длину тела ребенка при рождении 25 см и более (в случае, если масса тела ребенка при рождении неизвестна);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срок беременности менее 22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или массу тела ребенка при рождении менее 500 г, или в случае, если масса тела при рождении неизвестна, длина тела ребенка менее 25 см - при продолжительности жизни более 168 ч после рождения (7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pPr marL="0" indent="360363" algn="just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Шкала значений общего коэффициента рождаемости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(Б.Ц.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Урланис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в.А. Борисов)</a:t>
            </a:r>
          </a:p>
          <a:p>
            <a:pPr algn="ctr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428868"/>
          <a:ext cx="8358246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9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495425" algn="ctr"/>
                          <a:tab pos="2990850" algn="r"/>
                        </a:tabLst>
                      </a:pPr>
                      <a:r>
                        <a:rPr lang="ru-RU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	Общий коэффициент </a:t>
                      </a:r>
                      <a:r>
                        <a:rPr lang="ru-RU" sz="2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рождаемости</a:t>
                      </a:r>
                      <a:endParaRPr lang="ru-RU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(на 1000 человек населения)</a:t>
                      </a:r>
                      <a:endParaRPr lang="ru-RU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 рождаемости</a:t>
                      </a:r>
                      <a:endParaRPr lang="ru-RU" sz="2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&lt;10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Очень низкий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16-20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Ниже среднего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21-25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26-30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Выше среднего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31-40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&gt;40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Очень высокий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5429264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Однако реально в процессе деторождения участвует не все население, а только женщины репродуктивного возраста. Следовательно, более точно оценить рождаемость позволит специальный коэффициент рождаемости. Его рассчитывают на основе данных о численности той части населения, которая непосредственно участвует в процессе деторождения. Данный коэффициент менее 64 оценивают как низкий, 64-100 - средний, 101 - 120 - выше среднего, 121-160 - высокий, 161 и более - очень высокий.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Еще точнее, по сравнению со специальным коэффициентом рождаемости, характеризуют рождаемость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возрастные коэффициенты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отражают число родившихся живыми детей у женщин определенного возраста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(в расчете на 1000). Чаще всего  рассчитывают возрастные коэффициенты рождаемости для пяти летних групп (т.е. для женщин в возрасте от 15 до 19 лет, от 20 до 24 лет, от 25 до 29 лет и т.д.).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32">
  <a:themeElements>
    <a:clrScheme name="Default Design 2">
      <a:dk1>
        <a:srgbClr val="0052A4"/>
      </a:dk1>
      <a:lt1>
        <a:srgbClr val="FFFFFF"/>
      </a:lt1>
      <a:dk2>
        <a:srgbClr val="DBEFF9"/>
      </a:dk2>
      <a:lt2>
        <a:srgbClr val="808080"/>
      </a:lt2>
      <a:accent1>
        <a:srgbClr val="5A87BE"/>
      </a:accent1>
      <a:accent2>
        <a:srgbClr val="DC5270"/>
      </a:accent2>
      <a:accent3>
        <a:srgbClr val="FFFFFF"/>
      </a:accent3>
      <a:accent4>
        <a:srgbClr val="00458B"/>
      </a:accent4>
      <a:accent5>
        <a:srgbClr val="B5C3DB"/>
      </a:accent5>
      <a:accent6>
        <a:srgbClr val="C74965"/>
      </a:accent6>
      <a:hlink>
        <a:srgbClr val="53B630"/>
      </a:hlink>
      <a:folHlink>
        <a:srgbClr val="D45F4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2E3038"/>
        </a:dk1>
        <a:lt1>
          <a:srgbClr val="FFFFFF"/>
        </a:lt1>
        <a:dk2>
          <a:srgbClr val="DDDDDD"/>
        </a:dk2>
        <a:lt2>
          <a:srgbClr val="808080"/>
        </a:lt2>
        <a:accent1>
          <a:srgbClr val="5ECC4C"/>
        </a:accent1>
        <a:accent2>
          <a:srgbClr val="DE4A98"/>
        </a:accent2>
        <a:accent3>
          <a:srgbClr val="FFFFFF"/>
        </a:accent3>
        <a:accent4>
          <a:srgbClr val="26272E"/>
        </a:accent4>
        <a:accent5>
          <a:srgbClr val="B6E2B2"/>
        </a:accent5>
        <a:accent6>
          <a:srgbClr val="C94289"/>
        </a:accent6>
        <a:hlink>
          <a:srgbClr val="B89642"/>
        </a:hlink>
        <a:folHlink>
          <a:srgbClr val="4EA4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52A4"/>
        </a:dk1>
        <a:lt1>
          <a:srgbClr val="FFFFFF"/>
        </a:lt1>
        <a:dk2>
          <a:srgbClr val="DBEFF9"/>
        </a:dk2>
        <a:lt2>
          <a:srgbClr val="808080"/>
        </a:lt2>
        <a:accent1>
          <a:srgbClr val="5A87BE"/>
        </a:accent1>
        <a:accent2>
          <a:srgbClr val="DC5270"/>
        </a:accent2>
        <a:accent3>
          <a:srgbClr val="FFFFFF"/>
        </a:accent3>
        <a:accent4>
          <a:srgbClr val="00458B"/>
        </a:accent4>
        <a:accent5>
          <a:srgbClr val="B5C3DB"/>
        </a:accent5>
        <a:accent6>
          <a:srgbClr val="C74965"/>
        </a:accent6>
        <a:hlink>
          <a:srgbClr val="53B630"/>
        </a:hlink>
        <a:folHlink>
          <a:srgbClr val="D45F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5218F"/>
        </a:dk1>
        <a:lt1>
          <a:srgbClr val="FFFFFF"/>
        </a:lt1>
        <a:dk2>
          <a:srgbClr val="F9DBF3"/>
        </a:dk2>
        <a:lt2>
          <a:srgbClr val="808080"/>
        </a:lt2>
        <a:accent1>
          <a:srgbClr val="9461CD"/>
        </a:accent1>
        <a:accent2>
          <a:srgbClr val="4E8DDA"/>
        </a:accent2>
        <a:accent3>
          <a:srgbClr val="FFFFFF"/>
        </a:accent3>
        <a:accent4>
          <a:srgbClr val="711B79"/>
        </a:accent4>
        <a:accent5>
          <a:srgbClr val="C8B7E3"/>
        </a:accent5>
        <a:accent6>
          <a:srgbClr val="467FC5"/>
        </a:accent6>
        <a:hlink>
          <a:srgbClr val="3FBB83"/>
        </a:hlink>
        <a:folHlink>
          <a:srgbClr val="C98C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ThemeGallery PowerTemplate</Template>
  <TotalTime>62</TotalTime>
  <Words>2115</Words>
  <Application>Microsoft Office PowerPoint</Application>
  <PresentationFormat>Экран (4:3)</PresentationFormat>
  <Paragraphs>228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Arial Black</vt:lpstr>
      <vt:lpstr>Calibri</vt:lpstr>
      <vt:lpstr>Times New Roman</vt:lpstr>
      <vt:lpstr>132</vt:lpstr>
      <vt:lpstr>Медицинская статистика. Значение, методы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Методика расчета и оценки показателей смертности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Методика расчета и оценки показателей заболеваемости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показатели инфекционной заболеваемости </vt:lpstr>
      <vt:lpstr>Презентация PowerPoint</vt:lpstr>
      <vt:lpstr>Методика изучения заболеваемости с временной утратой трудоспособности </vt:lpstr>
      <vt:lpstr>Презентация PowerPoint</vt:lpstr>
      <vt:lpstr>Методика определения и анализа показателей инвалидности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Медицинская статистика. Значение, методы</dc:title>
  <dc:creator>User</dc:creator>
  <cp:lastModifiedBy>Пользователь Windows</cp:lastModifiedBy>
  <cp:revision>32</cp:revision>
  <dcterms:created xsi:type="dcterms:W3CDTF">2018-04-04T13:32:40Z</dcterms:created>
  <dcterms:modified xsi:type="dcterms:W3CDTF">2020-04-02T03:52:23Z</dcterms:modified>
</cp:coreProperties>
</file>