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5" r:id="rId7"/>
    <p:sldId id="266" r:id="rId8"/>
    <p:sldId id="267" r:id="rId9"/>
    <p:sldId id="268" r:id="rId10"/>
    <p:sldId id="270" r:id="rId11"/>
    <p:sldId id="271" r:id="rId12"/>
    <p:sldId id="272" r:id="rId13"/>
    <p:sldId id="273" r:id="rId14"/>
    <p:sldId id="274" r:id="rId15"/>
    <p:sldId id="275" r:id="rId16"/>
    <p:sldId id="276" r:id="rId17"/>
    <p:sldId id="277" r:id="rId18"/>
    <p:sldId id="278" r:id="rId19"/>
    <p:sldId id="279" r:id="rId20"/>
    <p:sldId id="280" r:id="rId21"/>
    <p:sldId id="281" r:id="rId22"/>
    <p:sldId id="282" r:id="rId23"/>
    <p:sldId id="283" r:id="rId24"/>
    <p:sldId id="284" r:id="rId25"/>
    <p:sldId id="285" r:id="rId26"/>
    <p:sldId id="286" r:id="rId27"/>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1935" autoAdjust="0"/>
  </p:normalViewPr>
  <p:slideViewPr>
    <p:cSldViewPr>
      <p:cViewPr varScale="1">
        <p:scale>
          <a:sx n="63" d="100"/>
          <a:sy n="63" d="100"/>
        </p:scale>
        <p:origin x="1596"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2.jpeg"/><Relationship Id="rId7" Type="http://schemas.openxmlformats.org/officeDocument/2006/relationships/image" Target="../media/image6.png"/><Relationship Id="rId2" Type="http://schemas.openxmlformats.org/officeDocument/2006/relationships/image" Target="../media/image7.jpe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showMasterPhAnim="0" type="title" preserve="1">
  <p:cSld name="Титульный слайд">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 name="Rectangle 29"/>
          <p:cNvSpPr>
            <a:spLocks noChangeArrowheads="1"/>
          </p:cNvSpPr>
          <p:nvPr/>
        </p:nvSpPr>
        <p:spPr bwMode="hidden">
          <a:xfrm>
            <a:off x="0" y="4830763"/>
            <a:ext cx="9170988" cy="1809750"/>
          </a:xfrm>
          <a:prstGeom prst="rect">
            <a:avLst/>
          </a:prstGeom>
          <a:gradFill rotWithShape="1">
            <a:gsLst>
              <a:gs pos="0">
                <a:srgbClr val="000066">
                  <a:gamma/>
                  <a:tint val="0"/>
                  <a:invGamma/>
                  <a:alpha val="0"/>
                </a:srgbClr>
              </a:gs>
              <a:gs pos="50000">
                <a:srgbClr val="000066">
                  <a:alpha val="50000"/>
                </a:srgbClr>
              </a:gs>
              <a:gs pos="100000">
                <a:srgbClr val="000066">
                  <a:gamma/>
                  <a:tint val="0"/>
                  <a:invGamma/>
                  <a:alpha val="0"/>
                </a:srgbClr>
              </a:gs>
            </a:gsLst>
            <a:lin ang="5400000" scaled="1"/>
          </a:gradFill>
          <a:ln w="9525">
            <a:noFill/>
            <a:miter lim="800000"/>
            <a:headEnd/>
            <a:tailEnd/>
          </a:ln>
          <a:effectLst/>
        </p:spPr>
        <p:txBody>
          <a:bodyPr wrap="none" anchor="ctr"/>
          <a:lstStyle/>
          <a:p>
            <a:pPr>
              <a:defRPr/>
            </a:pPr>
            <a:endParaRPr lang="ru-RU"/>
          </a:p>
        </p:txBody>
      </p:sp>
      <p:sp>
        <p:nvSpPr>
          <p:cNvPr id="5" name="Rectangle 30"/>
          <p:cNvSpPr>
            <a:spLocks noChangeArrowheads="1"/>
          </p:cNvSpPr>
          <p:nvPr/>
        </p:nvSpPr>
        <p:spPr bwMode="gray">
          <a:xfrm>
            <a:off x="0" y="5291138"/>
            <a:ext cx="9144000" cy="876300"/>
          </a:xfrm>
          <a:prstGeom prst="rect">
            <a:avLst/>
          </a:prstGeom>
          <a:gradFill rotWithShape="1">
            <a:gsLst>
              <a:gs pos="0">
                <a:schemeClr val="tx1">
                  <a:alpha val="27000"/>
                </a:schemeClr>
              </a:gs>
              <a:gs pos="100000">
                <a:schemeClr val="tx1">
                  <a:gamma/>
                  <a:shade val="72941"/>
                  <a:invGamma/>
                  <a:alpha val="89999"/>
                </a:schemeClr>
              </a:gs>
            </a:gsLst>
            <a:lin ang="0" scaled="1"/>
          </a:gradFill>
          <a:ln w="9525">
            <a:noFill/>
            <a:miter lim="800000"/>
            <a:headEnd/>
            <a:tailEnd/>
          </a:ln>
          <a:effectLst/>
        </p:spPr>
        <p:txBody>
          <a:bodyPr wrap="none" anchor="ctr"/>
          <a:lstStyle/>
          <a:p>
            <a:pPr>
              <a:defRPr/>
            </a:pPr>
            <a:endParaRPr lang="ru-RU"/>
          </a:p>
        </p:txBody>
      </p:sp>
      <p:sp>
        <p:nvSpPr>
          <p:cNvPr id="6" name="Oval 32"/>
          <p:cNvSpPr>
            <a:spLocks noChangeArrowheads="1"/>
          </p:cNvSpPr>
          <p:nvPr/>
        </p:nvSpPr>
        <p:spPr bwMode="gray">
          <a:xfrm>
            <a:off x="201613" y="4481513"/>
            <a:ext cx="1133475" cy="1157287"/>
          </a:xfrm>
          <a:prstGeom prst="ellipse">
            <a:avLst/>
          </a:prstGeom>
          <a:blipFill dpi="0" rotWithShape="1">
            <a:blip r:embed="rId3" cstate="print"/>
            <a:srcRect/>
            <a:stretch>
              <a:fillRect/>
            </a:stretch>
          </a:blipFill>
          <a:ln w="38100">
            <a:solidFill>
              <a:srgbClr val="FFFFFF"/>
            </a:solidFill>
            <a:round/>
            <a:headEnd/>
            <a:tailEnd/>
          </a:ln>
          <a:effectLst>
            <a:outerShdw dist="71842" dir="2700000" algn="ctr" rotWithShape="0">
              <a:srgbClr val="000000">
                <a:alpha val="50000"/>
              </a:srgbClr>
            </a:outerShdw>
          </a:effectLst>
        </p:spPr>
        <p:txBody>
          <a:bodyPr wrap="none" anchor="ctr"/>
          <a:lstStyle/>
          <a:p>
            <a:pPr>
              <a:defRPr/>
            </a:pPr>
            <a:endParaRPr lang="ru-RU"/>
          </a:p>
        </p:txBody>
      </p:sp>
      <p:sp>
        <p:nvSpPr>
          <p:cNvPr id="7" name="Oval 33"/>
          <p:cNvSpPr>
            <a:spLocks noChangeArrowheads="1"/>
          </p:cNvSpPr>
          <p:nvPr/>
        </p:nvSpPr>
        <p:spPr bwMode="gray">
          <a:xfrm>
            <a:off x="1562100" y="4481513"/>
            <a:ext cx="1133475" cy="1157287"/>
          </a:xfrm>
          <a:prstGeom prst="ellipse">
            <a:avLst/>
          </a:prstGeom>
          <a:blipFill dpi="0" rotWithShape="1">
            <a:blip r:embed="rId4" cstate="print"/>
            <a:srcRect/>
            <a:stretch>
              <a:fillRect/>
            </a:stretch>
          </a:blipFill>
          <a:ln w="38100">
            <a:solidFill>
              <a:srgbClr val="FFFFFF"/>
            </a:solidFill>
            <a:round/>
            <a:headEnd/>
            <a:tailEnd/>
          </a:ln>
          <a:effectLst>
            <a:outerShdw dist="71842" dir="2700000" algn="ctr" rotWithShape="0">
              <a:srgbClr val="000000">
                <a:alpha val="50000"/>
              </a:srgbClr>
            </a:outerShdw>
          </a:effectLst>
        </p:spPr>
        <p:txBody>
          <a:bodyPr wrap="none" anchor="ctr"/>
          <a:lstStyle/>
          <a:p>
            <a:pPr>
              <a:defRPr/>
            </a:pPr>
            <a:endParaRPr lang="ru-RU"/>
          </a:p>
        </p:txBody>
      </p:sp>
      <p:pic>
        <p:nvPicPr>
          <p:cNvPr id="8" name="Picture 34" descr="5"/>
          <p:cNvPicPr>
            <a:picLocks noChangeAspect="1" noChangeArrowheads="1"/>
          </p:cNvPicPr>
          <p:nvPr/>
        </p:nvPicPr>
        <p:blipFill>
          <a:blip r:embed="rId5"/>
          <a:srcRect/>
          <a:stretch>
            <a:fillRect/>
          </a:stretch>
        </p:blipFill>
        <p:spPr bwMode="gray">
          <a:xfrm>
            <a:off x="-2184400" y="2366963"/>
            <a:ext cx="11312525" cy="1189037"/>
          </a:xfrm>
          <a:prstGeom prst="rect">
            <a:avLst/>
          </a:prstGeom>
          <a:noFill/>
          <a:ln w="9525">
            <a:noFill/>
            <a:miter lim="800000"/>
            <a:headEnd/>
            <a:tailEnd/>
          </a:ln>
        </p:spPr>
      </p:pic>
      <p:pic>
        <p:nvPicPr>
          <p:cNvPr id="9" name="Picture 35" descr="6"/>
          <p:cNvPicPr>
            <a:picLocks noChangeAspect="1" noChangeArrowheads="1"/>
          </p:cNvPicPr>
          <p:nvPr/>
        </p:nvPicPr>
        <p:blipFill>
          <a:blip r:embed="rId6"/>
          <a:srcRect/>
          <a:stretch>
            <a:fillRect/>
          </a:stretch>
        </p:blipFill>
        <p:spPr bwMode="gray">
          <a:xfrm>
            <a:off x="-1909763" y="2227263"/>
            <a:ext cx="12458701" cy="1727200"/>
          </a:xfrm>
          <a:prstGeom prst="rect">
            <a:avLst/>
          </a:prstGeom>
          <a:noFill/>
          <a:ln w="9525">
            <a:noFill/>
            <a:miter lim="800000"/>
            <a:headEnd/>
            <a:tailEnd/>
          </a:ln>
        </p:spPr>
      </p:pic>
      <p:pic>
        <p:nvPicPr>
          <p:cNvPr id="10" name="Picture 36" descr="6"/>
          <p:cNvPicPr>
            <a:picLocks noChangeAspect="1" noChangeArrowheads="1"/>
          </p:cNvPicPr>
          <p:nvPr/>
        </p:nvPicPr>
        <p:blipFill>
          <a:blip r:embed="rId7"/>
          <a:srcRect/>
          <a:stretch>
            <a:fillRect/>
          </a:stretch>
        </p:blipFill>
        <p:spPr bwMode="gray">
          <a:xfrm>
            <a:off x="-1981200" y="2257425"/>
            <a:ext cx="13104813" cy="1727200"/>
          </a:xfrm>
          <a:prstGeom prst="rect">
            <a:avLst/>
          </a:prstGeom>
          <a:noFill/>
          <a:ln w="9525">
            <a:noFill/>
            <a:miter lim="800000"/>
            <a:headEnd/>
            <a:tailEnd/>
          </a:ln>
        </p:spPr>
      </p:pic>
      <p:pic>
        <p:nvPicPr>
          <p:cNvPr id="11" name="Picture 38" descr="1"/>
          <p:cNvPicPr>
            <a:picLocks noChangeAspect="1" noChangeArrowheads="1"/>
          </p:cNvPicPr>
          <p:nvPr/>
        </p:nvPicPr>
        <p:blipFill>
          <a:blip r:embed="rId8"/>
          <a:srcRect/>
          <a:stretch>
            <a:fillRect/>
          </a:stretch>
        </p:blipFill>
        <p:spPr bwMode="gray">
          <a:xfrm>
            <a:off x="1371600" y="381000"/>
            <a:ext cx="6019800" cy="4565650"/>
          </a:xfrm>
          <a:prstGeom prst="rect">
            <a:avLst/>
          </a:prstGeom>
          <a:noFill/>
          <a:ln w="9525">
            <a:noFill/>
            <a:miter lim="800000"/>
            <a:headEnd/>
            <a:tailEnd/>
          </a:ln>
        </p:spPr>
      </p:pic>
      <p:sp>
        <p:nvSpPr>
          <p:cNvPr id="12" name="Text Box 41"/>
          <p:cNvSpPr txBox="1">
            <a:spLocks noChangeArrowheads="1"/>
          </p:cNvSpPr>
          <p:nvPr/>
        </p:nvSpPr>
        <p:spPr bwMode="black">
          <a:xfrm>
            <a:off x="76200" y="95250"/>
            <a:ext cx="1303338" cy="427038"/>
          </a:xfrm>
          <a:prstGeom prst="rect">
            <a:avLst/>
          </a:prstGeom>
          <a:noFill/>
          <a:ln w="9525">
            <a:noFill/>
            <a:miter lim="800000"/>
            <a:headEnd/>
            <a:tailEnd/>
          </a:ln>
          <a:effectLst>
            <a:outerShdw dist="17961" dir="2700000" algn="ctr" rotWithShape="0">
              <a:srgbClr val="000000">
                <a:alpha val="50000"/>
              </a:srgbClr>
            </a:outerShdw>
          </a:effectLst>
        </p:spPr>
        <p:txBody>
          <a:bodyPr wrap="none">
            <a:spAutoFit/>
          </a:bodyPr>
          <a:lstStyle/>
          <a:p>
            <a:pPr>
              <a:defRPr/>
            </a:pPr>
            <a:r>
              <a:rPr lang="en-US" sz="2200">
                <a:solidFill>
                  <a:srgbClr val="FFFFFF"/>
                </a:solidFill>
                <a:latin typeface="Arial Black" pitchFamily="34" charset="0"/>
              </a:rPr>
              <a:t>L/O/G/O</a:t>
            </a:r>
          </a:p>
        </p:txBody>
      </p:sp>
      <p:sp>
        <p:nvSpPr>
          <p:cNvPr id="3074" name="Rectangle 2"/>
          <p:cNvSpPr>
            <a:spLocks noGrp="1" noChangeArrowheads="1"/>
          </p:cNvSpPr>
          <p:nvPr>
            <p:ph type="ctrTitle"/>
          </p:nvPr>
        </p:nvSpPr>
        <p:spPr bwMode="gray">
          <a:xfrm>
            <a:off x="201613" y="5181600"/>
            <a:ext cx="8688387" cy="1066800"/>
          </a:xfrm>
        </p:spPr>
        <p:txBody>
          <a:bodyPr/>
          <a:lstStyle>
            <a:lvl1pPr algn="r">
              <a:defRPr sz="4600"/>
            </a:lvl1pPr>
          </a:lstStyle>
          <a:p>
            <a:r>
              <a:rPr lang="ru-RU" smtClean="0"/>
              <a:t>Образец заголовка</a:t>
            </a:r>
            <a:endParaRPr lang="en-US"/>
          </a:p>
        </p:txBody>
      </p:sp>
      <p:sp>
        <p:nvSpPr>
          <p:cNvPr id="3075" name="Rectangle 3"/>
          <p:cNvSpPr>
            <a:spLocks noGrp="1" noChangeArrowheads="1"/>
          </p:cNvSpPr>
          <p:nvPr>
            <p:ph type="subTitle" idx="1"/>
          </p:nvPr>
        </p:nvSpPr>
        <p:spPr>
          <a:xfrm>
            <a:off x="3886200" y="6210300"/>
            <a:ext cx="5003800" cy="533400"/>
          </a:xfrm>
        </p:spPr>
        <p:txBody>
          <a:bodyPr/>
          <a:lstStyle>
            <a:lvl1pPr marL="0" indent="0" algn="r">
              <a:buFontTx/>
              <a:buNone/>
              <a:defRPr sz="1600" i="1">
                <a:latin typeface="Times New Roman" pitchFamily="18" charset="0"/>
              </a:defRPr>
            </a:lvl1pPr>
          </a:lstStyle>
          <a:p>
            <a:r>
              <a:rPr lang="ru-RU" smtClean="0"/>
              <a:t>Образец подзаголовка</a:t>
            </a:r>
            <a:endParaRPr lang="en-US"/>
          </a:p>
        </p:txBody>
      </p:sp>
      <p:sp>
        <p:nvSpPr>
          <p:cNvPr id="13" name="Rectangle 4"/>
          <p:cNvSpPr>
            <a:spLocks noGrp="1" noChangeArrowheads="1"/>
          </p:cNvSpPr>
          <p:nvPr>
            <p:ph type="dt" sz="half" idx="10"/>
          </p:nvPr>
        </p:nvSpPr>
        <p:spPr>
          <a:xfrm>
            <a:off x="457200" y="6389688"/>
            <a:ext cx="1600200" cy="331787"/>
          </a:xfrm>
        </p:spPr>
        <p:txBody>
          <a:bodyPr/>
          <a:lstStyle>
            <a:lvl1pPr>
              <a:defRPr smtClean="0">
                <a:solidFill>
                  <a:schemeClr val="tx1"/>
                </a:solidFill>
              </a:defRPr>
            </a:lvl1pPr>
          </a:lstStyle>
          <a:p>
            <a:fld id="{5B106E36-FD25-4E2D-B0AA-010F637433A0}" type="datetimeFigureOut">
              <a:rPr lang="ru-RU" smtClean="0"/>
              <a:pPr/>
              <a:t>02.04.2020</a:t>
            </a:fld>
            <a:endParaRPr lang="ru-RU"/>
          </a:p>
        </p:txBody>
      </p:sp>
      <p:sp>
        <p:nvSpPr>
          <p:cNvPr id="14" name="Rectangle 5"/>
          <p:cNvSpPr>
            <a:spLocks noGrp="1" noChangeArrowheads="1"/>
          </p:cNvSpPr>
          <p:nvPr>
            <p:ph type="ftr" sz="quarter" idx="11"/>
          </p:nvPr>
        </p:nvSpPr>
        <p:spPr>
          <a:xfrm>
            <a:off x="2262188" y="6389688"/>
            <a:ext cx="1828800" cy="331787"/>
          </a:xfrm>
        </p:spPr>
        <p:txBody>
          <a:bodyPr/>
          <a:lstStyle>
            <a:lvl1pPr>
              <a:defRPr smtClean="0">
                <a:solidFill>
                  <a:schemeClr val="tx1"/>
                </a:solidFill>
              </a:defRPr>
            </a:lvl1pPr>
          </a:lstStyle>
          <a:p>
            <a:endParaRPr lang="ru-RU"/>
          </a:p>
        </p:txBody>
      </p:sp>
      <p:sp>
        <p:nvSpPr>
          <p:cNvPr id="15" name="Rectangle 6"/>
          <p:cNvSpPr>
            <a:spLocks noGrp="1" noChangeArrowheads="1"/>
          </p:cNvSpPr>
          <p:nvPr>
            <p:ph type="sldNum" sz="quarter" idx="12"/>
          </p:nvPr>
        </p:nvSpPr>
        <p:spPr>
          <a:xfrm>
            <a:off x="4343400" y="6389688"/>
            <a:ext cx="1447800" cy="331787"/>
          </a:xfrm>
        </p:spPr>
        <p:txBody>
          <a:bodyPr/>
          <a:lstStyle>
            <a:lvl1pPr>
              <a:defRPr smtClean="0">
                <a:solidFill>
                  <a:schemeClr val="tx1"/>
                </a:solidFill>
              </a:defRPr>
            </a:lvl1pPr>
          </a:lstStyle>
          <a:p>
            <a:fld id="{725C68B6-61C2-468F-89AB-4B9F7531AA68}" type="slidenum">
              <a:rPr lang="ru-RU" smtClean="0"/>
              <a:pPr/>
              <a:t>‹#›</a:t>
            </a:fld>
            <a:endParaRPr lang="ru-RU"/>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childTnLst>
                                </p:cTn>
                              </p:par>
                              <p:par>
                                <p:cTn id="8" presetID="31" presetClass="path" presetSubtype="0" repeatCount="indefinite" accel="50000" decel="50000" fill="hold" nodeType="withEffect">
                                  <p:stCondLst>
                                    <p:cond delay="300"/>
                                  </p:stCondLst>
                                  <p:childTnLst>
                                    <p:animMotion origin="layout" path="M 5E-6 -0.01389 C 0.00209 -0.01713 0.01198 -0.05301 0.03698 -0.05069 C 0.07501 -0.04722 0.08994 -0.02176 0.12501 -0.04722 C 0.14705 -0.06204 0.17292 -0.1 0.19202 -0.09907 C 0.23507 -0.09792 0.24393 -0.0588 0.24393 -0.02292 C 0.24497 0.02778 0.18907 0.07037 0.12101 0.075 C 0.05209 0.07847 -0.00503 0.02431 5E-6 -0.01389 Z " pathEditMode="relative" rAng="0" ptsTypes="fffffff">
                                      <p:cBhvr>
                                        <p:cTn id="9" dur="5000" fill="hold"/>
                                        <p:tgtEl>
                                          <p:spTgt spid="8"/>
                                        </p:tgtEl>
                                        <p:attrNameLst>
                                          <p:attrName>ppt_x</p:attrName>
                                          <p:attrName>ppt_y</p:attrName>
                                        </p:attrNameLst>
                                      </p:cBhvr>
                                      <p:rCtr x="120" y="3"/>
                                    </p:animMotion>
                                  </p:childTnLst>
                                </p:cTn>
                              </p:par>
                              <p:par>
                                <p:cTn id="10" presetID="9" presetClass="path" presetSubtype="0" repeatCount="indefinite" accel="50000" decel="50000" fill="hold" nodeType="withEffect">
                                  <p:stCondLst>
                                    <p:cond delay="800"/>
                                  </p:stCondLst>
                                  <p:childTnLst>
                                    <p:animMotion origin="layout" path="M 3.61111E-6 -4.81481E-6 C -0.01198 0.01413 -0.03299 0.03426 -0.05799 0.03426 C -0.09497 0.03426 -0.125 0.01343 -0.125 -0.01319 C -0.125 -0.02199 -0.12205 -0.02986 -0.11598 -0.0368 C -0.11702 -0.0368 3.61111E-6 -0.14259 3.61111E-6 -0.14375 C 3.61111E-6 -0.14259 0.11701 -0.0368 0.11597 -0.0368 C 0.12205 -0.02986 0.125 -0.02199 0.125 -0.01319 C 0.125 0.01343 0.09496 0.03426 0.05694 0.03426 C 0.03298 0.03426 0.01198 0.01413 3.61111E-6 -4.81481E-6 Z " pathEditMode="relative" rAng="10800000" ptsTypes="fffffffff">
                                      <p:cBhvr>
                                        <p:cTn id="11" dur="5000" fill="hold"/>
                                        <p:tgtEl>
                                          <p:spTgt spid="9"/>
                                        </p:tgtEl>
                                        <p:attrNameLst>
                                          <p:attrName>ppt_x</p:attrName>
                                          <p:attrName>ppt_y</p:attrName>
                                        </p:attrNameLst>
                                      </p:cBhvr>
                                      <p:rCtr x="0" y="-55"/>
                                    </p:animMotion>
                                  </p:childTnLst>
                                </p:cTn>
                              </p:par>
                              <p:par>
                                <p:cTn id="12" presetID="12" presetClass="path" presetSubtype="0" repeatCount="indefinite" accel="50000" decel="50000" fill="hold" nodeType="withEffect">
                                  <p:stCondLst>
                                    <p:cond delay="1300"/>
                                  </p:stCondLst>
                                  <p:childTnLst>
                                    <p:animMotion origin="layout" path="M 0.18923 -0.00463 C 0.16666 0.04329 0.13246 0.07338 0.09461 0.07338 C 0.05677 0.07338 0.02274 0.04329 3.61111E-6 -0.00463 C 0.02274 -0.05254 0.05677 -0.08287 0.09461 -0.08287 C 0.13246 -0.08287 0.16666 -0.05254 0.18923 -0.00463 Z " pathEditMode="relative" rAng="10800000" ptsTypes="fffff">
                                      <p:cBhvr>
                                        <p:cTn id="13" dur="5000" fill="hold"/>
                                        <p:tgtEl>
                                          <p:spTgt spid="10"/>
                                        </p:tgtEl>
                                        <p:attrNameLst>
                                          <p:attrName>ppt_x</p:attrName>
                                          <p:attrName>ppt_y</p:attrName>
                                        </p:attrNameLst>
                                      </p:cBhvr>
                                      <p:rCtr x="-95" y="0"/>
                                    </p:animMotion>
                                  </p:childTnLst>
                                </p:cTn>
                              </p:par>
                              <p:par>
                                <p:cTn id="14" presetID="10" presetClass="entr" presetSubtype="0" fill="hold" grpId="0" nodeType="withEffect">
                                  <p:stCondLst>
                                    <p:cond delay="1700"/>
                                  </p:stCondLst>
                                  <p:childTnLst>
                                    <p:set>
                                      <p:cBhvr>
                                        <p:cTn id="15" dur="1" fill="hold">
                                          <p:stCondLst>
                                            <p:cond delay="0"/>
                                          </p:stCondLst>
                                        </p:cTn>
                                        <p:tgtEl>
                                          <p:spTgt spid="4"/>
                                        </p:tgtEl>
                                        <p:attrNameLst>
                                          <p:attrName>style.visibility</p:attrName>
                                        </p:attrNameLst>
                                      </p:cBhvr>
                                      <p:to>
                                        <p:strVal val="visible"/>
                                      </p:to>
                                    </p:set>
                                    <p:animEffect transition="in" filter="fade">
                                      <p:cBhvr>
                                        <p:cTn id="16" dur="2000"/>
                                        <p:tgtEl>
                                          <p:spTgt spid="4"/>
                                        </p:tgtEl>
                                      </p:cBhvr>
                                    </p:animEffect>
                                  </p:childTnLst>
                                </p:cTn>
                              </p:par>
                              <p:par>
                                <p:cTn id="17" presetID="22" presetClass="entr" presetSubtype="8" fill="hold" grpId="0" nodeType="withEffect">
                                  <p:stCondLst>
                                    <p:cond delay="2000"/>
                                  </p:stCondLst>
                                  <p:childTnLst>
                                    <p:set>
                                      <p:cBhvr>
                                        <p:cTn id="18" dur="1" fill="hold">
                                          <p:stCondLst>
                                            <p:cond delay="0"/>
                                          </p:stCondLst>
                                        </p:cTn>
                                        <p:tgtEl>
                                          <p:spTgt spid="5"/>
                                        </p:tgtEl>
                                        <p:attrNameLst>
                                          <p:attrName>style.visibility</p:attrName>
                                        </p:attrNameLst>
                                      </p:cBhvr>
                                      <p:to>
                                        <p:strVal val="visible"/>
                                      </p:to>
                                    </p:set>
                                    <p:animEffect transition="in" filter="wipe(left)">
                                      <p:cBhvr>
                                        <p:cTn id="19" dur="2700"/>
                                        <p:tgtEl>
                                          <p:spTgt spid="5"/>
                                        </p:tgtEl>
                                      </p:cBhvr>
                                    </p:animEffect>
                                  </p:childTnLst>
                                </p:cTn>
                              </p:par>
                              <p:par>
                                <p:cTn id="20" presetID="10" presetClass="entr" presetSubtype="0" fill="hold" grpId="0" nodeType="withEffect">
                                  <p:stCondLst>
                                    <p:cond delay="370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1800"/>
                                        <p:tgtEl>
                                          <p:spTgt spid="7"/>
                                        </p:tgtEl>
                                      </p:cBhvr>
                                    </p:animEffect>
                                  </p:childTnLst>
                                </p:cTn>
                              </p:par>
                              <p:par>
                                <p:cTn id="23" presetID="10" presetClass="entr" presetSubtype="0" fill="hold" grpId="0" nodeType="withEffect">
                                  <p:stCondLst>
                                    <p:cond delay="5500"/>
                                  </p:stCondLst>
                                  <p:childTnLst>
                                    <p:set>
                                      <p:cBhvr>
                                        <p:cTn id="24" dur="1" fill="hold">
                                          <p:stCondLst>
                                            <p:cond delay="0"/>
                                          </p:stCondLst>
                                        </p:cTn>
                                        <p:tgtEl>
                                          <p:spTgt spid="6"/>
                                        </p:tgtEl>
                                        <p:attrNameLst>
                                          <p:attrName>style.visibility</p:attrName>
                                        </p:attrNameLst>
                                      </p:cBhvr>
                                      <p:to>
                                        <p:strVal val="visible"/>
                                      </p:to>
                                    </p:set>
                                    <p:animEffect transition="in" filter="fade">
                                      <p:cBhvr>
                                        <p:cTn id="25" dur="18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sz="half" idx="10"/>
          </p:nvPr>
        </p:nvSpPr>
        <p:spPr>
          <a:ln/>
        </p:spPr>
        <p:txBody>
          <a:bodyPr/>
          <a:lstStyle>
            <a:lvl1pPr>
              <a:defRPr/>
            </a:lvl1pPr>
          </a:lstStyle>
          <a:p>
            <a:fld id="{5B106E36-FD25-4E2D-B0AA-010F637433A0}" type="datetimeFigureOut">
              <a:rPr lang="ru-RU" smtClean="0"/>
              <a:pPr/>
              <a:t>02.04.2020</a:t>
            </a:fld>
            <a:endParaRPr lang="ru-RU"/>
          </a:p>
        </p:txBody>
      </p:sp>
      <p:sp>
        <p:nvSpPr>
          <p:cNvPr id="5" name="Rectangle 5"/>
          <p:cNvSpPr>
            <a:spLocks noGrp="1" noChangeArrowheads="1"/>
          </p:cNvSpPr>
          <p:nvPr>
            <p:ph type="ftr" sz="quarter" idx="11"/>
          </p:nvPr>
        </p:nvSpPr>
        <p:spPr>
          <a:ln/>
        </p:spPr>
        <p:txBody>
          <a:bodyPr/>
          <a:lstStyle>
            <a:lvl1pPr>
              <a:defRPr/>
            </a:lvl1pPr>
          </a:lstStyle>
          <a:p>
            <a:endParaRPr lang="ru-RU"/>
          </a:p>
        </p:txBody>
      </p:sp>
      <p:sp>
        <p:nvSpPr>
          <p:cNvPr id="6" name="Rectangle 6"/>
          <p:cNvSpPr>
            <a:spLocks noGrp="1" noChangeArrowheads="1"/>
          </p:cNvSpPr>
          <p:nvPr>
            <p:ph type="sldNum" sz="quarter" idx="12"/>
          </p:nvPr>
        </p:nvSpPr>
        <p:spPr>
          <a:ln/>
        </p:spPr>
        <p:txBody>
          <a:bodyPr/>
          <a:lstStyle>
            <a:lvl1pPr>
              <a:defRPr/>
            </a:lvl1p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47650"/>
            <a:ext cx="2057400" cy="5878513"/>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47650"/>
            <a:ext cx="6019800" cy="5878513"/>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sz="half" idx="10"/>
          </p:nvPr>
        </p:nvSpPr>
        <p:spPr>
          <a:ln/>
        </p:spPr>
        <p:txBody>
          <a:bodyPr/>
          <a:lstStyle>
            <a:lvl1pPr>
              <a:defRPr/>
            </a:lvl1pPr>
          </a:lstStyle>
          <a:p>
            <a:fld id="{5B106E36-FD25-4E2D-B0AA-010F637433A0}" type="datetimeFigureOut">
              <a:rPr lang="ru-RU" smtClean="0"/>
              <a:pPr/>
              <a:t>02.04.2020</a:t>
            </a:fld>
            <a:endParaRPr lang="ru-RU"/>
          </a:p>
        </p:txBody>
      </p:sp>
      <p:sp>
        <p:nvSpPr>
          <p:cNvPr id="5" name="Rectangle 5"/>
          <p:cNvSpPr>
            <a:spLocks noGrp="1" noChangeArrowheads="1"/>
          </p:cNvSpPr>
          <p:nvPr>
            <p:ph type="ftr" sz="quarter" idx="11"/>
          </p:nvPr>
        </p:nvSpPr>
        <p:spPr>
          <a:ln/>
        </p:spPr>
        <p:txBody>
          <a:bodyPr/>
          <a:lstStyle>
            <a:lvl1pPr>
              <a:defRPr/>
            </a:lvl1pPr>
          </a:lstStyle>
          <a:p>
            <a:endParaRPr lang="ru-RU"/>
          </a:p>
        </p:txBody>
      </p:sp>
      <p:sp>
        <p:nvSpPr>
          <p:cNvPr id="6" name="Rectangle 6"/>
          <p:cNvSpPr>
            <a:spLocks noGrp="1" noChangeArrowheads="1"/>
          </p:cNvSpPr>
          <p:nvPr>
            <p:ph type="sldNum" sz="quarter" idx="12"/>
          </p:nvPr>
        </p:nvSpPr>
        <p:spPr>
          <a:ln/>
        </p:spPr>
        <p:txBody>
          <a:bodyPr/>
          <a:lstStyle>
            <a:lvl1pPr>
              <a:defRPr/>
            </a:lvl1pPr>
          </a:lstStyle>
          <a:p>
            <a:fld id="{725C68B6-61C2-468F-89AB-4B9F7531AA68}" type="slidenum">
              <a:rPr lang="ru-RU" smtClean="0"/>
              <a:pPr/>
              <a:t>‹#›</a:t>
            </a:fld>
            <a:endParaRPr lang="ru-RU"/>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Заголовок, текст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47650"/>
            <a:ext cx="5943600" cy="1143000"/>
          </a:xfrm>
        </p:spPr>
        <p:txBody>
          <a:bodyPr/>
          <a:lstStyle/>
          <a:p>
            <a:r>
              <a:rPr lang="ru-RU" smtClean="0"/>
              <a:t>Образец заголовка</a:t>
            </a:r>
            <a:endParaRPr lang="ru-RU"/>
          </a:p>
        </p:txBody>
      </p:sp>
      <p:sp>
        <p:nvSpPr>
          <p:cNvPr id="3" name="Текст 2"/>
          <p:cNvSpPr>
            <a:spLocks noGrp="1"/>
          </p:cNvSpPr>
          <p:nvPr>
            <p:ph type="body" sz="half" idx="1"/>
          </p:nvPr>
        </p:nvSpPr>
        <p:spPr>
          <a:xfrm>
            <a:off x="457200" y="1600200"/>
            <a:ext cx="4038600" cy="4525963"/>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4"/>
          <p:cNvSpPr>
            <a:spLocks noGrp="1" noChangeArrowheads="1"/>
          </p:cNvSpPr>
          <p:nvPr>
            <p:ph type="dt" sz="half" idx="10"/>
          </p:nvPr>
        </p:nvSpPr>
        <p:spPr>
          <a:ln/>
        </p:spPr>
        <p:txBody>
          <a:bodyPr/>
          <a:lstStyle>
            <a:lvl1pPr>
              <a:defRPr/>
            </a:lvl1pPr>
          </a:lstStyle>
          <a:p>
            <a:fld id="{5B106E36-FD25-4E2D-B0AA-010F637433A0}" type="datetimeFigureOut">
              <a:rPr lang="ru-RU" smtClean="0"/>
              <a:pPr/>
              <a:t>02.04.2020</a:t>
            </a:fld>
            <a:endParaRPr lang="ru-RU"/>
          </a:p>
        </p:txBody>
      </p:sp>
      <p:sp>
        <p:nvSpPr>
          <p:cNvPr id="6" name="Rectangle 5"/>
          <p:cNvSpPr>
            <a:spLocks noGrp="1" noChangeArrowheads="1"/>
          </p:cNvSpPr>
          <p:nvPr>
            <p:ph type="ftr" sz="quarter" idx="11"/>
          </p:nvPr>
        </p:nvSpPr>
        <p:spPr>
          <a:ln/>
        </p:spPr>
        <p:txBody>
          <a:bodyPr/>
          <a:lstStyle>
            <a:lvl1pPr>
              <a:defRPr/>
            </a:lvl1pPr>
          </a:lstStyle>
          <a:p>
            <a:endParaRPr lang="ru-RU"/>
          </a:p>
        </p:txBody>
      </p:sp>
      <p:sp>
        <p:nvSpPr>
          <p:cNvPr id="7" name="Rectangle 6"/>
          <p:cNvSpPr>
            <a:spLocks noGrp="1" noChangeArrowheads="1"/>
          </p:cNvSpPr>
          <p:nvPr>
            <p:ph type="sldNum" sz="quarter" idx="12"/>
          </p:nvPr>
        </p:nvSpPr>
        <p:spPr>
          <a:ln/>
        </p:spPr>
        <p:txBody>
          <a:bodyPr/>
          <a:lstStyle>
            <a:lvl1pPr>
              <a:defRPr/>
            </a:lvl1pPr>
          </a:lstStyle>
          <a:p>
            <a:fld id="{725C68B6-61C2-468F-89AB-4B9F7531AA68}" type="slidenum">
              <a:rPr lang="ru-RU" smtClean="0"/>
              <a:pPr/>
              <a:t>‹#›</a:t>
            </a:fld>
            <a:endParaRPr lang="ru-RU"/>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bl" preserve="1">
  <p:cSld name="Заголовок и таблиц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47650"/>
            <a:ext cx="5943600" cy="1143000"/>
          </a:xfrm>
        </p:spPr>
        <p:txBody>
          <a:bodyPr/>
          <a:lstStyle/>
          <a:p>
            <a:r>
              <a:rPr lang="ru-RU" smtClean="0"/>
              <a:t>Образец заголовка</a:t>
            </a:r>
            <a:endParaRPr lang="ru-RU"/>
          </a:p>
        </p:txBody>
      </p:sp>
      <p:sp>
        <p:nvSpPr>
          <p:cNvPr id="3" name="Таблица 2"/>
          <p:cNvSpPr>
            <a:spLocks noGrp="1"/>
          </p:cNvSpPr>
          <p:nvPr>
            <p:ph type="tbl" idx="1"/>
          </p:nvPr>
        </p:nvSpPr>
        <p:spPr>
          <a:xfrm>
            <a:off x="457200" y="1600200"/>
            <a:ext cx="8229600" cy="4525963"/>
          </a:xfrm>
        </p:spPr>
        <p:txBody>
          <a:bodyPr/>
          <a:lstStyle/>
          <a:p>
            <a:pPr lvl="0"/>
            <a:r>
              <a:rPr lang="ru-RU" noProof="0" smtClean="0"/>
              <a:t>Вставка таблицы</a:t>
            </a:r>
          </a:p>
        </p:txBody>
      </p:sp>
      <p:sp>
        <p:nvSpPr>
          <p:cNvPr id="4" name="Rectangle 4"/>
          <p:cNvSpPr>
            <a:spLocks noGrp="1" noChangeArrowheads="1"/>
          </p:cNvSpPr>
          <p:nvPr>
            <p:ph type="dt" sz="half" idx="10"/>
          </p:nvPr>
        </p:nvSpPr>
        <p:spPr>
          <a:ln/>
        </p:spPr>
        <p:txBody>
          <a:bodyPr/>
          <a:lstStyle>
            <a:lvl1pPr>
              <a:defRPr/>
            </a:lvl1pPr>
          </a:lstStyle>
          <a:p>
            <a:fld id="{5B106E36-FD25-4E2D-B0AA-010F637433A0}" type="datetimeFigureOut">
              <a:rPr lang="ru-RU" smtClean="0"/>
              <a:pPr/>
              <a:t>02.04.2020</a:t>
            </a:fld>
            <a:endParaRPr lang="ru-RU"/>
          </a:p>
        </p:txBody>
      </p:sp>
      <p:sp>
        <p:nvSpPr>
          <p:cNvPr id="5" name="Rectangle 5"/>
          <p:cNvSpPr>
            <a:spLocks noGrp="1" noChangeArrowheads="1"/>
          </p:cNvSpPr>
          <p:nvPr>
            <p:ph type="ftr" sz="quarter" idx="11"/>
          </p:nvPr>
        </p:nvSpPr>
        <p:spPr>
          <a:ln/>
        </p:spPr>
        <p:txBody>
          <a:bodyPr/>
          <a:lstStyle>
            <a:lvl1pPr>
              <a:defRPr/>
            </a:lvl1pPr>
          </a:lstStyle>
          <a:p>
            <a:endParaRPr lang="ru-RU"/>
          </a:p>
        </p:txBody>
      </p:sp>
      <p:sp>
        <p:nvSpPr>
          <p:cNvPr id="6" name="Rectangle 6"/>
          <p:cNvSpPr>
            <a:spLocks noGrp="1" noChangeArrowheads="1"/>
          </p:cNvSpPr>
          <p:nvPr>
            <p:ph type="sldNum" sz="quarter" idx="12"/>
          </p:nvPr>
        </p:nvSpPr>
        <p:spPr>
          <a:ln/>
        </p:spPr>
        <p:txBody>
          <a:bodyPr/>
          <a:lstStyle>
            <a:lvl1pPr>
              <a:defRPr/>
            </a:lvl1pPr>
          </a:lstStyle>
          <a:p>
            <a:fld id="{725C68B6-61C2-468F-89AB-4B9F7531AA68}" type="slidenum">
              <a:rPr lang="ru-RU" smtClean="0"/>
              <a:pPr/>
              <a:t>‹#›</a:t>
            </a:fld>
            <a:endParaRPr lang="ru-RU"/>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chart" preserve="1">
  <p:cSld name="Заголовок и диаграмм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47650"/>
            <a:ext cx="5943600" cy="1143000"/>
          </a:xfrm>
        </p:spPr>
        <p:txBody>
          <a:bodyPr/>
          <a:lstStyle/>
          <a:p>
            <a:r>
              <a:rPr lang="ru-RU" smtClean="0"/>
              <a:t>Образец заголовка</a:t>
            </a:r>
            <a:endParaRPr lang="ru-RU"/>
          </a:p>
        </p:txBody>
      </p:sp>
      <p:sp>
        <p:nvSpPr>
          <p:cNvPr id="3" name="Диаграмма 2"/>
          <p:cNvSpPr>
            <a:spLocks noGrp="1"/>
          </p:cNvSpPr>
          <p:nvPr>
            <p:ph type="chart" idx="1"/>
          </p:nvPr>
        </p:nvSpPr>
        <p:spPr>
          <a:xfrm>
            <a:off x="457200" y="1600200"/>
            <a:ext cx="8229600" cy="4525963"/>
          </a:xfrm>
        </p:spPr>
        <p:txBody>
          <a:bodyPr/>
          <a:lstStyle/>
          <a:p>
            <a:pPr lvl="0"/>
            <a:r>
              <a:rPr lang="ru-RU" noProof="0" smtClean="0"/>
              <a:t>Вставка диаграммы</a:t>
            </a:r>
          </a:p>
        </p:txBody>
      </p:sp>
      <p:sp>
        <p:nvSpPr>
          <p:cNvPr id="4" name="Rectangle 4"/>
          <p:cNvSpPr>
            <a:spLocks noGrp="1" noChangeArrowheads="1"/>
          </p:cNvSpPr>
          <p:nvPr>
            <p:ph type="dt" sz="half" idx="10"/>
          </p:nvPr>
        </p:nvSpPr>
        <p:spPr>
          <a:ln/>
        </p:spPr>
        <p:txBody>
          <a:bodyPr/>
          <a:lstStyle>
            <a:lvl1pPr>
              <a:defRPr/>
            </a:lvl1pPr>
          </a:lstStyle>
          <a:p>
            <a:fld id="{5B106E36-FD25-4E2D-B0AA-010F637433A0}" type="datetimeFigureOut">
              <a:rPr lang="ru-RU" smtClean="0"/>
              <a:pPr/>
              <a:t>02.04.2020</a:t>
            </a:fld>
            <a:endParaRPr lang="ru-RU"/>
          </a:p>
        </p:txBody>
      </p:sp>
      <p:sp>
        <p:nvSpPr>
          <p:cNvPr id="5" name="Rectangle 5"/>
          <p:cNvSpPr>
            <a:spLocks noGrp="1" noChangeArrowheads="1"/>
          </p:cNvSpPr>
          <p:nvPr>
            <p:ph type="ftr" sz="quarter" idx="11"/>
          </p:nvPr>
        </p:nvSpPr>
        <p:spPr>
          <a:ln/>
        </p:spPr>
        <p:txBody>
          <a:bodyPr/>
          <a:lstStyle>
            <a:lvl1pPr>
              <a:defRPr/>
            </a:lvl1pPr>
          </a:lstStyle>
          <a:p>
            <a:endParaRPr lang="ru-RU"/>
          </a:p>
        </p:txBody>
      </p:sp>
      <p:sp>
        <p:nvSpPr>
          <p:cNvPr id="6" name="Rectangle 6"/>
          <p:cNvSpPr>
            <a:spLocks noGrp="1" noChangeArrowheads="1"/>
          </p:cNvSpPr>
          <p:nvPr>
            <p:ph type="sldNum" sz="quarter" idx="12"/>
          </p:nvPr>
        </p:nvSpPr>
        <p:spPr>
          <a:ln/>
        </p:spPr>
        <p:txBody>
          <a:bodyPr/>
          <a:lstStyle>
            <a:lvl1pPr>
              <a:defRPr/>
            </a:lvl1p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sz="half" idx="10"/>
          </p:nvPr>
        </p:nvSpPr>
        <p:spPr>
          <a:ln/>
        </p:spPr>
        <p:txBody>
          <a:bodyPr/>
          <a:lstStyle>
            <a:lvl1pPr>
              <a:defRPr/>
            </a:lvl1pPr>
          </a:lstStyle>
          <a:p>
            <a:fld id="{5B106E36-FD25-4E2D-B0AA-010F637433A0}" type="datetimeFigureOut">
              <a:rPr lang="ru-RU" smtClean="0"/>
              <a:pPr/>
              <a:t>02.04.2020</a:t>
            </a:fld>
            <a:endParaRPr lang="ru-RU"/>
          </a:p>
        </p:txBody>
      </p:sp>
      <p:sp>
        <p:nvSpPr>
          <p:cNvPr id="5" name="Rectangle 5"/>
          <p:cNvSpPr>
            <a:spLocks noGrp="1" noChangeArrowheads="1"/>
          </p:cNvSpPr>
          <p:nvPr>
            <p:ph type="ftr" sz="quarter" idx="11"/>
          </p:nvPr>
        </p:nvSpPr>
        <p:spPr>
          <a:ln/>
        </p:spPr>
        <p:txBody>
          <a:bodyPr/>
          <a:lstStyle>
            <a:lvl1pPr>
              <a:defRPr/>
            </a:lvl1pPr>
          </a:lstStyle>
          <a:p>
            <a:endParaRPr lang="ru-RU"/>
          </a:p>
        </p:txBody>
      </p:sp>
      <p:sp>
        <p:nvSpPr>
          <p:cNvPr id="6" name="Rectangle 6"/>
          <p:cNvSpPr>
            <a:spLocks noGrp="1" noChangeArrowheads="1"/>
          </p:cNvSpPr>
          <p:nvPr>
            <p:ph type="sldNum" sz="quarter" idx="12"/>
          </p:nvPr>
        </p:nvSpPr>
        <p:spPr>
          <a:ln/>
        </p:spPr>
        <p:txBody>
          <a:bodyPr/>
          <a:lstStyle>
            <a:lvl1pPr>
              <a:defRPr/>
            </a:lvl1p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Rectangle 4"/>
          <p:cNvSpPr>
            <a:spLocks noGrp="1" noChangeArrowheads="1"/>
          </p:cNvSpPr>
          <p:nvPr>
            <p:ph type="dt" sz="half" idx="10"/>
          </p:nvPr>
        </p:nvSpPr>
        <p:spPr>
          <a:ln/>
        </p:spPr>
        <p:txBody>
          <a:bodyPr/>
          <a:lstStyle>
            <a:lvl1pPr>
              <a:defRPr/>
            </a:lvl1pPr>
          </a:lstStyle>
          <a:p>
            <a:fld id="{5B106E36-FD25-4E2D-B0AA-010F637433A0}" type="datetimeFigureOut">
              <a:rPr lang="ru-RU" smtClean="0"/>
              <a:pPr/>
              <a:t>02.04.2020</a:t>
            </a:fld>
            <a:endParaRPr lang="ru-RU"/>
          </a:p>
        </p:txBody>
      </p:sp>
      <p:sp>
        <p:nvSpPr>
          <p:cNvPr id="5" name="Rectangle 5"/>
          <p:cNvSpPr>
            <a:spLocks noGrp="1" noChangeArrowheads="1"/>
          </p:cNvSpPr>
          <p:nvPr>
            <p:ph type="ftr" sz="quarter" idx="11"/>
          </p:nvPr>
        </p:nvSpPr>
        <p:spPr>
          <a:ln/>
        </p:spPr>
        <p:txBody>
          <a:bodyPr/>
          <a:lstStyle>
            <a:lvl1pPr>
              <a:defRPr/>
            </a:lvl1pPr>
          </a:lstStyle>
          <a:p>
            <a:endParaRPr lang="ru-RU"/>
          </a:p>
        </p:txBody>
      </p:sp>
      <p:sp>
        <p:nvSpPr>
          <p:cNvPr id="6" name="Rectangle 6"/>
          <p:cNvSpPr>
            <a:spLocks noGrp="1" noChangeArrowheads="1"/>
          </p:cNvSpPr>
          <p:nvPr>
            <p:ph type="sldNum" sz="quarter" idx="12"/>
          </p:nvPr>
        </p:nvSpPr>
        <p:spPr>
          <a:ln/>
        </p:spPr>
        <p:txBody>
          <a:bodyPr/>
          <a:lstStyle>
            <a:lvl1pPr>
              <a:defRPr/>
            </a:lvl1p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4"/>
          <p:cNvSpPr>
            <a:spLocks noGrp="1" noChangeArrowheads="1"/>
          </p:cNvSpPr>
          <p:nvPr>
            <p:ph type="dt" sz="half" idx="10"/>
          </p:nvPr>
        </p:nvSpPr>
        <p:spPr>
          <a:ln/>
        </p:spPr>
        <p:txBody>
          <a:bodyPr/>
          <a:lstStyle>
            <a:lvl1pPr>
              <a:defRPr/>
            </a:lvl1pPr>
          </a:lstStyle>
          <a:p>
            <a:fld id="{5B106E36-FD25-4E2D-B0AA-010F637433A0}" type="datetimeFigureOut">
              <a:rPr lang="ru-RU" smtClean="0"/>
              <a:pPr/>
              <a:t>02.04.2020</a:t>
            </a:fld>
            <a:endParaRPr lang="ru-RU"/>
          </a:p>
        </p:txBody>
      </p:sp>
      <p:sp>
        <p:nvSpPr>
          <p:cNvPr id="6" name="Rectangle 5"/>
          <p:cNvSpPr>
            <a:spLocks noGrp="1" noChangeArrowheads="1"/>
          </p:cNvSpPr>
          <p:nvPr>
            <p:ph type="ftr" sz="quarter" idx="11"/>
          </p:nvPr>
        </p:nvSpPr>
        <p:spPr>
          <a:ln/>
        </p:spPr>
        <p:txBody>
          <a:bodyPr/>
          <a:lstStyle>
            <a:lvl1pPr>
              <a:defRPr/>
            </a:lvl1pPr>
          </a:lstStyle>
          <a:p>
            <a:endParaRPr lang="ru-RU"/>
          </a:p>
        </p:txBody>
      </p:sp>
      <p:sp>
        <p:nvSpPr>
          <p:cNvPr id="7" name="Rectangle 6"/>
          <p:cNvSpPr>
            <a:spLocks noGrp="1" noChangeArrowheads="1"/>
          </p:cNvSpPr>
          <p:nvPr>
            <p:ph type="sldNum" sz="quarter" idx="12"/>
          </p:nvPr>
        </p:nvSpPr>
        <p:spPr>
          <a:ln/>
        </p:spPr>
        <p:txBody>
          <a:bodyPr/>
          <a:lstStyle>
            <a:lvl1pPr>
              <a:defRPr/>
            </a:lvl1p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Rectangle 4"/>
          <p:cNvSpPr>
            <a:spLocks noGrp="1" noChangeArrowheads="1"/>
          </p:cNvSpPr>
          <p:nvPr>
            <p:ph type="dt" sz="half" idx="10"/>
          </p:nvPr>
        </p:nvSpPr>
        <p:spPr>
          <a:ln/>
        </p:spPr>
        <p:txBody>
          <a:bodyPr/>
          <a:lstStyle>
            <a:lvl1pPr>
              <a:defRPr/>
            </a:lvl1pPr>
          </a:lstStyle>
          <a:p>
            <a:fld id="{5B106E36-FD25-4E2D-B0AA-010F637433A0}" type="datetimeFigureOut">
              <a:rPr lang="ru-RU" smtClean="0"/>
              <a:pPr/>
              <a:t>02.04.2020</a:t>
            </a:fld>
            <a:endParaRPr lang="ru-RU"/>
          </a:p>
        </p:txBody>
      </p:sp>
      <p:sp>
        <p:nvSpPr>
          <p:cNvPr id="8" name="Rectangle 5"/>
          <p:cNvSpPr>
            <a:spLocks noGrp="1" noChangeArrowheads="1"/>
          </p:cNvSpPr>
          <p:nvPr>
            <p:ph type="ftr" sz="quarter" idx="11"/>
          </p:nvPr>
        </p:nvSpPr>
        <p:spPr>
          <a:ln/>
        </p:spPr>
        <p:txBody>
          <a:bodyPr/>
          <a:lstStyle>
            <a:lvl1pPr>
              <a:defRPr/>
            </a:lvl1pPr>
          </a:lstStyle>
          <a:p>
            <a:endParaRPr lang="ru-RU"/>
          </a:p>
        </p:txBody>
      </p:sp>
      <p:sp>
        <p:nvSpPr>
          <p:cNvPr id="9" name="Rectangle 6"/>
          <p:cNvSpPr>
            <a:spLocks noGrp="1" noChangeArrowheads="1"/>
          </p:cNvSpPr>
          <p:nvPr>
            <p:ph type="sldNum" sz="quarter" idx="12"/>
          </p:nvPr>
        </p:nvSpPr>
        <p:spPr>
          <a:ln/>
        </p:spPr>
        <p:txBody>
          <a:bodyPr/>
          <a:lstStyle>
            <a:lvl1pPr>
              <a:defRPr/>
            </a:lvl1p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Rectangle 4"/>
          <p:cNvSpPr>
            <a:spLocks noGrp="1" noChangeArrowheads="1"/>
          </p:cNvSpPr>
          <p:nvPr>
            <p:ph type="dt" sz="half" idx="10"/>
          </p:nvPr>
        </p:nvSpPr>
        <p:spPr>
          <a:ln/>
        </p:spPr>
        <p:txBody>
          <a:bodyPr/>
          <a:lstStyle>
            <a:lvl1pPr>
              <a:defRPr/>
            </a:lvl1pPr>
          </a:lstStyle>
          <a:p>
            <a:fld id="{5B106E36-FD25-4E2D-B0AA-010F637433A0}" type="datetimeFigureOut">
              <a:rPr lang="ru-RU" smtClean="0"/>
              <a:pPr/>
              <a:t>02.04.2020</a:t>
            </a:fld>
            <a:endParaRPr lang="ru-RU"/>
          </a:p>
        </p:txBody>
      </p:sp>
      <p:sp>
        <p:nvSpPr>
          <p:cNvPr id="4" name="Rectangle 5"/>
          <p:cNvSpPr>
            <a:spLocks noGrp="1" noChangeArrowheads="1"/>
          </p:cNvSpPr>
          <p:nvPr>
            <p:ph type="ftr" sz="quarter" idx="11"/>
          </p:nvPr>
        </p:nvSpPr>
        <p:spPr>
          <a:ln/>
        </p:spPr>
        <p:txBody>
          <a:bodyPr/>
          <a:lstStyle>
            <a:lvl1pPr>
              <a:defRPr/>
            </a:lvl1pPr>
          </a:lstStyle>
          <a:p>
            <a:endParaRPr lang="ru-RU"/>
          </a:p>
        </p:txBody>
      </p:sp>
      <p:sp>
        <p:nvSpPr>
          <p:cNvPr id="5" name="Rectangle 6"/>
          <p:cNvSpPr>
            <a:spLocks noGrp="1" noChangeArrowheads="1"/>
          </p:cNvSpPr>
          <p:nvPr>
            <p:ph type="sldNum" sz="quarter" idx="12"/>
          </p:nvPr>
        </p:nvSpPr>
        <p:spPr>
          <a:ln/>
        </p:spPr>
        <p:txBody>
          <a:bodyPr/>
          <a:lstStyle>
            <a:lvl1pPr>
              <a:defRPr/>
            </a:lvl1p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fld id="{5B106E36-FD25-4E2D-B0AA-010F637433A0}" type="datetimeFigureOut">
              <a:rPr lang="ru-RU" smtClean="0"/>
              <a:pPr/>
              <a:t>02.04.2020</a:t>
            </a:fld>
            <a:endParaRPr lang="ru-RU"/>
          </a:p>
        </p:txBody>
      </p:sp>
      <p:sp>
        <p:nvSpPr>
          <p:cNvPr id="3" name="Rectangle 5"/>
          <p:cNvSpPr>
            <a:spLocks noGrp="1" noChangeArrowheads="1"/>
          </p:cNvSpPr>
          <p:nvPr>
            <p:ph type="ftr" sz="quarter" idx="11"/>
          </p:nvPr>
        </p:nvSpPr>
        <p:spPr>
          <a:ln/>
        </p:spPr>
        <p:txBody>
          <a:bodyPr/>
          <a:lstStyle>
            <a:lvl1pPr>
              <a:defRPr/>
            </a:lvl1pPr>
          </a:lstStyle>
          <a:p>
            <a:endParaRPr lang="ru-RU"/>
          </a:p>
        </p:txBody>
      </p:sp>
      <p:sp>
        <p:nvSpPr>
          <p:cNvPr id="4" name="Rectangle 6"/>
          <p:cNvSpPr>
            <a:spLocks noGrp="1" noChangeArrowheads="1"/>
          </p:cNvSpPr>
          <p:nvPr>
            <p:ph type="sldNum" sz="quarter" idx="12"/>
          </p:nvPr>
        </p:nvSpPr>
        <p:spPr>
          <a:ln/>
        </p:spPr>
        <p:txBody>
          <a:bodyPr/>
          <a:lstStyle>
            <a:lvl1pPr>
              <a:defRPr/>
            </a:lvl1p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4"/>
          <p:cNvSpPr>
            <a:spLocks noGrp="1" noChangeArrowheads="1"/>
          </p:cNvSpPr>
          <p:nvPr>
            <p:ph type="dt" sz="half" idx="10"/>
          </p:nvPr>
        </p:nvSpPr>
        <p:spPr>
          <a:ln/>
        </p:spPr>
        <p:txBody>
          <a:bodyPr/>
          <a:lstStyle>
            <a:lvl1pPr>
              <a:defRPr/>
            </a:lvl1pPr>
          </a:lstStyle>
          <a:p>
            <a:fld id="{5B106E36-FD25-4E2D-B0AA-010F637433A0}" type="datetimeFigureOut">
              <a:rPr lang="ru-RU" smtClean="0"/>
              <a:pPr/>
              <a:t>02.04.2020</a:t>
            </a:fld>
            <a:endParaRPr lang="ru-RU"/>
          </a:p>
        </p:txBody>
      </p:sp>
      <p:sp>
        <p:nvSpPr>
          <p:cNvPr id="6" name="Rectangle 5"/>
          <p:cNvSpPr>
            <a:spLocks noGrp="1" noChangeArrowheads="1"/>
          </p:cNvSpPr>
          <p:nvPr>
            <p:ph type="ftr" sz="quarter" idx="11"/>
          </p:nvPr>
        </p:nvSpPr>
        <p:spPr>
          <a:ln/>
        </p:spPr>
        <p:txBody>
          <a:bodyPr/>
          <a:lstStyle>
            <a:lvl1pPr>
              <a:defRPr/>
            </a:lvl1pPr>
          </a:lstStyle>
          <a:p>
            <a:endParaRPr lang="ru-RU"/>
          </a:p>
        </p:txBody>
      </p:sp>
      <p:sp>
        <p:nvSpPr>
          <p:cNvPr id="7" name="Rectangle 6"/>
          <p:cNvSpPr>
            <a:spLocks noGrp="1" noChangeArrowheads="1"/>
          </p:cNvSpPr>
          <p:nvPr>
            <p:ph type="sldNum" sz="quarter" idx="12"/>
          </p:nvPr>
        </p:nvSpPr>
        <p:spPr>
          <a:ln/>
        </p:spPr>
        <p:txBody>
          <a:bodyPr/>
          <a:lstStyle>
            <a:lvl1pPr>
              <a:defRPr/>
            </a:lvl1p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ru-RU" noProof="0" smtClean="0"/>
              <a:t>Вставка рисунка</a:t>
            </a:r>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4"/>
          <p:cNvSpPr>
            <a:spLocks noGrp="1" noChangeArrowheads="1"/>
          </p:cNvSpPr>
          <p:nvPr>
            <p:ph type="dt" sz="half" idx="10"/>
          </p:nvPr>
        </p:nvSpPr>
        <p:spPr>
          <a:ln/>
        </p:spPr>
        <p:txBody>
          <a:bodyPr/>
          <a:lstStyle>
            <a:lvl1pPr>
              <a:defRPr/>
            </a:lvl1pPr>
          </a:lstStyle>
          <a:p>
            <a:fld id="{5B106E36-FD25-4E2D-B0AA-010F637433A0}" type="datetimeFigureOut">
              <a:rPr lang="ru-RU" smtClean="0"/>
              <a:pPr/>
              <a:t>02.04.2020</a:t>
            </a:fld>
            <a:endParaRPr lang="ru-RU"/>
          </a:p>
        </p:txBody>
      </p:sp>
      <p:sp>
        <p:nvSpPr>
          <p:cNvPr id="6" name="Rectangle 5"/>
          <p:cNvSpPr>
            <a:spLocks noGrp="1" noChangeArrowheads="1"/>
          </p:cNvSpPr>
          <p:nvPr>
            <p:ph type="ftr" sz="quarter" idx="11"/>
          </p:nvPr>
        </p:nvSpPr>
        <p:spPr>
          <a:ln/>
        </p:spPr>
        <p:txBody>
          <a:bodyPr/>
          <a:lstStyle>
            <a:lvl1pPr>
              <a:defRPr/>
            </a:lvl1pPr>
          </a:lstStyle>
          <a:p>
            <a:endParaRPr lang="ru-RU"/>
          </a:p>
        </p:txBody>
      </p:sp>
      <p:sp>
        <p:nvSpPr>
          <p:cNvPr id="7" name="Rectangle 6"/>
          <p:cNvSpPr>
            <a:spLocks noGrp="1" noChangeArrowheads="1"/>
          </p:cNvSpPr>
          <p:nvPr>
            <p:ph type="sldNum" sz="quarter" idx="12"/>
          </p:nvPr>
        </p:nvSpPr>
        <p:spPr>
          <a:ln/>
        </p:spPr>
        <p:txBody>
          <a:bodyPr/>
          <a:lstStyle>
            <a:lvl1pPr>
              <a:defRPr/>
            </a:lvl1p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3.jpeg"/><Relationship Id="rId3" Type="http://schemas.openxmlformats.org/officeDocument/2006/relationships/slideLayout" Target="../slideLayouts/slideLayout3.xml"/><Relationship Id="rId21" Type="http://schemas.openxmlformats.org/officeDocument/2006/relationships/image" Target="../media/image6.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2.jpeg"/><Relationship Id="rId2" Type="http://schemas.openxmlformats.org/officeDocument/2006/relationships/slideLayout" Target="../slideLayouts/slideLayout2.xml"/><Relationship Id="rId16" Type="http://schemas.openxmlformats.org/officeDocument/2006/relationships/image" Target="../media/image1.jpeg"/><Relationship Id="rId20" Type="http://schemas.openxmlformats.org/officeDocument/2006/relationships/image" Target="../media/image5.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image" Target="../media/image4.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ltGray">
      <p:bgPr>
        <a:blipFill dpi="0" rotWithShape="0">
          <a:blip r:embed="rId16"/>
          <a:srcRect/>
          <a:stretch>
            <a:fillRect/>
          </a:stretch>
        </a:blipFill>
        <a:effectLst/>
      </p:bgPr>
    </p:bg>
    <p:spTree>
      <p:nvGrpSpPr>
        <p:cNvPr id="1" name=""/>
        <p:cNvGrpSpPr/>
        <p:nvPr/>
      </p:nvGrpSpPr>
      <p:grpSpPr>
        <a:xfrm>
          <a:off x="0" y="0"/>
          <a:ext cx="0" cy="0"/>
          <a:chOff x="0" y="0"/>
          <a:chExt cx="0" cy="0"/>
        </a:xfrm>
      </p:grpSpPr>
      <p:sp>
        <p:nvSpPr>
          <p:cNvPr id="1041" name="Rectangle 17"/>
          <p:cNvSpPr>
            <a:spLocks noChangeArrowheads="1"/>
          </p:cNvSpPr>
          <p:nvPr/>
        </p:nvSpPr>
        <p:spPr bwMode="ltGray">
          <a:xfrm>
            <a:off x="0" y="487363"/>
            <a:ext cx="9144000" cy="727075"/>
          </a:xfrm>
          <a:prstGeom prst="rect">
            <a:avLst/>
          </a:prstGeom>
          <a:gradFill rotWithShape="1">
            <a:gsLst>
              <a:gs pos="0">
                <a:schemeClr val="tx1">
                  <a:gamma/>
                  <a:shade val="72941"/>
                  <a:invGamma/>
                  <a:alpha val="67999"/>
                </a:schemeClr>
              </a:gs>
              <a:gs pos="100000">
                <a:schemeClr val="tx1">
                  <a:alpha val="27000"/>
                </a:schemeClr>
              </a:gs>
            </a:gsLst>
            <a:lin ang="0" scaled="1"/>
          </a:gradFill>
          <a:ln w="9525">
            <a:noFill/>
            <a:miter lim="800000"/>
            <a:headEnd/>
            <a:tailEnd/>
          </a:ln>
          <a:effectLst/>
        </p:spPr>
        <p:txBody>
          <a:bodyPr wrap="none" anchor="ctr"/>
          <a:lstStyle/>
          <a:p>
            <a:pPr>
              <a:defRPr/>
            </a:pPr>
            <a:endParaRPr lang="ru-RU"/>
          </a:p>
        </p:txBody>
      </p:sp>
      <p:sp>
        <p:nvSpPr>
          <p:cNvPr id="1043" name="Oval 19"/>
          <p:cNvSpPr>
            <a:spLocks noChangeArrowheads="1"/>
          </p:cNvSpPr>
          <p:nvPr/>
        </p:nvSpPr>
        <p:spPr bwMode="gray">
          <a:xfrm>
            <a:off x="6457950" y="211138"/>
            <a:ext cx="1133475" cy="1157287"/>
          </a:xfrm>
          <a:prstGeom prst="ellipse">
            <a:avLst/>
          </a:prstGeom>
          <a:blipFill dpi="0" rotWithShape="1">
            <a:blip r:embed="rId17" cstate="print"/>
            <a:srcRect/>
            <a:stretch>
              <a:fillRect/>
            </a:stretch>
          </a:blipFill>
          <a:ln w="38100">
            <a:solidFill>
              <a:srgbClr val="FFFFFF"/>
            </a:solidFill>
            <a:round/>
            <a:headEnd/>
            <a:tailEnd/>
          </a:ln>
          <a:effectLst>
            <a:outerShdw dist="81320" dir="3080412" algn="ctr" rotWithShape="0">
              <a:srgbClr val="000000">
                <a:alpha val="50000"/>
              </a:srgbClr>
            </a:outerShdw>
          </a:effectLst>
        </p:spPr>
        <p:txBody>
          <a:bodyPr wrap="none" anchor="ctr"/>
          <a:lstStyle/>
          <a:p>
            <a:pPr>
              <a:defRPr/>
            </a:pPr>
            <a:endParaRPr lang="ru-RU"/>
          </a:p>
        </p:txBody>
      </p:sp>
      <p:sp>
        <p:nvSpPr>
          <p:cNvPr id="1044" name="Oval 20"/>
          <p:cNvSpPr>
            <a:spLocks noChangeArrowheads="1"/>
          </p:cNvSpPr>
          <p:nvPr/>
        </p:nvSpPr>
        <p:spPr bwMode="gray">
          <a:xfrm>
            <a:off x="7848600" y="211138"/>
            <a:ext cx="1133475" cy="1157287"/>
          </a:xfrm>
          <a:prstGeom prst="ellipse">
            <a:avLst/>
          </a:prstGeom>
          <a:blipFill dpi="0" rotWithShape="1">
            <a:blip r:embed="rId18" cstate="print"/>
            <a:srcRect/>
            <a:stretch>
              <a:fillRect/>
            </a:stretch>
          </a:blipFill>
          <a:ln w="38100">
            <a:solidFill>
              <a:srgbClr val="FFFFFF"/>
            </a:solidFill>
            <a:round/>
            <a:headEnd/>
            <a:tailEnd/>
          </a:ln>
          <a:effectLst>
            <a:outerShdw dist="81320" dir="3080412" algn="ctr" rotWithShape="0">
              <a:srgbClr val="000000">
                <a:alpha val="50000"/>
              </a:srgbClr>
            </a:outerShdw>
          </a:effectLst>
        </p:spPr>
        <p:txBody>
          <a:bodyPr wrap="none" anchor="ctr"/>
          <a:lstStyle/>
          <a:p>
            <a:pPr>
              <a:defRPr/>
            </a:pPr>
            <a:endParaRPr lang="ru-RU"/>
          </a:p>
        </p:txBody>
      </p:sp>
      <p:sp>
        <p:nvSpPr>
          <p:cNvPr id="1026" name="Rectangle 2"/>
          <p:cNvSpPr>
            <a:spLocks noGrp="1" noChangeArrowheads="1"/>
          </p:cNvSpPr>
          <p:nvPr>
            <p:ph type="title"/>
          </p:nvPr>
        </p:nvSpPr>
        <p:spPr bwMode="black">
          <a:xfrm>
            <a:off x="457200" y="247650"/>
            <a:ext cx="5943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ru-RU" smtClean="0"/>
              <a:t>Образец заголовка</a:t>
            </a:r>
            <a:endParaRPr lang="en-US" smtClean="0"/>
          </a:p>
        </p:txBody>
      </p:sp>
      <p:sp>
        <p:nvSpPr>
          <p:cNvPr id="1030" name="Rectangle 3"/>
          <p:cNvSpPr>
            <a:spLocks noGrp="1" noChangeArrowheads="1"/>
          </p:cNvSpPr>
          <p:nvPr>
            <p:ph type="body" idx="1"/>
          </p:nvPr>
        </p:nvSpPr>
        <p:spPr bwMode="gray">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smtClean="0"/>
          </a:p>
        </p:txBody>
      </p:sp>
      <p:sp>
        <p:nvSpPr>
          <p:cNvPr id="1028" name="Rectangle 4"/>
          <p:cNvSpPr>
            <a:spLocks noGrp="1" noChangeArrowheads="1"/>
          </p:cNvSpPr>
          <p:nvPr>
            <p:ph type="dt" sz="half" idx="2"/>
          </p:nvPr>
        </p:nvSpPr>
        <p:spPr bwMode="gray">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smtClean="0">
                <a:solidFill>
                  <a:srgbClr val="000000"/>
                </a:solidFill>
              </a:defRPr>
            </a:lvl1pPr>
          </a:lstStyle>
          <a:p>
            <a:fld id="{5B106E36-FD25-4E2D-B0AA-010F637433A0}" type="datetimeFigureOut">
              <a:rPr lang="ru-RU" smtClean="0"/>
              <a:pPr/>
              <a:t>02.04.2020</a:t>
            </a:fld>
            <a:endParaRPr lang="ru-RU"/>
          </a:p>
        </p:txBody>
      </p:sp>
      <p:sp>
        <p:nvSpPr>
          <p:cNvPr id="1029" name="Rectangle 5"/>
          <p:cNvSpPr>
            <a:spLocks noGrp="1" noChangeArrowheads="1"/>
          </p:cNvSpPr>
          <p:nvPr>
            <p:ph type="ftr" sz="quarter" idx="3"/>
          </p:nvPr>
        </p:nvSpPr>
        <p:spPr bwMode="gray">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smtClean="0">
                <a:solidFill>
                  <a:srgbClr val="000000"/>
                </a:solidFill>
              </a:defRPr>
            </a:lvl1pPr>
          </a:lstStyle>
          <a:p>
            <a:endParaRPr lang="ru-RU"/>
          </a:p>
        </p:txBody>
      </p:sp>
      <p:sp>
        <p:nvSpPr>
          <p:cNvPr id="2" name="Rectangle 6"/>
          <p:cNvSpPr>
            <a:spLocks noGrp="1" noChangeArrowheads="1"/>
          </p:cNvSpPr>
          <p:nvPr>
            <p:ph type="sldNum" sz="quarter" idx="4"/>
          </p:nvPr>
        </p:nvSpPr>
        <p:spPr bwMode="gray">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smtClean="0">
                <a:solidFill>
                  <a:srgbClr val="000000"/>
                </a:solidFill>
              </a:defRPr>
            </a:lvl1pPr>
          </a:lstStyle>
          <a:p>
            <a:fld id="{725C68B6-61C2-468F-89AB-4B9F7531AA68}" type="slidenum">
              <a:rPr lang="ru-RU" smtClean="0"/>
              <a:pPr/>
              <a:t>‹#›</a:t>
            </a:fld>
            <a:endParaRPr lang="ru-RU"/>
          </a:p>
        </p:txBody>
      </p:sp>
      <p:pic>
        <p:nvPicPr>
          <p:cNvPr id="1046" name="Picture 22" descr="5"/>
          <p:cNvPicPr>
            <a:picLocks noChangeAspect="1" noChangeArrowheads="1"/>
          </p:cNvPicPr>
          <p:nvPr/>
        </p:nvPicPr>
        <p:blipFill>
          <a:blip r:embed="rId19"/>
          <a:srcRect/>
          <a:stretch>
            <a:fillRect/>
          </a:stretch>
        </p:blipFill>
        <p:spPr bwMode="gray">
          <a:xfrm>
            <a:off x="-2198688" y="5727700"/>
            <a:ext cx="11341101" cy="979488"/>
          </a:xfrm>
          <a:prstGeom prst="rect">
            <a:avLst/>
          </a:prstGeom>
          <a:noFill/>
          <a:ln w="9525">
            <a:noFill/>
            <a:miter lim="800000"/>
            <a:headEnd/>
            <a:tailEnd/>
          </a:ln>
        </p:spPr>
      </p:pic>
      <p:pic>
        <p:nvPicPr>
          <p:cNvPr id="1047" name="Picture 23" descr="6"/>
          <p:cNvPicPr>
            <a:picLocks noChangeAspect="1" noChangeArrowheads="1"/>
          </p:cNvPicPr>
          <p:nvPr/>
        </p:nvPicPr>
        <p:blipFill>
          <a:blip r:embed="rId20"/>
          <a:srcRect/>
          <a:stretch>
            <a:fillRect/>
          </a:stretch>
        </p:blipFill>
        <p:spPr bwMode="gray">
          <a:xfrm>
            <a:off x="-1909763" y="5588000"/>
            <a:ext cx="12458701" cy="1422400"/>
          </a:xfrm>
          <a:prstGeom prst="rect">
            <a:avLst/>
          </a:prstGeom>
          <a:noFill/>
          <a:ln w="9525">
            <a:noFill/>
            <a:miter lim="800000"/>
            <a:headEnd/>
            <a:tailEnd/>
          </a:ln>
        </p:spPr>
      </p:pic>
      <p:pic>
        <p:nvPicPr>
          <p:cNvPr id="1048" name="Picture 24" descr="6"/>
          <p:cNvPicPr>
            <a:picLocks noChangeAspect="1" noChangeArrowheads="1"/>
          </p:cNvPicPr>
          <p:nvPr/>
        </p:nvPicPr>
        <p:blipFill>
          <a:blip r:embed="rId21"/>
          <a:srcRect/>
          <a:stretch>
            <a:fillRect/>
          </a:stretch>
        </p:blipFill>
        <p:spPr bwMode="gray">
          <a:xfrm>
            <a:off x="-1981200" y="5418138"/>
            <a:ext cx="13104813" cy="142240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Ls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withEffect">
                                  <p:stCondLst>
                                    <p:cond delay="0"/>
                                  </p:stCondLst>
                                  <p:childTnLst>
                                    <p:set>
                                      <p:cBhvr>
                                        <p:cTn id="6" dur="1" fill="hold">
                                          <p:stCondLst>
                                            <p:cond delay="0"/>
                                          </p:stCondLst>
                                        </p:cTn>
                                        <p:tgtEl>
                                          <p:spTgt spid="1026"/>
                                        </p:tgtEl>
                                        <p:attrNameLst>
                                          <p:attrName>style.visibility</p:attrName>
                                        </p:attrNameLst>
                                      </p:cBhvr>
                                      <p:to>
                                        <p:strVal val="visible"/>
                                      </p:to>
                                    </p:set>
                                    <p:anim calcmode="lin" valueType="num">
                                      <p:cBhvr>
                                        <p:cTn id="7" dur="500" fill="hold"/>
                                        <p:tgtEl>
                                          <p:spTgt spid="1026"/>
                                        </p:tgtEl>
                                        <p:attrNameLst>
                                          <p:attrName>ppt_x</p:attrName>
                                        </p:attrNameLst>
                                      </p:cBhvr>
                                      <p:tavLst>
                                        <p:tav tm="0">
                                          <p:val>
                                            <p:strVal val="#ppt_x-.2"/>
                                          </p:val>
                                        </p:tav>
                                        <p:tav tm="100000">
                                          <p:val>
                                            <p:strVal val="#ppt_x"/>
                                          </p:val>
                                        </p:tav>
                                      </p:tavLst>
                                    </p:anim>
                                    <p:anim calcmode="lin" valueType="num">
                                      <p:cBhvr>
                                        <p:cTn id="8" dur="500" fill="hold"/>
                                        <p:tgtEl>
                                          <p:spTgt spid="1026"/>
                                        </p:tgtEl>
                                        <p:attrNameLst>
                                          <p:attrName>ppt_y</p:attrName>
                                        </p:attrNameLst>
                                      </p:cBhvr>
                                      <p:tavLst>
                                        <p:tav tm="0">
                                          <p:val>
                                            <p:strVal val="#ppt_y"/>
                                          </p:val>
                                        </p:tav>
                                        <p:tav tm="100000">
                                          <p:val>
                                            <p:strVal val="#ppt_y"/>
                                          </p:val>
                                        </p:tav>
                                      </p:tavLst>
                                    </p:anim>
                                    <p:animEffect transition="in" filter="wipe(right)" prLst="gradientSize: 0.1">
                                      <p:cBhvr>
                                        <p:cTn id="9" dur="500"/>
                                        <p:tgtEl>
                                          <p:spTgt spid="1026"/>
                                        </p:tgtEl>
                                      </p:cBhvr>
                                    </p:animEffect>
                                  </p:childTnLst>
                                </p:cTn>
                              </p:par>
                              <p:par>
                                <p:cTn id="10" presetID="10" presetClass="entr" presetSubtype="0" fill="hold" grpId="0" nodeType="withEffect">
                                  <p:stCondLst>
                                    <p:cond delay="300"/>
                                  </p:stCondLst>
                                  <p:childTnLst>
                                    <p:set>
                                      <p:cBhvr>
                                        <p:cTn id="11" dur="1" fill="hold">
                                          <p:stCondLst>
                                            <p:cond delay="0"/>
                                          </p:stCondLst>
                                        </p:cTn>
                                        <p:tgtEl>
                                          <p:spTgt spid="1043"/>
                                        </p:tgtEl>
                                        <p:attrNameLst>
                                          <p:attrName>style.visibility</p:attrName>
                                        </p:attrNameLst>
                                      </p:cBhvr>
                                      <p:to>
                                        <p:strVal val="visible"/>
                                      </p:to>
                                    </p:set>
                                    <p:animEffect transition="in" filter="fade">
                                      <p:cBhvr>
                                        <p:cTn id="12" dur="1200"/>
                                        <p:tgtEl>
                                          <p:spTgt spid="1043"/>
                                        </p:tgtEl>
                                      </p:cBhvr>
                                    </p:animEffect>
                                  </p:childTnLst>
                                </p:cTn>
                              </p:par>
                              <p:par>
                                <p:cTn id="13" presetID="10" presetClass="entr" presetSubtype="0" fill="hold" grpId="0" nodeType="withEffect">
                                  <p:stCondLst>
                                    <p:cond delay="700"/>
                                  </p:stCondLst>
                                  <p:childTnLst>
                                    <p:set>
                                      <p:cBhvr>
                                        <p:cTn id="14" dur="1" fill="hold">
                                          <p:stCondLst>
                                            <p:cond delay="0"/>
                                          </p:stCondLst>
                                        </p:cTn>
                                        <p:tgtEl>
                                          <p:spTgt spid="1044"/>
                                        </p:tgtEl>
                                        <p:attrNameLst>
                                          <p:attrName>style.visibility</p:attrName>
                                        </p:attrNameLst>
                                      </p:cBhvr>
                                      <p:to>
                                        <p:strVal val="visible"/>
                                      </p:to>
                                    </p:set>
                                    <p:animEffect transition="in" filter="fade">
                                      <p:cBhvr>
                                        <p:cTn id="15" dur="1900"/>
                                        <p:tgtEl>
                                          <p:spTgt spid="1044"/>
                                        </p:tgtEl>
                                      </p:cBhvr>
                                    </p:animEffect>
                                  </p:childTnLst>
                                </p:cTn>
                              </p:par>
                              <p:par>
                                <p:cTn id="16" presetID="31" presetClass="path" presetSubtype="0" repeatCount="indefinite" accel="50000" decel="50000" fill="hold" nodeType="withEffect">
                                  <p:stCondLst>
                                    <p:cond delay="0"/>
                                  </p:stCondLst>
                                  <p:childTnLst>
                                    <p:animMotion origin="layout" path="M 5E-6 -0.01389 C 0.00209 -0.01713 0.01198 -0.05301 0.03698 -0.05069 C 0.07501 -0.04722 0.08994 -0.02176 0.12501 -0.04722 C 0.14705 -0.06204 0.17292 -0.1 0.19202 -0.09907 C 0.23507 -0.09792 0.24393 -0.0588 0.24393 -0.02292 C 0.24497 0.02778 0.18907 0.07037 0.12101 0.075 C 0.05209 0.07847 -0.00503 0.02431 5E-6 -0.01389 Z " pathEditMode="relative" rAng="0" ptsTypes="fffffff">
                                      <p:cBhvr>
                                        <p:cTn id="17" dur="5000" fill="hold"/>
                                        <p:tgtEl>
                                          <p:spTgt spid="1046"/>
                                        </p:tgtEl>
                                        <p:attrNameLst>
                                          <p:attrName>ppt_x</p:attrName>
                                          <p:attrName>ppt_y</p:attrName>
                                        </p:attrNameLst>
                                      </p:cBhvr>
                                      <p:rCtr x="120" y="3"/>
                                    </p:animMotion>
                                  </p:childTnLst>
                                </p:cTn>
                              </p:par>
                              <p:par>
                                <p:cTn id="18" presetID="9" presetClass="path" presetSubtype="0" repeatCount="360" accel="50000" decel="50000" fill="hold" nodeType="withEffect">
                                  <p:stCondLst>
                                    <p:cond delay="900"/>
                                  </p:stCondLst>
                                  <p:childTnLst>
                                    <p:animMotion origin="layout" path="M 3.61111E-6 -4.81481E-6 C -0.01198 0.01413 -0.03299 0.03426 -0.05799 0.03426 C -0.09497 0.03426 -0.125 0.01343 -0.125 -0.01319 C -0.125 -0.02199 -0.12205 -0.02986 -0.11598 -0.0368 C -0.11702 -0.0368 3.61111E-6 -0.14259 3.61111E-6 -0.14375 C 3.61111E-6 -0.14259 0.11701 -0.0368 0.11597 -0.0368 C 0.12205 -0.02986 0.125 -0.02199 0.125 -0.01319 C 0.125 0.01343 0.09496 0.03426 0.05694 0.03426 C 0.03298 0.03426 0.01198 0.01413 3.61111E-6 -4.81481E-6 Z " pathEditMode="relative" rAng="10800000" ptsTypes="fffffffff">
                                      <p:cBhvr>
                                        <p:cTn id="19" dur="5000" fill="hold"/>
                                        <p:tgtEl>
                                          <p:spTgt spid="1047"/>
                                        </p:tgtEl>
                                        <p:attrNameLst>
                                          <p:attrName>ppt_x</p:attrName>
                                          <p:attrName>ppt_y</p:attrName>
                                        </p:attrNameLst>
                                      </p:cBhvr>
                                      <p:rCtr x="0" y="-55"/>
                                    </p:animMotion>
                                  </p:childTnLst>
                                </p:cTn>
                              </p:par>
                              <p:par>
                                <p:cTn id="20" presetID="12" presetClass="path" presetSubtype="0" repeatCount="129" accel="50000" decel="50000" fill="hold" nodeType="withEffect">
                                  <p:stCondLst>
                                    <p:cond delay="1600"/>
                                  </p:stCondLst>
                                  <p:childTnLst>
                                    <p:animMotion origin="layout" path="M 0.18923 -0.00463 C 0.16666 0.04329 0.13246 0.07338 0.09461 0.07338 C 0.05677 0.07338 0.02274 0.04329 3.61111E-6 -0.00463 C 0.02274 -0.05254 0.05677 -0.08287 0.09461 -0.08287 C 0.13246 -0.08287 0.16666 -0.05254 0.18923 -0.00463 Z " pathEditMode="relative" rAng="10800000" ptsTypes="fffff">
                                      <p:cBhvr>
                                        <p:cTn id="21" dur="12444" fill="hold"/>
                                        <p:tgtEl>
                                          <p:spTgt spid="1048"/>
                                        </p:tgtEl>
                                        <p:attrNameLst>
                                          <p:attrName>ppt_x</p:attrName>
                                          <p:attrName>ppt_y</p:attrName>
                                        </p:attrNameLst>
                                      </p:cBhvr>
                                      <p:rCtr x="-95"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43" grpId="0" animBg="1"/>
      <p:bldP spid="1044" grpId="0" animBg="1"/>
      <p:bldP spid="1026" grpId="0"/>
    </p:bldLst>
  </p:timing>
  <p:txStyles>
    <p:titleStyle>
      <a:lvl1pPr algn="l" rtl="0" eaLnBrk="1" fontAlgn="base" hangingPunct="1">
        <a:spcBef>
          <a:spcPct val="0"/>
        </a:spcBef>
        <a:spcAft>
          <a:spcPct val="0"/>
        </a:spcAft>
        <a:defRPr sz="4400" b="1">
          <a:solidFill>
            <a:srgbClr val="FFFFFF"/>
          </a:solidFill>
          <a:latin typeface="+mj-lt"/>
          <a:ea typeface="+mj-ea"/>
          <a:cs typeface="+mj-cs"/>
        </a:defRPr>
      </a:lvl1pPr>
      <a:lvl2pPr algn="l" rtl="0" eaLnBrk="1" fontAlgn="base" hangingPunct="1">
        <a:spcBef>
          <a:spcPct val="0"/>
        </a:spcBef>
        <a:spcAft>
          <a:spcPct val="0"/>
        </a:spcAft>
        <a:defRPr sz="4400" b="1">
          <a:solidFill>
            <a:srgbClr val="FFFFFF"/>
          </a:solidFill>
          <a:latin typeface="Arial" charset="0"/>
        </a:defRPr>
      </a:lvl2pPr>
      <a:lvl3pPr algn="l" rtl="0" eaLnBrk="1" fontAlgn="base" hangingPunct="1">
        <a:spcBef>
          <a:spcPct val="0"/>
        </a:spcBef>
        <a:spcAft>
          <a:spcPct val="0"/>
        </a:spcAft>
        <a:defRPr sz="4400" b="1">
          <a:solidFill>
            <a:srgbClr val="FFFFFF"/>
          </a:solidFill>
          <a:latin typeface="Arial" charset="0"/>
        </a:defRPr>
      </a:lvl3pPr>
      <a:lvl4pPr algn="l" rtl="0" eaLnBrk="1" fontAlgn="base" hangingPunct="1">
        <a:spcBef>
          <a:spcPct val="0"/>
        </a:spcBef>
        <a:spcAft>
          <a:spcPct val="0"/>
        </a:spcAft>
        <a:defRPr sz="4400" b="1">
          <a:solidFill>
            <a:srgbClr val="FFFFFF"/>
          </a:solidFill>
          <a:latin typeface="Arial" charset="0"/>
        </a:defRPr>
      </a:lvl4pPr>
      <a:lvl5pPr algn="l" rtl="0" eaLnBrk="1" fontAlgn="base" hangingPunct="1">
        <a:spcBef>
          <a:spcPct val="0"/>
        </a:spcBef>
        <a:spcAft>
          <a:spcPct val="0"/>
        </a:spcAft>
        <a:defRPr sz="4400" b="1">
          <a:solidFill>
            <a:srgbClr val="FFFFFF"/>
          </a:solidFill>
          <a:latin typeface="Arial" charset="0"/>
        </a:defRPr>
      </a:lvl5pPr>
      <a:lvl6pPr marL="457200" algn="l" rtl="0" eaLnBrk="1" fontAlgn="base" hangingPunct="1">
        <a:spcBef>
          <a:spcPct val="0"/>
        </a:spcBef>
        <a:spcAft>
          <a:spcPct val="0"/>
        </a:spcAft>
        <a:defRPr sz="4400" b="1">
          <a:solidFill>
            <a:srgbClr val="FFFFFF"/>
          </a:solidFill>
          <a:latin typeface="Arial" charset="0"/>
        </a:defRPr>
      </a:lvl6pPr>
      <a:lvl7pPr marL="914400" algn="l" rtl="0" eaLnBrk="1" fontAlgn="base" hangingPunct="1">
        <a:spcBef>
          <a:spcPct val="0"/>
        </a:spcBef>
        <a:spcAft>
          <a:spcPct val="0"/>
        </a:spcAft>
        <a:defRPr sz="4400" b="1">
          <a:solidFill>
            <a:srgbClr val="FFFFFF"/>
          </a:solidFill>
          <a:latin typeface="Arial" charset="0"/>
        </a:defRPr>
      </a:lvl7pPr>
      <a:lvl8pPr marL="1371600" algn="l" rtl="0" eaLnBrk="1" fontAlgn="base" hangingPunct="1">
        <a:spcBef>
          <a:spcPct val="0"/>
        </a:spcBef>
        <a:spcAft>
          <a:spcPct val="0"/>
        </a:spcAft>
        <a:defRPr sz="4400" b="1">
          <a:solidFill>
            <a:srgbClr val="FFFFFF"/>
          </a:solidFill>
          <a:latin typeface="Arial" charset="0"/>
        </a:defRPr>
      </a:lvl8pPr>
      <a:lvl9pPr marL="1828800" algn="l" rtl="0" eaLnBrk="1" fontAlgn="base" hangingPunct="1">
        <a:spcBef>
          <a:spcPct val="0"/>
        </a:spcBef>
        <a:spcAft>
          <a:spcPct val="0"/>
        </a:spcAft>
        <a:defRPr sz="4400" b="1">
          <a:solidFill>
            <a:srgbClr val="FFFFFF"/>
          </a:solidFill>
          <a:latin typeface="Arial" charset="0"/>
        </a:defRPr>
      </a:lvl9pPr>
    </p:titleStyle>
    <p:bodyStyle>
      <a:lvl1pPr marL="342900" indent="-342900" algn="l" rtl="0" eaLnBrk="1" fontAlgn="base" hangingPunct="1">
        <a:spcBef>
          <a:spcPct val="20000"/>
        </a:spcBef>
        <a:spcAft>
          <a:spcPct val="0"/>
        </a:spcAft>
        <a:buChar char="•"/>
        <a:defRPr sz="3200">
          <a:solidFill>
            <a:srgbClr val="000000"/>
          </a:solidFill>
          <a:latin typeface="+mn-lt"/>
          <a:ea typeface="+mn-ea"/>
          <a:cs typeface="+mn-cs"/>
        </a:defRPr>
      </a:lvl1pPr>
      <a:lvl2pPr marL="742950" indent="-285750" algn="l" rtl="0" eaLnBrk="1" fontAlgn="base" hangingPunct="1">
        <a:spcBef>
          <a:spcPct val="20000"/>
        </a:spcBef>
        <a:spcAft>
          <a:spcPct val="0"/>
        </a:spcAft>
        <a:buChar char="–"/>
        <a:defRPr sz="2800">
          <a:solidFill>
            <a:srgbClr val="000000"/>
          </a:solidFill>
          <a:latin typeface="+mn-lt"/>
        </a:defRPr>
      </a:lvl2pPr>
      <a:lvl3pPr marL="1143000" indent="-228600" algn="l" rtl="0" eaLnBrk="1" fontAlgn="base" hangingPunct="1">
        <a:spcBef>
          <a:spcPct val="20000"/>
        </a:spcBef>
        <a:spcAft>
          <a:spcPct val="0"/>
        </a:spcAft>
        <a:buChar char="•"/>
        <a:defRPr sz="2400">
          <a:solidFill>
            <a:srgbClr val="000000"/>
          </a:solidFill>
          <a:latin typeface="+mn-lt"/>
        </a:defRPr>
      </a:lvl3pPr>
      <a:lvl4pPr marL="1600200" indent="-228600" algn="l" rtl="0" eaLnBrk="1" fontAlgn="base" hangingPunct="1">
        <a:spcBef>
          <a:spcPct val="20000"/>
        </a:spcBef>
        <a:spcAft>
          <a:spcPct val="0"/>
        </a:spcAft>
        <a:buChar char="–"/>
        <a:defRPr sz="2000">
          <a:solidFill>
            <a:srgbClr val="000000"/>
          </a:solidFill>
          <a:latin typeface="+mn-lt"/>
        </a:defRPr>
      </a:lvl4pPr>
      <a:lvl5pPr marL="2057400" indent="-228600" algn="l" rtl="0" eaLnBrk="1" fontAlgn="base" hangingPunct="1">
        <a:spcBef>
          <a:spcPct val="20000"/>
        </a:spcBef>
        <a:spcAft>
          <a:spcPct val="0"/>
        </a:spcAft>
        <a:buChar char="»"/>
        <a:defRPr sz="2000">
          <a:solidFill>
            <a:srgbClr val="000000"/>
          </a:solidFill>
          <a:latin typeface="+mn-lt"/>
        </a:defRPr>
      </a:lvl5pPr>
      <a:lvl6pPr marL="2514600" indent="-228600" algn="l" rtl="0" eaLnBrk="1" fontAlgn="base" hangingPunct="1">
        <a:spcBef>
          <a:spcPct val="20000"/>
        </a:spcBef>
        <a:spcAft>
          <a:spcPct val="0"/>
        </a:spcAft>
        <a:buChar char="»"/>
        <a:defRPr sz="2000">
          <a:solidFill>
            <a:srgbClr val="000000"/>
          </a:solidFill>
          <a:latin typeface="+mn-lt"/>
        </a:defRPr>
      </a:lvl6pPr>
      <a:lvl7pPr marL="2971800" indent="-228600" algn="l" rtl="0" eaLnBrk="1" fontAlgn="base" hangingPunct="1">
        <a:spcBef>
          <a:spcPct val="20000"/>
        </a:spcBef>
        <a:spcAft>
          <a:spcPct val="0"/>
        </a:spcAft>
        <a:buChar char="»"/>
        <a:defRPr sz="2000">
          <a:solidFill>
            <a:srgbClr val="000000"/>
          </a:solidFill>
          <a:latin typeface="+mn-lt"/>
        </a:defRPr>
      </a:lvl7pPr>
      <a:lvl8pPr marL="3429000" indent="-228600" algn="l" rtl="0" eaLnBrk="1" fontAlgn="base" hangingPunct="1">
        <a:spcBef>
          <a:spcPct val="20000"/>
        </a:spcBef>
        <a:spcAft>
          <a:spcPct val="0"/>
        </a:spcAft>
        <a:buChar char="»"/>
        <a:defRPr sz="2000">
          <a:solidFill>
            <a:srgbClr val="000000"/>
          </a:solidFill>
          <a:latin typeface="+mn-lt"/>
        </a:defRPr>
      </a:lvl8pPr>
      <a:lvl9pPr marL="3886200" indent="-228600" algn="l" rtl="0" eaLnBrk="1" fontAlgn="base" hangingPunct="1">
        <a:spcBef>
          <a:spcPct val="20000"/>
        </a:spcBef>
        <a:spcAft>
          <a:spcPct val="0"/>
        </a:spcAft>
        <a:buChar char="»"/>
        <a:defRPr sz="2000">
          <a:solidFill>
            <a:srgbClr val="000000"/>
          </a:solidFill>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201613" y="3212976"/>
            <a:ext cx="8942387" cy="1071570"/>
          </a:xfrm>
        </p:spPr>
        <p:txBody>
          <a:bodyPr/>
          <a:lstStyle/>
          <a:p>
            <a:pPr algn="ctr"/>
            <a:r>
              <a:rPr lang="ru-RU" sz="2800" dirty="0" smtClean="0">
                <a:solidFill>
                  <a:schemeClr val="accent4">
                    <a:lumMod val="75000"/>
                  </a:schemeClr>
                </a:solidFill>
                <a:latin typeface="Times New Roman" pitchFamily="18" charset="0"/>
                <a:cs typeface="Times New Roman" pitchFamily="18" charset="0"/>
              </a:rPr>
              <a:t>Номенклатура учреждений здравоохранения. </a:t>
            </a:r>
            <a:br>
              <a:rPr lang="ru-RU" sz="2800" dirty="0" smtClean="0">
                <a:solidFill>
                  <a:schemeClr val="accent4">
                    <a:lumMod val="75000"/>
                  </a:schemeClr>
                </a:solidFill>
                <a:latin typeface="Times New Roman" pitchFamily="18" charset="0"/>
                <a:cs typeface="Times New Roman" pitchFamily="18" charset="0"/>
              </a:rPr>
            </a:br>
            <a:r>
              <a:rPr lang="ru-RU" sz="2800" dirty="0" smtClean="0">
                <a:solidFill>
                  <a:schemeClr val="accent4">
                    <a:lumMod val="75000"/>
                  </a:schemeClr>
                </a:solidFill>
                <a:latin typeface="Times New Roman" pitchFamily="18" charset="0"/>
                <a:cs typeface="Times New Roman" pitchFamily="18" charset="0"/>
              </a:rPr>
              <a:t>Виды медицинской помощи</a:t>
            </a:r>
            <a:r>
              <a:rPr lang="ru-RU" dirty="0" smtClean="0"/>
              <a:t/>
            </a:r>
            <a:br>
              <a:rPr lang="ru-RU" dirty="0" smtClean="0"/>
            </a:br>
            <a:endParaRPr lang="ru-RU" dirty="0"/>
          </a:p>
        </p:txBody>
      </p:sp>
      <p:pic>
        <p:nvPicPr>
          <p:cNvPr id="4" name="Рисунок 3"/>
          <p:cNvPicPr>
            <a:picLocks noChangeAspect="1"/>
          </p:cNvPicPr>
          <p:nvPr/>
        </p:nvPicPr>
        <p:blipFill>
          <a:blip r:embed="rId2"/>
          <a:stretch>
            <a:fillRect/>
          </a:stretch>
        </p:blipFill>
        <p:spPr>
          <a:xfrm>
            <a:off x="2858145" y="5301208"/>
            <a:ext cx="6261135" cy="780356"/>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14282" y="1428736"/>
            <a:ext cx="8643998" cy="5072098"/>
          </a:xfrm>
        </p:spPr>
        <p:txBody>
          <a:bodyPr/>
          <a:lstStyle/>
          <a:p>
            <a:pPr marL="0" indent="360363" algn="just">
              <a:spcBef>
                <a:spcPts val="0"/>
              </a:spcBef>
              <a:buNone/>
            </a:pPr>
            <a:r>
              <a:rPr lang="ru-RU" sz="2200" b="1" dirty="0" smtClean="0">
                <a:latin typeface="Times New Roman" pitchFamily="18" charset="0"/>
                <a:cs typeface="Times New Roman" pitchFamily="18" charset="0"/>
              </a:rPr>
              <a:t>Трудоспособность</a:t>
            </a:r>
            <a:r>
              <a:rPr lang="ru-RU" sz="2200" dirty="0" smtClean="0">
                <a:latin typeface="Times New Roman" pitchFamily="18" charset="0"/>
                <a:cs typeface="Times New Roman" pitchFamily="18" charset="0"/>
              </a:rPr>
              <a:t> - совокупность физических и духовных возможностей человека (зависящих от состояния его здоровья), позволяющих ему заниматься трудовой деятельностью.</a:t>
            </a:r>
          </a:p>
          <a:p>
            <a:pPr marL="0" indent="360363" algn="just">
              <a:spcBef>
                <a:spcPts val="0"/>
              </a:spcBef>
              <a:buNone/>
            </a:pPr>
            <a:r>
              <a:rPr lang="ru-RU" sz="2200" b="1" dirty="0" smtClean="0">
                <a:latin typeface="Times New Roman" pitchFamily="18" charset="0"/>
                <a:cs typeface="Times New Roman" pitchFamily="18" charset="0"/>
              </a:rPr>
              <a:t>Нетрудоспособность может быть временной и стойкой, частичной и полной</a:t>
            </a:r>
            <a:r>
              <a:rPr lang="ru-RU" sz="2200" dirty="0" smtClean="0">
                <a:latin typeface="Times New Roman" pitchFamily="18" charset="0"/>
                <a:cs typeface="Times New Roman" pitchFamily="18" charset="0"/>
              </a:rPr>
              <a:t>.</a:t>
            </a:r>
          </a:p>
          <a:p>
            <a:pPr marL="0" indent="360363" algn="just">
              <a:spcBef>
                <a:spcPts val="0"/>
              </a:spcBef>
              <a:buNone/>
            </a:pPr>
            <a:r>
              <a:rPr lang="ru-RU" sz="2200" b="1" dirty="0" smtClean="0">
                <a:latin typeface="Times New Roman" pitchFamily="18" charset="0"/>
                <a:cs typeface="Times New Roman" pitchFamily="18" charset="0"/>
              </a:rPr>
              <a:t>Временная нетрудоспособность</a:t>
            </a:r>
            <a:r>
              <a:rPr lang="ru-RU" sz="2200" dirty="0" smtClean="0">
                <a:latin typeface="Times New Roman" pitchFamily="18" charset="0"/>
                <a:cs typeface="Times New Roman" pitchFamily="18" charset="0"/>
              </a:rPr>
              <a:t> - невозможность по состоянию здоровья выполнять работу полностью или частично в течение относительно небольшого промежутка времени.</a:t>
            </a:r>
          </a:p>
          <a:p>
            <a:pPr marL="0" indent="360363" algn="just">
              <a:spcBef>
                <a:spcPts val="0"/>
              </a:spcBef>
              <a:buNone/>
            </a:pPr>
            <a:r>
              <a:rPr lang="ru-RU" sz="2200" b="1" dirty="0" smtClean="0">
                <a:latin typeface="Times New Roman" pitchFamily="18" charset="0"/>
                <a:cs typeface="Times New Roman" pitchFamily="18" charset="0"/>
              </a:rPr>
              <a:t>Полная нетрудоспособность</a:t>
            </a:r>
            <a:r>
              <a:rPr lang="ru-RU" sz="2200" dirty="0" smtClean="0">
                <a:latin typeface="Times New Roman" pitchFamily="18" charset="0"/>
                <a:cs typeface="Times New Roman" pitchFamily="18" charset="0"/>
              </a:rPr>
              <a:t> подразумевает, что человек не может и не должен выполнять никакой работы и нуждается в специальном лечебно-охранительном режиме.</a:t>
            </a:r>
          </a:p>
          <a:p>
            <a:pPr marL="0" indent="360363" algn="just">
              <a:spcBef>
                <a:spcPts val="0"/>
              </a:spcBef>
              <a:buNone/>
            </a:pPr>
            <a:r>
              <a:rPr lang="ru-RU" sz="2200" b="1" dirty="0" smtClean="0">
                <a:latin typeface="Times New Roman" pitchFamily="18" charset="0"/>
                <a:cs typeface="Times New Roman" pitchFamily="18" charset="0"/>
              </a:rPr>
              <a:t>Частичная нетрудоспособность</a:t>
            </a:r>
            <a:r>
              <a:rPr lang="ru-RU" sz="2200" dirty="0" smtClean="0">
                <a:latin typeface="Times New Roman" pitchFamily="18" charset="0"/>
                <a:cs typeface="Times New Roman" pitchFamily="18" charset="0"/>
              </a:rPr>
              <a:t> предполагает нетрудоспособность в своей профессии при сохранении способности выполнения другой работы (например, в облегченных условиях или при меньшем объеме работы).</a:t>
            </a:r>
          </a:p>
          <a:p>
            <a:endParaRPr lang="ru-RU" dirty="0"/>
          </a:p>
        </p:txBody>
      </p:sp>
      <p:sp>
        <p:nvSpPr>
          <p:cNvPr id="4" name="Прямоугольник 3"/>
          <p:cNvSpPr/>
          <p:nvPr/>
        </p:nvSpPr>
        <p:spPr>
          <a:xfrm>
            <a:off x="357158" y="428604"/>
            <a:ext cx="6000792" cy="830997"/>
          </a:xfrm>
          <a:prstGeom prst="rect">
            <a:avLst/>
          </a:prstGeom>
        </p:spPr>
        <p:txBody>
          <a:bodyPr wrap="square">
            <a:spAutoFit/>
          </a:bodyPr>
          <a:lstStyle/>
          <a:p>
            <a:pPr algn="ctr"/>
            <a:r>
              <a:rPr lang="ru-RU" sz="2400" b="1" dirty="0" smtClean="0">
                <a:solidFill>
                  <a:schemeClr val="bg1"/>
                </a:solidFill>
                <a:latin typeface="Times New Roman" pitchFamily="18" charset="0"/>
                <a:cs typeface="Times New Roman" pitchFamily="18" charset="0"/>
              </a:rPr>
              <a:t>Понятие о временной нетрудоспособности, ее причины</a:t>
            </a:r>
            <a:endParaRPr lang="ru-RU" sz="2400" b="1" dirty="0">
              <a:solidFill>
                <a:schemeClr val="bg1"/>
              </a:solidFil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lstStyle/>
          <a:p>
            <a:pPr marL="0" indent="0" algn="just">
              <a:spcBef>
                <a:spcPts val="0"/>
              </a:spcBef>
              <a:buNone/>
            </a:pPr>
            <a:r>
              <a:rPr lang="ru-RU" sz="2200" b="1" dirty="0" smtClean="0">
                <a:latin typeface="Times New Roman" pitchFamily="18" charset="0"/>
                <a:cs typeface="Times New Roman" pitchFamily="18" charset="0"/>
              </a:rPr>
              <a:t>Причины временной нетрудоспособности:</a:t>
            </a:r>
            <a:endParaRPr lang="ru-RU" sz="2200" dirty="0" smtClean="0">
              <a:latin typeface="Times New Roman" pitchFamily="18" charset="0"/>
              <a:cs typeface="Times New Roman" pitchFamily="18" charset="0"/>
            </a:endParaRPr>
          </a:p>
          <a:p>
            <a:pPr marL="0" indent="0" algn="just">
              <a:spcBef>
                <a:spcPts val="0"/>
              </a:spcBef>
              <a:buNone/>
            </a:pPr>
            <a:r>
              <a:rPr lang="ru-RU" sz="2200" dirty="0" smtClean="0">
                <a:latin typeface="Times New Roman" pitchFamily="18" charset="0"/>
                <a:cs typeface="Times New Roman" pitchFamily="18" charset="0"/>
              </a:rPr>
              <a:t>- болезнь;</a:t>
            </a:r>
          </a:p>
          <a:p>
            <a:pPr marL="0" indent="0" algn="just">
              <a:spcBef>
                <a:spcPts val="0"/>
              </a:spcBef>
              <a:buNone/>
            </a:pPr>
            <a:r>
              <a:rPr lang="ru-RU" sz="2200" dirty="0" smtClean="0">
                <a:latin typeface="Times New Roman" pitchFamily="18" charset="0"/>
                <a:cs typeface="Times New Roman" pitchFamily="18" charset="0"/>
              </a:rPr>
              <a:t>- несчастный случай на производстве и в быту;</a:t>
            </a:r>
          </a:p>
          <a:p>
            <a:pPr marL="0" indent="0" algn="just">
              <a:spcBef>
                <a:spcPts val="0"/>
              </a:spcBef>
              <a:buNone/>
            </a:pPr>
            <a:r>
              <a:rPr lang="ru-RU" sz="2200" dirty="0" smtClean="0">
                <a:latin typeface="Times New Roman" pitchFamily="18" charset="0"/>
                <a:cs typeface="Times New Roman" pitchFamily="18" charset="0"/>
              </a:rPr>
              <a:t>- беременность и послеродовой период;</a:t>
            </a:r>
          </a:p>
          <a:p>
            <a:pPr marL="0" indent="0" algn="just">
              <a:spcBef>
                <a:spcPts val="0"/>
              </a:spcBef>
              <a:buNone/>
            </a:pPr>
            <a:r>
              <a:rPr lang="ru-RU" sz="2200" dirty="0" smtClean="0">
                <a:latin typeface="Times New Roman" pitchFamily="18" charset="0"/>
                <a:cs typeface="Times New Roman" pitchFamily="18" charset="0"/>
              </a:rPr>
              <a:t>- карантин при контакте с заболевшими инфекционными заболеваниями;</a:t>
            </a:r>
          </a:p>
          <a:p>
            <a:pPr marL="0" indent="0" algn="just">
              <a:spcBef>
                <a:spcPts val="0"/>
              </a:spcBef>
              <a:buNone/>
            </a:pPr>
            <a:r>
              <a:rPr lang="ru-RU" sz="2200" dirty="0" smtClean="0">
                <a:latin typeface="Times New Roman" pitchFamily="18" charset="0"/>
                <a:cs typeface="Times New Roman" pitchFamily="18" charset="0"/>
              </a:rPr>
              <a:t>- </a:t>
            </a:r>
            <a:r>
              <a:rPr lang="ru-RU" sz="2200" dirty="0" err="1" smtClean="0">
                <a:latin typeface="Times New Roman" pitchFamily="18" charset="0"/>
                <a:cs typeface="Times New Roman" pitchFamily="18" charset="0"/>
              </a:rPr>
              <a:t>бактерионосительство</a:t>
            </a:r>
            <a:r>
              <a:rPr lang="ru-RU" sz="2200" dirty="0" smtClean="0">
                <a:latin typeface="Times New Roman" pitchFamily="18" charset="0"/>
                <a:cs typeface="Times New Roman" pitchFamily="18" charset="0"/>
              </a:rPr>
              <a:t> у лиц, занятых в пищевом производстве, на предприятиях торговли и общественного питания;</a:t>
            </a:r>
          </a:p>
          <a:p>
            <a:pPr marL="0" indent="0" algn="just">
              <a:spcBef>
                <a:spcPts val="0"/>
              </a:spcBef>
              <a:buNone/>
            </a:pPr>
            <a:r>
              <a:rPr lang="ru-RU" sz="2200" dirty="0" smtClean="0">
                <a:latin typeface="Times New Roman" pitchFamily="18" charset="0"/>
                <a:cs typeface="Times New Roman" pitchFamily="18" charset="0"/>
              </a:rPr>
              <a:t>- необходимость ухода за заболевшим членом семьи;</a:t>
            </a:r>
          </a:p>
          <a:p>
            <a:pPr marL="0" indent="0" algn="just">
              <a:spcBef>
                <a:spcPts val="0"/>
              </a:spcBef>
              <a:buNone/>
            </a:pPr>
            <a:r>
              <a:rPr lang="ru-RU" sz="2200" dirty="0" smtClean="0">
                <a:latin typeface="Times New Roman" pitchFamily="18" charset="0"/>
                <a:cs typeface="Times New Roman" pitchFamily="18" charset="0"/>
              </a:rPr>
              <a:t>- направление для санаторно-курортного лечения.</a:t>
            </a:r>
          </a:p>
          <a:p>
            <a:endParaRPr lang="ru-RU"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lstStyle/>
          <a:p>
            <a:pPr marL="0" indent="360363" algn="just">
              <a:buNone/>
            </a:pPr>
            <a:r>
              <a:rPr lang="ru-RU" sz="2200" b="1" dirty="0" smtClean="0">
                <a:latin typeface="Times New Roman" pitchFamily="18" charset="0"/>
                <a:cs typeface="Times New Roman" pitchFamily="18" charset="0"/>
              </a:rPr>
              <a:t>Экспертизу временной нетрудоспособности</a:t>
            </a:r>
            <a:r>
              <a:rPr lang="ru-RU" sz="2200" dirty="0" smtClean="0">
                <a:latin typeface="Times New Roman" pitchFamily="18" charset="0"/>
                <a:cs typeface="Times New Roman" pitchFamily="18" charset="0"/>
              </a:rPr>
              <a:t> работников осуществляют медицинские работники амбулаторных и стационарных медицинских организаций и удостоверяют выдачей </a:t>
            </a:r>
            <a:r>
              <a:rPr lang="ru-RU" sz="2200" b="1" dirty="0" smtClean="0">
                <a:latin typeface="Times New Roman" pitchFamily="18" charset="0"/>
                <a:cs typeface="Times New Roman" pitchFamily="18" charset="0"/>
              </a:rPr>
              <a:t>листка нетрудоспособности</a:t>
            </a:r>
            <a:r>
              <a:rPr lang="ru-RU" sz="2200" dirty="0" smtClean="0">
                <a:latin typeface="Times New Roman" pitchFamily="18" charset="0"/>
                <a:cs typeface="Times New Roman" pitchFamily="18" charset="0"/>
              </a:rPr>
              <a:t> в соответствии с действующим законодательством.</a:t>
            </a:r>
          </a:p>
          <a:p>
            <a:pPr marL="0" indent="360363" algn="just">
              <a:buNone/>
            </a:pPr>
            <a:r>
              <a:rPr lang="ru-RU" sz="2200" b="1" dirty="0" smtClean="0">
                <a:latin typeface="Times New Roman" pitchFamily="18" charset="0"/>
                <a:cs typeface="Times New Roman" pitchFamily="18" charset="0"/>
              </a:rPr>
              <a:t>Экспертиза стойкой утраты трудоспособности</a:t>
            </a:r>
            <a:r>
              <a:rPr lang="ru-RU" sz="2200" dirty="0" smtClean="0">
                <a:latin typeface="Times New Roman" pitchFamily="18" charset="0"/>
                <a:cs typeface="Times New Roman" pitchFamily="18" charset="0"/>
              </a:rPr>
              <a:t> устанавливает наличие признаков </a:t>
            </a:r>
            <a:r>
              <a:rPr lang="ru-RU" sz="2200" b="1" dirty="0" smtClean="0">
                <a:latin typeface="Times New Roman" pitchFamily="18" charset="0"/>
                <a:cs typeface="Times New Roman" pitchFamily="18" charset="0"/>
              </a:rPr>
              <a:t>инвалидности</a:t>
            </a:r>
            <a:r>
              <a:rPr lang="ru-RU" sz="2200" dirty="0" smtClean="0">
                <a:latin typeface="Times New Roman" pitchFamily="18" charset="0"/>
                <a:cs typeface="Times New Roman" pitchFamily="18" charset="0"/>
              </a:rPr>
              <a:t> и решает вопрос о необходимости прекращения трудовой деятельности на длительный срок или пожизненно или необходимости изменений условий труда. Экспертизу проводят в учреждениях МСЭ.</a:t>
            </a:r>
          </a:p>
          <a:p>
            <a:pPr algn="just">
              <a:spcBef>
                <a:spcPts val="0"/>
              </a:spcBef>
            </a:pPr>
            <a:endParaRPr lang="ru-RU"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928670"/>
            <a:ext cx="5943600" cy="857256"/>
          </a:xfrm>
        </p:spPr>
        <p:txBody>
          <a:bodyPr/>
          <a:lstStyle/>
          <a:p>
            <a:pPr algn="ctr"/>
            <a:r>
              <a:rPr lang="ru-RU" sz="2800" dirty="0" smtClean="0">
                <a:latin typeface="Times New Roman" pitchFamily="18" charset="0"/>
                <a:cs typeface="Times New Roman" pitchFamily="18" charset="0"/>
              </a:rPr>
              <a:t>Порядок выдачи листков нетрудоспособности</a:t>
            </a:r>
            <a:br>
              <a:rPr lang="ru-RU" sz="2800" dirty="0" smtClean="0">
                <a:latin typeface="Times New Roman" pitchFamily="18" charset="0"/>
                <a:cs typeface="Times New Roman" pitchFamily="18" charset="0"/>
              </a:rPr>
            </a:br>
            <a:r>
              <a:rPr lang="ru-RU" sz="2800" dirty="0" smtClean="0">
                <a:latin typeface="Times New Roman" pitchFamily="18" charset="0"/>
                <a:cs typeface="Times New Roman" pitchFamily="18" charset="0"/>
              </a:rPr>
              <a:t> </a:t>
            </a:r>
            <a:r>
              <a:rPr lang="ru-RU" dirty="0" smtClean="0"/>
              <a:t/>
            </a:r>
            <a:br>
              <a:rPr lang="ru-RU" dirty="0" smtClean="0"/>
            </a:br>
            <a:endParaRPr lang="ru-RU" dirty="0"/>
          </a:p>
        </p:txBody>
      </p:sp>
      <p:sp>
        <p:nvSpPr>
          <p:cNvPr id="3" name="Содержимое 2"/>
          <p:cNvSpPr>
            <a:spLocks noGrp="1"/>
          </p:cNvSpPr>
          <p:nvPr>
            <p:ph idx="1"/>
          </p:nvPr>
        </p:nvSpPr>
        <p:spPr>
          <a:xfrm>
            <a:off x="214282" y="1428736"/>
            <a:ext cx="8643998" cy="4697427"/>
          </a:xfrm>
        </p:spPr>
        <p:txBody>
          <a:bodyPr/>
          <a:lstStyle/>
          <a:p>
            <a:pPr marL="0" indent="360363" algn="just">
              <a:spcBef>
                <a:spcPts val="0"/>
              </a:spcBef>
              <a:buNone/>
            </a:pPr>
            <a:r>
              <a:rPr lang="ru-RU" sz="2200" dirty="0" smtClean="0">
                <a:latin typeface="Times New Roman" pitchFamily="18" charset="0"/>
                <a:cs typeface="Times New Roman" pitchFamily="18" charset="0"/>
              </a:rPr>
              <a:t>Листок нетрудоспособности </a:t>
            </a:r>
            <a:r>
              <a:rPr lang="ru-RU" sz="2200" b="1" dirty="0" smtClean="0">
                <a:latin typeface="Times New Roman" pitchFamily="18" charset="0"/>
                <a:cs typeface="Times New Roman" pitchFamily="18" charset="0"/>
              </a:rPr>
              <a:t>выдают медицинские работники, в том числе фельдшеры и зубные врачи медицинских организаций застрахованным лицам,  гражданам  РФ, а также постоянно или временно проживающим на территории РФ иностранным гражданам и лицам без гражданства при предъявлении документа, удостоверяющего личность:</a:t>
            </a:r>
            <a:endParaRPr lang="ru-RU" sz="2200" dirty="0" smtClean="0">
              <a:latin typeface="Times New Roman" pitchFamily="18" charset="0"/>
              <a:cs typeface="Times New Roman" pitchFamily="18" charset="0"/>
            </a:endParaRPr>
          </a:p>
          <a:p>
            <a:pPr marL="0" indent="0" algn="just">
              <a:spcBef>
                <a:spcPts val="0"/>
              </a:spcBef>
              <a:buNone/>
            </a:pPr>
            <a:r>
              <a:rPr lang="ru-RU" sz="2200" dirty="0" smtClean="0">
                <a:latin typeface="Times New Roman" pitchFamily="18" charset="0"/>
                <a:cs typeface="Times New Roman" pitchFamily="18" charset="0"/>
              </a:rPr>
              <a:t>- работающим по трудовым договорам, членам производственных кооперативов, крестьянских (фермерских) хозяйств, индивидуальным предпринимателям, физическим лицам, занимающимся частной практикой;</a:t>
            </a:r>
          </a:p>
          <a:p>
            <a:pPr marL="0" indent="0" algn="just">
              <a:spcBef>
                <a:spcPts val="0"/>
              </a:spcBef>
              <a:buNone/>
            </a:pPr>
            <a:r>
              <a:rPr lang="ru-RU" sz="2200" dirty="0" smtClean="0">
                <a:latin typeface="Times New Roman" pitchFamily="18" charset="0"/>
                <a:cs typeface="Times New Roman" pitchFamily="18" charset="0"/>
              </a:rPr>
              <a:t>- государственным гражданским и муниципальным служащим, адвокатам;</a:t>
            </a:r>
          </a:p>
          <a:p>
            <a:pPr marL="0" indent="0" algn="just">
              <a:spcBef>
                <a:spcPts val="0"/>
              </a:spcBef>
              <a:buNone/>
            </a:pPr>
            <a:r>
              <a:rPr lang="ru-RU" sz="2200" dirty="0" smtClean="0">
                <a:latin typeface="Times New Roman" pitchFamily="18" charset="0"/>
                <a:cs typeface="Times New Roman" pitchFamily="18" charset="0"/>
              </a:rPr>
              <a:t>- священнослужителям;</a:t>
            </a:r>
          </a:p>
          <a:p>
            <a:endParaRPr lang="ru-RU"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571472" y="1857364"/>
            <a:ext cx="8286808" cy="4268799"/>
          </a:xfrm>
        </p:spPr>
        <p:txBody>
          <a:bodyPr/>
          <a:lstStyle/>
          <a:p>
            <a:pPr marL="0" indent="0" algn="just">
              <a:spcBef>
                <a:spcPts val="0"/>
              </a:spcBef>
              <a:buNone/>
              <a:tabLst>
                <a:tab pos="0" algn="l"/>
              </a:tabLst>
            </a:pPr>
            <a:r>
              <a:rPr lang="ru-RU" sz="2200" dirty="0" smtClean="0">
                <a:latin typeface="Times New Roman" pitchFamily="18" charset="0"/>
                <a:cs typeface="Times New Roman" pitchFamily="18" charset="0"/>
              </a:rPr>
              <a:t>- добровольно вступившим в правоотношения по обязательному социальному страхованию на случай временной нетрудоспособности при условии уплаты ими или за них страховых взносов в Фонд социального страхования РФ;</a:t>
            </a:r>
          </a:p>
          <a:p>
            <a:pPr marL="0" indent="0" algn="just">
              <a:spcBef>
                <a:spcPts val="0"/>
              </a:spcBef>
              <a:buNone/>
              <a:tabLst>
                <a:tab pos="0" algn="l"/>
              </a:tabLst>
            </a:pPr>
            <a:r>
              <a:rPr lang="ru-RU" sz="2200" dirty="0" smtClean="0">
                <a:latin typeface="Times New Roman" pitchFamily="18" charset="0"/>
                <a:cs typeface="Times New Roman" pitchFamily="18" charset="0"/>
              </a:rPr>
              <a:t>- лицам, у которых заболевание или травма наступили в течение календарных дней со дня  прекращения трудовой деятельности.</a:t>
            </a:r>
          </a:p>
          <a:p>
            <a:pPr marL="0" indent="360363" algn="just">
              <a:spcBef>
                <a:spcPts val="0"/>
              </a:spcBef>
              <a:buNone/>
              <a:tabLst>
                <a:tab pos="0" algn="l"/>
              </a:tabLst>
            </a:pPr>
            <a:r>
              <a:rPr lang="ru-RU" sz="2200" dirty="0" smtClean="0">
                <a:latin typeface="Times New Roman" pitchFamily="18" charset="0"/>
                <a:cs typeface="Times New Roman" pitchFamily="18" charset="0"/>
              </a:rPr>
              <a:t>Если пациент на момент наступления временной, нетрудоспособности занят у нескольких работодателей (в течение 2 -</a:t>
            </a:r>
            <a:r>
              <a:rPr lang="ru-RU" sz="2200" dirty="0" err="1" smtClean="0">
                <a:latin typeface="Times New Roman" pitchFamily="18" charset="0"/>
                <a:cs typeface="Times New Roman" pitchFamily="18" charset="0"/>
              </a:rPr>
              <a:t>х</a:t>
            </a:r>
            <a:r>
              <a:rPr lang="ru-RU" sz="2200" dirty="0" smtClean="0">
                <a:latin typeface="Times New Roman" pitchFamily="18" charset="0"/>
                <a:cs typeface="Times New Roman" pitchFamily="18" charset="0"/>
              </a:rPr>
              <a:t> последних лет у одних и тех же), выдают несколько листков нетрудоспособности по каждому месту работы.</a:t>
            </a:r>
          </a:p>
          <a:p>
            <a:pPr marL="0" indent="360363" algn="just">
              <a:buNone/>
              <a:tabLst>
                <a:tab pos="0" algn="l"/>
              </a:tabLst>
            </a:pPr>
            <a:endParaRPr lang="ru-RU" sz="2200" dirty="0" smtClean="0">
              <a:latin typeface="Times New Roman" pitchFamily="18" charset="0"/>
              <a:cs typeface="Times New Roman" pitchFamily="18" charset="0"/>
            </a:endParaRPr>
          </a:p>
          <a:p>
            <a:endParaRPr lang="ru-RU" dirty="0" smtClean="0">
              <a:latin typeface="Times New Roman" pitchFamily="18" charset="0"/>
              <a:cs typeface="Times New Roman" pitchFamily="18" charset="0"/>
            </a:endParaRPr>
          </a:p>
          <a:p>
            <a:endParaRPr lang="ru-RU"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lstStyle/>
          <a:p>
            <a:pPr marL="0" indent="360363" algn="just">
              <a:spcBef>
                <a:spcPts val="0"/>
              </a:spcBef>
              <a:buNone/>
            </a:pPr>
            <a:r>
              <a:rPr lang="ru-RU" sz="2200" dirty="0" smtClean="0">
                <a:latin typeface="Times New Roman" pitchFamily="18" charset="0"/>
                <a:cs typeface="Times New Roman" pitchFamily="18" charset="0"/>
              </a:rPr>
              <a:t>При амбулаторном лечении заболеваний </a:t>
            </a:r>
            <a:r>
              <a:rPr lang="ru-RU" sz="2200" b="1" dirty="0" smtClean="0">
                <a:latin typeface="Times New Roman" pitchFamily="18" charset="0"/>
                <a:cs typeface="Times New Roman" pitchFamily="18" charset="0"/>
              </a:rPr>
              <a:t>выдается листок нетрудоспособности единовременно на срок до 5 календарных дней</a:t>
            </a:r>
            <a:r>
              <a:rPr lang="ru-RU" sz="2200" dirty="0" smtClean="0">
                <a:latin typeface="Times New Roman" pitchFamily="18" charset="0"/>
                <a:cs typeface="Times New Roman" pitchFamily="18" charset="0"/>
              </a:rPr>
              <a:t> (включая нерабочие праздничные и выходные дни) в день установления временной нетрудоспособности после освидетельствования пациента. При обращении за медицинской помощью после окончания рабочего дня пациент может быть освобожден от работы со следующего дня.</a:t>
            </a:r>
          </a:p>
          <a:p>
            <a:pPr marL="0" indent="360363" algn="just">
              <a:buNone/>
            </a:pPr>
            <a:r>
              <a:rPr lang="ru-RU" sz="2200" dirty="0" smtClean="0">
                <a:latin typeface="Times New Roman" pitchFamily="18" charset="0"/>
                <a:cs typeface="Times New Roman" pitchFamily="18" charset="0"/>
              </a:rPr>
              <a:t>Продление листка нетрудоспособности осуществляют после повторного осмотра пациента и записи данных о динамике состояния его здоровья в медицинской карте амбулаторного больного с обоснованием необходимости дальнейшего освобождения от работы. </a:t>
            </a:r>
            <a:endParaRPr lang="ru-RU" sz="2200" dirty="0">
              <a:latin typeface="Times New Roman" pitchFamily="18" charset="0"/>
              <a:cs typeface="Times New Roman" pitchFamily="18"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85720" y="1428736"/>
            <a:ext cx="8572560" cy="4857784"/>
          </a:xfrm>
        </p:spPr>
        <p:txBody>
          <a:bodyPr/>
          <a:lstStyle/>
          <a:p>
            <a:pPr marL="0" indent="360363" algn="just">
              <a:spcBef>
                <a:spcPts val="0"/>
              </a:spcBef>
              <a:buNone/>
            </a:pPr>
            <a:r>
              <a:rPr lang="ru-RU" sz="2200" b="1" dirty="0" smtClean="0">
                <a:latin typeface="Times New Roman" pitchFamily="18" charset="0"/>
                <a:cs typeface="Times New Roman" pitchFamily="18" charset="0"/>
              </a:rPr>
              <a:t>Максимально листок нетрудоспособности может быть продлен до 10 календарных дней.</a:t>
            </a:r>
            <a:r>
              <a:rPr lang="ru-RU" sz="2200" dirty="0" smtClean="0">
                <a:latin typeface="Times New Roman" pitchFamily="18" charset="0"/>
                <a:cs typeface="Times New Roman" pitchFamily="18" charset="0"/>
              </a:rPr>
              <a:t> В первичной медицинской документации регистрируют номер бланка листка нетрудоспособности, дату выдачи, дату продления или выписки пациента на работу. В исключительных случаях, после консультации с врачебной комиссией медицинской организации, возможно продление до 30 календарных дней (с обязательной записью о проведенной консультации).</a:t>
            </a:r>
          </a:p>
          <a:p>
            <a:pPr marL="0" indent="360363" algn="just">
              <a:spcBef>
                <a:spcPts val="0"/>
              </a:spcBef>
              <a:buNone/>
            </a:pPr>
            <a:r>
              <a:rPr lang="ru-RU" sz="2200" b="1" dirty="0" smtClean="0">
                <a:latin typeface="Times New Roman" pitchFamily="18" charset="0"/>
                <a:cs typeface="Times New Roman" pitchFamily="18" charset="0"/>
              </a:rPr>
              <a:t>При сроке временной нетрудоспособности, превышающем 30 календарных дней, </a:t>
            </a:r>
            <a:r>
              <a:rPr lang="ru-RU" sz="2200" dirty="0" smtClean="0">
                <a:latin typeface="Times New Roman" pitchFamily="18" charset="0"/>
                <a:cs typeface="Times New Roman" pitchFamily="18" charset="0"/>
              </a:rPr>
              <a:t>решение вопроса дальнейшего лечения и выдачи листка нетрудоспособности осуществляет врачебная комиссия.</a:t>
            </a:r>
          </a:p>
          <a:p>
            <a:pPr marL="0" indent="360363" algn="just">
              <a:spcBef>
                <a:spcPts val="0"/>
              </a:spcBef>
              <a:buNone/>
            </a:pPr>
            <a:r>
              <a:rPr lang="ru-RU" sz="2200" dirty="0" smtClean="0">
                <a:latin typeface="Times New Roman" pitchFamily="18" charset="0"/>
                <a:cs typeface="Times New Roman" pitchFamily="18" charset="0"/>
              </a:rPr>
              <a:t>По окончании стационарного лечения листок нетрудоспособности при необходимости может быть продлен до 10 календарных дней.</a:t>
            </a:r>
          </a:p>
          <a:p>
            <a:endParaRPr lang="ru-RU"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lstStyle/>
          <a:p>
            <a:pPr marL="0" indent="0" algn="just">
              <a:buNone/>
            </a:pPr>
            <a:r>
              <a:rPr lang="ru-RU" sz="2200" b="1" dirty="0" smtClean="0">
                <a:latin typeface="Times New Roman" pitchFamily="18" charset="0"/>
                <a:cs typeface="Times New Roman" pitchFamily="18" charset="0"/>
              </a:rPr>
              <a:t>Листок нетрудоспособности не выдают</a:t>
            </a:r>
            <a:r>
              <a:rPr lang="ru-RU" sz="2200" dirty="0" smtClean="0">
                <a:latin typeface="Times New Roman" pitchFamily="18" charset="0"/>
                <a:cs typeface="Times New Roman" pitchFamily="18" charset="0"/>
              </a:rPr>
              <a:t> гражданам:</a:t>
            </a:r>
          </a:p>
          <a:p>
            <a:pPr marL="0" indent="0" algn="just">
              <a:buNone/>
            </a:pPr>
            <a:r>
              <a:rPr lang="ru-RU" sz="2200" dirty="0" smtClean="0">
                <a:latin typeface="Times New Roman" pitchFamily="18" charset="0"/>
                <a:cs typeface="Times New Roman" pitchFamily="18" charset="0"/>
              </a:rPr>
              <a:t>- при отсутствии признаков временной нетрудоспособности;</a:t>
            </a:r>
          </a:p>
          <a:p>
            <a:pPr marL="0" indent="0" algn="just">
              <a:buNone/>
            </a:pPr>
            <a:r>
              <a:rPr lang="ru-RU" sz="2200" dirty="0" smtClean="0">
                <a:latin typeface="Times New Roman" pitchFamily="18" charset="0"/>
                <a:cs typeface="Times New Roman" pitchFamily="18" charset="0"/>
              </a:rPr>
              <a:t>- проходящим медицинское обследование;</a:t>
            </a:r>
          </a:p>
          <a:p>
            <a:pPr marL="0" indent="0" algn="just">
              <a:buNone/>
            </a:pPr>
            <a:r>
              <a:rPr lang="ru-RU" sz="2200" dirty="0" smtClean="0">
                <a:latin typeface="Times New Roman" pitchFamily="18" charset="0"/>
                <a:cs typeface="Times New Roman" pitchFamily="18" charset="0"/>
              </a:rPr>
              <a:t>- находящимся под стражей или административным арестом;</a:t>
            </a:r>
          </a:p>
          <a:p>
            <a:pPr marL="0" indent="0" algn="just">
              <a:buNone/>
            </a:pPr>
            <a:r>
              <a:rPr lang="ru-RU" sz="2200" dirty="0" smtClean="0">
                <a:latin typeface="Times New Roman" pitchFamily="18" charset="0"/>
                <a:cs typeface="Times New Roman" pitchFamily="18" charset="0"/>
              </a:rPr>
              <a:t>- учащимся образовательных учреждений СПО, ВПО, начального профессионального и учреждений послевузовского профессионального образования.</a:t>
            </a:r>
          </a:p>
          <a:p>
            <a:pPr marL="0" indent="0" algn="just">
              <a:buNone/>
            </a:pPr>
            <a:r>
              <a:rPr lang="ru-RU" sz="2200" b="1" dirty="0" smtClean="0">
                <a:latin typeface="Times New Roman" pitchFamily="18" charset="0"/>
                <a:cs typeface="Times New Roman" pitchFamily="18" charset="0"/>
              </a:rPr>
              <a:t>Листок нетрудоспособности по уходу за больным ребенком</a:t>
            </a:r>
            <a:r>
              <a:rPr lang="ru-RU" sz="2200" dirty="0" smtClean="0">
                <a:latin typeface="Times New Roman" pitchFamily="18" charset="0"/>
                <a:cs typeface="Times New Roman" pitchFamily="18" charset="0"/>
              </a:rPr>
              <a:t> выдают опекуну, попечителю, иному родственнику (при необходимости могут выдавать попеременно), фактически осуществляющему уход за больным членом семьи, на срок, зависящий от состояния и возраста ребенка.</a:t>
            </a:r>
          </a:p>
          <a:p>
            <a:endParaRPr lang="ru-RU"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sz="2200" dirty="0" smtClean="0">
                <a:latin typeface="Times New Roman" pitchFamily="18" charset="0"/>
                <a:cs typeface="Times New Roman" pitchFamily="18" charset="0"/>
              </a:rPr>
              <a:t>Продолжительность листка нетрудоспособности по уходу за ребенком</a:t>
            </a:r>
            <a:endParaRPr lang="ru-RU" sz="2200" dirty="0">
              <a:latin typeface="Times New Roman" pitchFamily="18" charset="0"/>
              <a:cs typeface="Times New Roman" pitchFamily="18" charset="0"/>
            </a:endParaRPr>
          </a:p>
        </p:txBody>
      </p:sp>
      <p:graphicFrame>
        <p:nvGraphicFramePr>
          <p:cNvPr id="4" name="Содержимое 3"/>
          <p:cNvGraphicFramePr>
            <a:graphicFrameLocks noGrp="1"/>
          </p:cNvGraphicFramePr>
          <p:nvPr>
            <p:ph idx="1"/>
          </p:nvPr>
        </p:nvGraphicFramePr>
        <p:xfrm>
          <a:off x="0" y="1357297"/>
          <a:ext cx="9144001" cy="5500702"/>
        </p:xfrm>
        <a:graphic>
          <a:graphicData uri="http://schemas.openxmlformats.org/drawingml/2006/table">
            <a:tbl>
              <a:tblPr firstRow="1" bandRow="1">
                <a:tableStyleId>{5C22544A-7EE6-4342-B048-85BDC9FD1C3A}</a:tableStyleId>
              </a:tblPr>
              <a:tblGrid>
                <a:gridCol w="4724400">
                  <a:extLst>
                    <a:ext uri="{9D8B030D-6E8A-4147-A177-3AD203B41FA5}">
                      <a16:colId xmlns:a16="http://schemas.microsoft.com/office/drawing/2014/main" val="20000"/>
                    </a:ext>
                  </a:extLst>
                </a:gridCol>
                <a:gridCol w="1143000">
                  <a:extLst>
                    <a:ext uri="{9D8B030D-6E8A-4147-A177-3AD203B41FA5}">
                      <a16:colId xmlns:a16="http://schemas.microsoft.com/office/drawing/2014/main" val="20001"/>
                    </a:ext>
                  </a:extLst>
                </a:gridCol>
                <a:gridCol w="1551311">
                  <a:extLst>
                    <a:ext uri="{9D8B030D-6E8A-4147-A177-3AD203B41FA5}">
                      <a16:colId xmlns:a16="http://schemas.microsoft.com/office/drawing/2014/main" val="20002"/>
                    </a:ext>
                  </a:extLst>
                </a:gridCol>
                <a:gridCol w="1725290">
                  <a:extLst>
                    <a:ext uri="{9D8B030D-6E8A-4147-A177-3AD203B41FA5}">
                      <a16:colId xmlns:a16="http://schemas.microsoft.com/office/drawing/2014/main" val="20003"/>
                    </a:ext>
                  </a:extLst>
                </a:gridCol>
              </a:tblGrid>
              <a:tr h="735761">
                <a:tc rowSpan="2">
                  <a:txBody>
                    <a:bodyPr/>
                    <a:lstStyle/>
                    <a:p>
                      <a:pPr algn="ctr">
                        <a:lnSpc>
                          <a:spcPct val="115000"/>
                        </a:lnSpc>
                        <a:spcAft>
                          <a:spcPts val="0"/>
                        </a:spcAft>
                      </a:pPr>
                      <a:r>
                        <a:rPr lang="ru-RU" sz="1400" dirty="0">
                          <a:latin typeface="Times New Roman" pitchFamily="18" charset="0"/>
                          <a:ea typeface="Calibri"/>
                          <a:cs typeface="Times New Roman" pitchFamily="18" charset="0"/>
                        </a:rPr>
                        <a:t>Возраст ребенка</a:t>
                      </a:r>
                    </a:p>
                  </a:txBody>
                  <a:tcPr marL="68580" marR="68580" marT="0" marB="0"/>
                </a:tc>
                <a:tc rowSpan="2">
                  <a:txBody>
                    <a:bodyPr/>
                    <a:lstStyle/>
                    <a:p>
                      <a:pPr algn="ctr">
                        <a:lnSpc>
                          <a:spcPct val="115000"/>
                        </a:lnSpc>
                        <a:spcAft>
                          <a:spcPts val="0"/>
                        </a:spcAft>
                      </a:pPr>
                      <a:r>
                        <a:rPr lang="ru-RU" sz="1400" dirty="0">
                          <a:latin typeface="Times New Roman" pitchFamily="18" charset="0"/>
                          <a:ea typeface="Calibri"/>
                          <a:cs typeface="Times New Roman" pitchFamily="18" charset="0"/>
                        </a:rPr>
                        <a:t>Характер</a:t>
                      </a:r>
                    </a:p>
                    <a:p>
                      <a:pPr algn="ctr">
                        <a:lnSpc>
                          <a:spcPct val="115000"/>
                        </a:lnSpc>
                        <a:spcAft>
                          <a:spcPts val="0"/>
                        </a:spcAft>
                      </a:pPr>
                      <a:r>
                        <a:rPr lang="ru-RU" sz="1400" dirty="0">
                          <a:latin typeface="Times New Roman" pitchFamily="18" charset="0"/>
                          <a:ea typeface="Calibri"/>
                          <a:cs typeface="Times New Roman" pitchFamily="18" charset="0"/>
                        </a:rPr>
                        <a:t>заболевания</a:t>
                      </a:r>
                    </a:p>
                  </a:txBody>
                  <a:tcPr marL="68580" marR="68580" marT="0" marB="0"/>
                </a:tc>
                <a:tc gridSpan="2">
                  <a:txBody>
                    <a:bodyPr/>
                    <a:lstStyle/>
                    <a:p>
                      <a:pPr algn="ctr">
                        <a:lnSpc>
                          <a:spcPct val="115000"/>
                        </a:lnSpc>
                        <a:spcAft>
                          <a:spcPts val="0"/>
                        </a:spcAft>
                      </a:pPr>
                      <a:r>
                        <a:rPr lang="ru-RU" sz="1400">
                          <a:latin typeface="Times New Roman" pitchFamily="18" charset="0"/>
                          <a:ea typeface="Calibri"/>
                          <a:cs typeface="Times New Roman" pitchFamily="18" charset="0"/>
                        </a:rPr>
                        <a:t>Вид лечения, максимальный</a:t>
                      </a:r>
                    </a:p>
                    <a:p>
                      <a:pPr algn="ctr">
                        <a:lnSpc>
                          <a:spcPct val="115000"/>
                        </a:lnSpc>
                        <a:spcAft>
                          <a:spcPts val="0"/>
                        </a:spcAft>
                      </a:pPr>
                      <a:r>
                        <a:rPr lang="ru-RU" sz="1400">
                          <a:latin typeface="Times New Roman" pitchFamily="18" charset="0"/>
                          <a:ea typeface="Calibri"/>
                          <a:cs typeface="Times New Roman" pitchFamily="18" charset="0"/>
                        </a:rPr>
                        <a:t>срок листка нетрудоспособности</a:t>
                      </a:r>
                    </a:p>
                    <a:p>
                      <a:pPr algn="ctr">
                        <a:lnSpc>
                          <a:spcPct val="115000"/>
                        </a:lnSpc>
                        <a:spcAft>
                          <a:spcPts val="0"/>
                        </a:spcAft>
                      </a:pPr>
                      <a:r>
                        <a:rPr lang="ru-RU" sz="1400">
                          <a:latin typeface="Times New Roman" pitchFamily="18" charset="0"/>
                          <a:ea typeface="Calibri"/>
                          <a:cs typeface="Times New Roman" pitchFamily="18" charset="0"/>
                        </a:rPr>
                        <a:t>по уходу за ребенком</a:t>
                      </a:r>
                    </a:p>
                  </a:txBody>
                  <a:tcPr marL="68580" marR="68580" marT="0" marB="0"/>
                </a:tc>
                <a:tc hMerge="1">
                  <a:txBody>
                    <a:bodyPr/>
                    <a:lstStyle/>
                    <a:p>
                      <a:endParaRPr lang="ru-RU"/>
                    </a:p>
                  </a:txBody>
                  <a:tcPr/>
                </a:tc>
                <a:extLst>
                  <a:ext uri="{0D108BD9-81ED-4DB2-BD59-A6C34878D82A}">
                    <a16:rowId xmlns:a16="http://schemas.microsoft.com/office/drawing/2014/main" val="10000"/>
                  </a:ext>
                </a:extLst>
              </a:tr>
              <a:tr h="735761">
                <a:tc vMerge="1">
                  <a:txBody>
                    <a:bodyPr/>
                    <a:lstStyle/>
                    <a:p>
                      <a:endParaRPr lang="ru-RU"/>
                    </a:p>
                  </a:txBody>
                  <a:tcPr/>
                </a:tc>
                <a:tc vMerge="1">
                  <a:txBody>
                    <a:bodyPr/>
                    <a:lstStyle/>
                    <a:p>
                      <a:endParaRPr lang="ru-RU"/>
                    </a:p>
                  </a:txBody>
                  <a:tcPr/>
                </a:tc>
                <a:tc>
                  <a:txBody>
                    <a:bodyPr/>
                    <a:lstStyle/>
                    <a:p>
                      <a:pPr algn="ctr">
                        <a:lnSpc>
                          <a:spcPct val="115000"/>
                        </a:lnSpc>
                        <a:spcAft>
                          <a:spcPts val="0"/>
                        </a:spcAft>
                      </a:pPr>
                      <a:r>
                        <a:rPr lang="ru-RU" sz="1400" dirty="0">
                          <a:latin typeface="Times New Roman" pitchFamily="18" charset="0"/>
                          <a:ea typeface="Calibri"/>
                          <a:cs typeface="Times New Roman" pitchFamily="18" charset="0"/>
                        </a:rPr>
                        <a:t>Амбулаторное</a:t>
                      </a:r>
                    </a:p>
                  </a:txBody>
                  <a:tcPr marL="68580" marR="68580" marT="0" marB="0"/>
                </a:tc>
                <a:tc>
                  <a:txBody>
                    <a:bodyPr/>
                    <a:lstStyle/>
                    <a:p>
                      <a:pPr algn="ctr">
                        <a:lnSpc>
                          <a:spcPct val="115000"/>
                        </a:lnSpc>
                        <a:spcAft>
                          <a:spcPts val="0"/>
                        </a:spcAft>
                      </a:pPr>
                      <a:r>
                        <a:rPr lang="ru-RU" sz="1400" dirty="0">
                          <a:latin typeface="Times New Roman" pitchFamily="18" charset="0"/>
                          <a:ea typeface="Calibri"/>
                          <a:cs typeface="Times New Roman" pitchFamily="18" charset="0"/>
                        </a:rPr>
                        <a:t>Стационарное</a:t>
                      </a:r>
                    </a:p>
                    <a:p>
                      <a:pPr algn="ctr">
                        <a:lnSpc>
                          <a:spcPct val="115000"/>
                        </a:lnSpc>
                        <a:spcAft>
                          <a:spcPts val="0"/>
                        </a:spcAft>
                      </a:pPr>
                      <a:r>
                        <a:rPr lang="ru-RU" sz="1400" dirty="0">
                          <a:latin typeface="Times New Roman" pitchFamily="18" charset="0"/>
                          <a:ea typeface="Calibri"/>
                          <a:cs typeface="Times New Roman" pitchFamily="18" charset="0"/>
                        </a:rPr>
                        <a:t>при совместном</a:t>
                      </a:r>
                    </a:p>
                    <a:p>
                      <a:pPr algn="ctr">
                        <a:lnSpc>
                          <a:spcPct val="115000"/>
                        </a:lnSpc>
                        <a:spcAft>
                          <a:spcPts val="0"/>
                        </a:spcAft>
                      </a:pPr>
                      <a:r>
                        <a:rPr lang="ru-RU" sz="1400" dirty="0">
                          <a:latin typeface="Times New Roman" pitchFamily="18" charset="0"/>
                          <a:ea typeface="Calibri"/>
                          <a:cs typeface="Times New Roman" pitchFamily="18" charset="0"/>
                        </a:rPr>
                        <a:t>пребывании</a:t>
                      </a:r>
                    </a:p>
                  </a:txBody>
                  <a:tcPr marL="68580" marR="68580" marT="0" marB="0"/>
                </a:tc>
                <a:extLst>
                  <a:ext uri="{0D108BD9-81ED-4DB2-BD59-A6C34878D82A}">
                    <a16:rowId xmlns:a16="http://schemas.microsoft.com/office/drawing/2014/main" val="10001"/>
                  </a:ext>
                </a:extLst>
              </a:tr>
              <a:tr h="483791">
                <a:tc>
                  <a:txBody>
                    <a:bodyPr/>
                    <a:lstStyle/>
                    <a:p>
                      <a:pPr algn="l">
                        <a:lnSpc>
                          <a:spcPct val="115000"/>
                        </a:lnSpc>
                        <a:spcAft>
                          <a:spcPts val="0"/>
                        </a:spcAft>
                      </a:pPr>
                      <a:r>
                        <a:rPr lang="ru-RU" sz="1400" dirty="0">
                          <a:latin typeface="Times New Roman" pitchFamily="18" charset="0"/>
                          <a:ea typeface="Calibri"/>
                          <a:cs typeface="Times New Roman" pitchFamily="18" charset="0"/>
                        </a:rPr>
                        <a:t>До 7 лет </a:t>
                      </a:r>
                    </a:p>
                  </a:txBody>
                  <a:tcPr marL="68580" marR="68580" marT="0" marB="0"/>
                </a:tc>
                <a:tc rowSpan="8">
                  <a:txBody>
                    <a:bodyPr/>
                    <a:lstStyle/>
                    <a:p>
                      <a:pPr algn="ctr"/>
                      <a:r>
                        <a:rPr lang="ru-RU" sz="1400" kern="1200" dirty="0" smtClean="0">
                          <a:solidFill>
                            <a:schemeClr val="dk1"/>
                          </a:solidFill>
                          <a:latin typeface="Times New Roman" pitchFamily="18" charset="0"/>
                          <a:ea typeface="+mn-ea"/>
                          <a:cs typeface="Times New Roman" pitchFamily="18" charset="0"/>
                        </a:rPr>
                        <a:t>Острое</a:t>
                      </a:r>
                    </a:p>
                    <a:p>
                      <a:pPr algn="ctr"/>
                      <a:r>
                        <a:rPr lang="ru-RU" sz="1400" kern="1200" dirty="0" smtClean="0">
                          <a:solidFill>
                            <a:schemeClr val="dk1"/>
                          </a:solidFill>
                          <a:latin typeface="Times New Roman" pitchFamily="18" charset="0"/>
                          <a:ea typeface="+mn-ea"/>
                          <a:cs typeface="Times New Roman" pitchFamily="18" charset="0"/>
                        </a:rPr>
                        <a:t>заболевание или обострение хронического заболевания</a:t>
                      </a:r>
                      <a:endParaRPr lang="ru-RU" sz="1400" dirty="0">
                        <a:latin typeface="Times New Roman" pitchFamily="18" charset="0"/>
                        <a:cs typeface="Times New Roman" pitchFamily="18" charset="0"/>
                      </a:endParaRPr>
                    </a:p>
                  </a:txBody>
                  <a:tcPr/>
                </a:tc>
                <a:tc>
                  <a:txBody>
                    <a:bodyPr/>
                    <a:lstStyle/>
                    <a:p>
                      <a:pPr algn="ctr">
                        <a:lnSpc>
                          <a:spcPct val="115000"/>
                        </a:lnSpc>
                        <a:spcAft>
                          <a:spcPts val="0"/>
                        </a:spcAft>
                      </a:pPr>
                      <a:r>
                        <a:rPr lang="ru-RU" sz="1400" dirty="0">
                          <a:latin typeface="Times New Roman" pitchFamily="18" charset="0"/>
                          <a:ea typeface="Calibri"/>
                          <a:cs typeface="Times New Roman" pitchFamily="18" charset="0"/>
                        </a:rPr>
                        <a:t>На весь </a:t>
                      </a:r>
                    </a:p>
                    <a:p>
                      <a:pPr algn="ctr">
                        <a:lnSpc>
                          <a:spcPct val="115000"/>
                        </a:lnSpc>
                        <a:spcAft>
                          <a:spcPts val="0"/>
                        </a:spcAft>
                      </a:pPr>
                      <a:r>
                        <a:rPr lang="ru-RU" sz="1400" dirty="0">
                          <a:latin typeface="Times New Roman" pitchFamily="18" charset="0"/>
                          <a:ea typeface="Calibri"/>
                          <a:cs typeface="Times New Roman" pitchFamily="18" charset="0"/>
                        </a:rPr>
                        <a:t>период</a:t>
                      </a:r>
                    </a:p>
                  </a:txBody>
                  <a:tcPr marL="68580" marR="68580" marT="0" marB="0"/>
                </a:tc>
                <a:tc>
                  <a:txBody>
                    <a:bodyPr/>
                    <a:lstStyle/>
                    <a:p>
                      <a:pPr algn="ctr">
                        <a:lnSpc>
                          <a:spcPct val="115000"/>
                        </a:lnSpc>
                        <a:spcAft>
                          <a:spcPts val="0"/>
                        </a:spcAft>
                      </a:pPr>
                      <a:r>
                        <a:rPr lang="ru-RU" sz="1400" dirty="0">
                          <a:latin typeface="Times New Roman" pitchFamily="18" charset="0"/>
                          <a:ea typeface="Calibri"/>
                          <a:cs typeface="Times New Roman" pitchFamily="18" charset="0"/>
                        </a:rPr>
                        <a:t>На весь </a:t>
                      </a:r>
                    </a:p>
                    <a:p>
                      <a:pPr algn="ctr">
                        <a:lnSpc>
                          <a:spcPct val="115000"/>
                        </a:lnSpc>
                        <a:spcAft>
                          <a:spcPts val="0"/>
                        </a:spcAft>
                      </a:pPr>
                      <a:r>
                        <a:rPr lang="ru-RU" sz="1400" dirty="0">
                          <a:latin typeface="Times New Roman" pitchFamily="18" charset="0"/>
                          <a:ea typeface="Calibri"/>
                          <a:cs typeface="Times New Roman" pitchFamily="18" charset="0"/>
                        </a:rPr>
                        <a:t>период</a:t>
                      </a:r>
                    </a:p>
                  </a:txBody>
                  <a:tcPr marL="68580" marR="68580" marT="0" marB="0"/>
                </a:tc>
                <a:extLst>
                  <a:ext uri="{0D108BD9-81ED-4DB2-BD59-A6C34878D82A}">
                    <a16:rowId xmlns:a16="http://schemas.microsoft.com/office/drawing/2014/main" val="10002"/>
                  </a:ext>
                </a:extLst>
              </a:tr>
              <a:tr h="483791">
                <a:tc>
                  <a:txBody>
                    <a:bodyPr/>
                    <a:lstStyle/>
                    <a:p>
                      <a:pPr algn="l">
                        <a:lnSpc>
                          <a:spcPct val="115000"/>
                        </a:lnSpc>
                        <a:spcAft>
                          <a:spcPts val="0"/>
                        </a:spcAft>
                      </a:pPr>
                      <a:r>
                        <a:rPr lang="ru-RU" sz="1400" dirty="0">
                          <a:latin typeface="Times New Roman" pitchFamily="18" charset="0"/>
                          <a:ea typeface="Calibri"/>
                          <a:cs typeface="Times New Roman" pitchFamily="18" charset="0"/>
                        </a:rPr>
                        <a:t>Ребенок-инвалид</a:t>
                      </a:r>
                    </a:p>
                  </a:txBody>
                  <a:tcPr marL="68580" marR="68580" marT="0" marB="0"/>
                </a:tc>
                <a:tc vMerge="1">
                  <a:txBody>
                    <a:bodyPr/>
                    <a:lstStyle/>
                    <a:p>
                      <a:endParaRPr lang="ru-RU" dirty="0"/>
                    </a:p>
                  </a:txBody>
                  <a:tcPr/>
                </a:tc>
                <a:tc>
                  <a:txBody>
                    <a:bodyPr/>
                    <a:lstStyle/>
                    <a:p>
                      <a:pPr algn="ctr">
                        <a:lnSpc>
                          <a:spcPct val="115000"/>
                        </a:lnSpc>
                        <a:spcAft>
                          <a:spcPts val="0"/>
                        </a:spcAft>
                      </a:pPr>
                      <a:r>
                        <a:rPr lang="ru-RU" sz="1400" dirty="0">
                          <a:latin typeface="Times New Roman" pitchFamily="18" charset="0"/>
                          <a:ea typeface="Calibri"/>
                          <a:cs typeface="Times New Roman" pitchFamily="18" charset="0"/>
                        </a:rPr>
                        <a:t>На весь </a:t>
                      </a:r>
                    </a:p>
                    <a:p>
                      <a:pPr algn="ctr">
                        <a:lnSpc>
                          <a:spcPct val="115000"/>
                        </a:lnSpc>
                        <a:spcAft>
                          <a:spcPts val="0"/>
                        </a:spcAft>
                      </a:pPr>
                      <a:r>
                        <a:rPr lang="ru-RU" sz="1400" dirty="0">
                          <a:latin typeface="Times New Roman" pitchFamily="18" charset="0"/>
                          <a:ea typeface="Calibri"/>
                          <a:cs typeface="Times New Roman" pitchFamily="18" charset="0"/>
                        </a:rPr>
                        <a:t>период</a:t>
                      </a:r>
                    </a:p>
                  </a:txBody>
                  <a:tcPr marL="68580" marR="68580" marT="0" marB="0"/>
                </a:tc>
                <a:tc>
                  <a:txBody>
                    <a:bodyPr/>
                    <a:lstStyle/>
                    <a:p>
                      <a:pPr algn="ctr">
                        <a:lnSpc>
                          <a:spcPct val="115000"/>
                        </a:lnSpc>
                        <a:spcAft>
                          <a:spcPts val="0"/>
                        </a:spcAft>
                      </a:pPr>
                      <a:r>
                        <a:rPr lang="ru-RU" sz="1400">
                          <a:latin typeface="Times New Roman" pitchFamily="18" charset="0"/>
                          <a:ea typeface="Calibri"/>
                          <a:cs typeface="Times New Roman" pitchFamily="18" charset="0"/>
                        </a:rPr>
                        <a:t>На весь </a:t>
                      </a:r>
                    </a:p>
                    <a:p>
                      <a:pPr algn="ctr">
                        <a:lnSpc>
                          <a:spcPct val="115000"/>
                        </a:lnSpc>
                        <a:spcAft>
                          <a:spcPts val="0"/>
                        </a:spcAft>
                      </a:pPr>
                      <a:r>
                        <a:rPr lang="ru-RU" sz="1400">
                          <a:latin typeface="Times New Roman" pitchFamily="18" charset="0"/>
                          <a:ea typeface="Calibri"/>
                          <a:cs typeface="Times New Roman" pitchFamily="18" charset="0"/>
                        </a:rPr>
                        <a:t>период</a:t>
                      </a:r>
                    </a:p>
                  </a:txBody>
                  <a:tcPr marL="68580" marR="68580" marT="0" marB="0"/>
                </a:tc>
                <a:extLst>
                  <a:ext uri="{0D108BD9-81ED-4DB2-BD59-A6C34878D82A}">
                    <a16:rowId xmlns:a16="http://schemas.microsoft.com/office/drawing/2014/main" val="10003"/>
                  </a:ext>
                </a:extLst>
              </a:tr>
              <a:tr h="231821">
                <a:tc rowSpan="2">
                  <a:txBody>
                    <a:bodyPr/>
                    <a:lstStyle/>
                    <a:p>
                      <a:pPr marL="0" marR="0" indent="0" algn="l" defTabSz="914400" rtl="0" eaLnBrk="1" fontAlgn="auto" latinLnBrk="0" hangingPunct="1">
                        <a:lnSpc>
                          <a:spcPct val="115000"/>
                        </a:lnSpc>
                        <a:spcBef>
                          <a:spcPts val="0"/>
                        </a:spcBef>
                        <a:spcAft>
                          <a:spcPts val="0"/>
                        </a:spcAft>
                        <a:buClrTx/>
                        <a:buSzTx/>
                        <a:buFontTx/>
                        <a:buNone/>
                        <a:tabLst/>
                        <a:defRPr/>
                      </a:pPr>
                      <a:r>
                        <a:rPr lang="ru-RU" sz="1400" dirty="0" smtClean="0">
                          <a:latin typeface="Times New Roman" pitchFamily="18" charset="0"/>
                          <a:ea typeface="Calibri"/>
                          <a:cs typeface="Times New Roman" pitchFamily="18" charset="0"/>
                        </a:rPr>
                        <a:t>От 7 до 15 лет</a:t>
                      </a:r>
                    </a:p>
                    <a:p>
                      <a:pPr algn="l">
                        <a:lnSpc>
                          <a:spcPct val="115000"/>
                        </a:lnSpc>
                        <a:spcAft>
                          <a:spcPts val="0"/>
                        </a:spcAft>
                      </a:pPr>
                      <a:endParaRPr lang="ru-RU" sz="1400" dirty="0">
                        <a:latin typeface="Times New Roman" pitchFamily="18" charset="0"/>
                        <a:ea typeface="Calibri"/>
                        <a:cs typeface="Times New Roman" pitchFamily="18" charset="0"/>
                      </a:endParaRPr>
                    </a:p>
                  </a:txBody>
                  <a:tcPr marL="68580" marR="68580" marT="0" marB="0"/>
                </a:tc>
                <a:tc vMerge="1">
                  <a:txBody>
                    <a:bodyPr/>
                    <a:lstStyle/>
                    <a:p>
                      <a:endParaRPr lang="ru-RU"/>
                    </a:p>
                  </a:txBody>
                  <a:tcPr/>
                </a:tc>
                <a:tc>
                  <a:txBody>
                    <a:bodyPr/>
                    <a:lstStyle/>
                    <a:p>
                      <a:pPr algn="ctr">
                        <a:lnSpc>
                          <a:spcPct val="115000"/>
                        </a:lnSpc>
                        <a:spcAft>
                          <a:spcPts val="0"/>
                        </a:spcAft>
                      </a:pPr>
                      <a:r>
                        <a:rPr lang="ru-RU" sz="1400" dirty="0">
                          <a:latin typeface="Times New Roman" pitchFamily="18" charset="0"/>
                          <a:ea typeface="Calibri"/>
                          <a:cs typeface="Times New Roman" pitchFamily="18" charset="0"/>
                        </a:rPr>
                        <a:t>До  15 дней</a:t>
                      </a:r>
                    </a:p>
                  </a:txBody>
                  <a:tcPr marL="68580" marR="68580" marT="0" marB="0"/>
                </a:tc>
                <a:tc>
                  <a:txBody>
                    <a:bodyPr/>
                    <a:lstStyle/>
                    <a:p>
                      <a:pPr algn="ctr">
                        <a:lnSpc>
                          <a:spcPct val="115000"/>
                        </a:lnSpc>
                        <a:spcAft>
                          <a:spcPts val="0"/>
                        </a:spcAft>
                      </a:pPr>
                      <a:r>
                        <a:rPr lang="ru-RU" sz="1400">
                          <a:latin typeface="Times New Roman" pitchFamily="18" charset="0"/>
                          <a:ea typeface="Calibri"/>
                          <a:cs typeface="Times New Roman" pitchFamily="18" charset="0"/>
                        </a:rPr>
                        <a:t>До  15 дней</a:t>
                      </a:r>
                    </a:p>
                  </a:txBody>
                  <a:tcPr marL="68580" marR="68580" marT="0" marB="0"/>
                </a:tc>
                <a:extLst>
                  <a:ext uri="{0D108BD9-81ED-4DB2-BD59-A6C34878D82A}">
                    <a16:rowId xmlns:a16="http://schemas.microsoft.com/office/drawing/2014/main" val="10004"/>
                  </a:ext>
                </a:extLst>
              </a:tr>
              <a:tr h="251970">
                <a:tc vMerge="1">
                  <a:txBody>
                    <a:bodyPr/>
                    <a:lstStyle/>
                    <a:p>
                      <a:endParaRPr lang="ru-RU"/>
                    </a:p>
                  </a:txBody>
                  <a:tcPr/>
                </a:tc>
                <a:tc vMerge="1">
                  <a:txBody>
                    <a:bodyPr/>
                    <a:lstStyle/>
                    <a:p>
                      <a:endParaRPr lang="ru-RU"/>
                    </a:p>
                  </a:txBody>
                  <a:tcPr/>
                </a:tc>
                <a:tc rowSpan="2">
                  <a:txBody>
                    <a:bodyPr/>
                    <a:lstStyle/>
                    <a:p>
                      <a:pPr algn="ctr">
                        <a:lnSpc>
                          <a:spcPct val="115000"/>
                        </a:lnSpc>
                        <a:spcAft>
                          <a:spcPts val="0"/>
                        </a:spcAft>
                      </a:pPr>
                      <a:r>
                        <a:rPr lang="ru-RU" sz="1400" dirty="0">
                          <a:latin typeface="Times New Roman" pitchFamily="18" charset="0"/>
                          <a:ea typeface="Calibri"/>
                          <a:cs typeface="Times New Roman" pitchFamily="18" charset="0"/>
                        </a:rPr>
                        <a:t>На весь </a:t>
                      </a:r>
                    </a:p>
                    <a:p>
                      <a:pPr algn="ctr">
                        <a:lnSpc>
                          <a:spcPct val="115000"/>
                        </a:lnSpc>
                        <a:spcAft>
                          <a:spcPts val="0"/>
                        </a:spcAft>
                      </a:pPr>
                      <a:r>
                        <a:rPr lang="ru-RU" sz="1400" dirty="0">
                          <a:latin typeface="Times New Roman" pitchFamily="18" charset="0"/>
                          <a:ea typeface="Calibri"/>
                          <a:cs typeface="Times New Roman" pitchFamily="18" charset="0"/>
                        </a:rPr>
                        <a:t>Период</a:t>
                      </a:r>
                    </a:p>
                  </a:txBody>
                  <a:tcPr marL="68580" marR="68580" marT="0" marB="0"/>
                </a:tc>
                <a:tc rowSpan="2">
                  <a:txBody>
                    <a:bodyPr/>
                    <a:lstStyle/>
                    <a:p>
                      <a:pPr algn="ctr">
                        <a:lnSpc>
                          <a:spcPct val="115000"/>
                        </a:lnSpc>
                        <a:spcAft>
                          <a:spcPts val="0"/>
                        </a:spcAft>
                      </a:pPr>
                      <a:r>
                        <a:rPr lang="ru-RU" sz="1400">
                          <a:latin typeface="Times New Roman" pitchFamily="18" charset="0"/>
                          <a:ea typeface="Calibri"/>
                          <a:cs typeface="Times New Roman" pitchFamily="18" charset="0"/>
                        </a:rPr>
                        <a:t>На весь </a:t>
                      </a:r>
                    </a:p>
                    <a:p>
                      <a:pPr algn="ctr">
                        <a:lnSpc>
                          <a:spcPct val="115000"/>
                        </a:lnSpc>
                        <a:spcAft>
                          <a:spcPts val="0"/>
                        </a:spcAft>
                      </a:pPr>
                      <a:r>
                        <a:rPr lang="ru-RU" sz="1400">
                          <a:latin typeface="Times New Roman" pitchFamily="18" charset="0"/>
                          <a:ea typeface="Calibri"/>
                          <a:cs typeface="Times New Roman" pitchFamily="18" charset="0"/>
                        </a:rPr>
                        <a:t>период</a:t>
                      </a:r>
                    </a:p>
                  </a:txBody>
                  <a:tcPr marL="68580" marR="68580" marT="0" marB="0"/>
                </a:tc>
                <a:extLst>
                  <a:ext uri="{0D108BD9-81ED-4DB2-BD59-A6C34878D82A}">
                    <a16:rowId xmlns:a16="http://schemas.microsoft.com/office/drawing/2014/main" val="10005"/>
                  </a:ext>
                </a:extLst>
              </a:tr>
              <a:tr h="247313">
                <a:tc>
                  <a:txBody>
                    <a:bodyPr/>
                    <a:lstStyle/>
                    <a:p>
                      <a:pPr algn="l">
                        <a:lnSpc>
                          <a:spcPct val="115000"/>
                        </a:lnSpc>
                        <a:spcAft>
                          <a:spcPts val="0"/>
                        </a:spcAft>
                      </a:pPr>
                      <a:r>
                        <a:rPr lang="ru-RU" sz="1400" dirty="0">
                          <a:latin typeface="Times New Roman" pitchFamily="18" charset="0"/>
                          <a:ea typeface="Calibri"/>
                          <a:cs typeface="Times New Roman" pitchFamily="18" charset="0"/>
                        </a:rPr>
                        <a:t>Ребенок-инвалид</a:t>
                      </a:r>
                    </a:p>
                  </a:txBody>
                  <a:tcPr marL="68580" marR="68580" marT="0" marB="0"/>
                </a:tc>
                <a:tc vMerge="1">
                  <a:txBody>
                    <a:bodyPr/>
                    <a:lstStyle/>
                    <a:p>
                      <a:endParaRPr lang="ru-RU"/>
                    </a:p>
                  </a:txBody>
                  <a:tcPr/>
                </a:tc>
                <a:tc vMerge="1">
                  <a:txBody>
                    <a:bodyPr/>
                    <a:lstStyle/>
                    <a:p>
                      <a:pPr algn="ctr">
                        <a:lnSpc>
                          <a:spcPct val="115000"/>
                        </a:lnSpc>
                        <a:spcAft>
                          <a:spcPts val="0"/>
                        </a:spcAft>
                      </a:pPr>
                      <a:endParaRPr lang="ru-RU" sz="1400" dirty="0">
                        <a:latin typeface="Times New Roman" pitchFamily="18" charset="0"/>
                        <a:ea typeface="Calibri"/>
                        <a:cs typeface="Times New Roman" pitchFamily="18" charset="0"/>
                      </a:endParaRPr>
                    </a:p>
                  </a:txBody>
                  <a:tcPr marL="68580" marR="68580" marT="0" marB="0"/>
                </a:tc>
                <a:tc vMerge="1">
                  <a:txBody>
                    <a:bodyPr/>
                    <a:lstStyle/>
                    <a:p>
                      <a:pPr algn="ctr">
                        <a:lnSpc>
                          <a:spcPct val="115000"/>
                        </a:lnSpc>
                        <a:spcAft>
                          <a:spcPts val="0"/>
                        </a:spcAft>
                      </a:pPr>
                      <a:endParaRPr lang="ru-RU" sz="1400">
                        <a:latin typeface="Times New Roman" pitchFamily="18" charset="0"/>
                        <a:ea typeface="Calibri"/>
                        <a:cs typeface="Times New Roman" pitchFamily="18" charset="0"/>
                      </a:endParaRPr>
                    </a:p>
                  </a:txBody>
                  <a:tcPr marL="68580" marR="68580" marT="0" marB="0"/>
                </a:tc>
                <a:extLst>
                  <a:ext uri="{0D108BD9-81ED-4DB2-BD59-A6C34878D82A}">
                    <a16:rowId xmlns:a16="http://schemas.microsoft.com/office/drawing/2014/main" val="10006"/>
                  </a:ext>
                </a:extLst>
              </a:tr>
              <a:tr h="987732">
                <a:tc>
                  <a:txBody>
                    <a:bodyPr/>
                    <a:lstStyle/>
                    <a:p>
                      <a:pPr algn="l">
                        <a:lnSpc>
                          <a:spcPct val="115000"/>
                        </a:lnSpc>
                        <a:spcAft>
                          <a:spcPts val="0"/>
                        </a:spcAft>
                      </a:pPr>
                      <a:r>
                        <a:rPr lang="ru-RU" sz="1400" dirty="0">
                          <a:latin typeface="Times New Roman" pitchFamily="18" charset="0"/>
                          <a:ea typeface="Calibri"/>
                          <a:cs typeface="Times New Roman" pitchFamily="18" charset="0"/>
                        </a:rPr>
                        <a:t>Инфицированные ВИЧ, </a:t>
                      </a:r>
                      <a:r>
                        <a:rPr lang="ru-RU" sz="1400" dirty="0" smtClean="0">
                          <a:latin typeface="Times New Roman" pitchFamily="18" charset="0"/>
                          <a:ea typeface="Calibri"/>
                          <a:cs typeface="Times New Roman" pitchFamily="18" charset="0"/>
                        </a:rPr>
                        <a:t>страдающие </a:t>
                      </a:r>
                      <a:r>
                        <a:rPr lang="ru-RU" sz="1400" dirty="0" err="1">
                          <a:latin typeface="Times New Roman" pitchFamily="18" charset="0"/>
                          <a:ea typeface="Calibri"/>
                          <a:cs typeface="Times New Roman" pitchFamily="18" charset="0"/>
                        </a:rPr>
                        <a:t>поствакцинальными</a:t>
                      </a:r>
                      <a:r>
                        <a:rPr lang="ru-RU" sz="1400" dirty="0">
                          <a:latin typeface="Times New Roman" pitchFamily="18" charset="0"/>
                          <a:ea typeface="Calibri"/>
                          <a:cs typeface="Times New Roman" pitchFamily="18" charset="0"/>
                        </a:rPr>
                        <a:t> </a:t>
                      </a:r>
                      <a:r>
                        <a:rPr lang="ru-RU" sz="1400" dirty="0" smtClean="0">
                          <a:latin typeface="Times New Roman" pitchFamily="18" charset="0"/>
                          <a:ea typeface="Calibri"/>
                          <a:cs typeface="Times New Roman" pitchFamily="18" charset="0"/>
                        </a:rPr>
                        <a:t>осложнениями,</a:t>
                      </a:r>
                      <a:r>
                        <a:rPr lang="ru-RU" sz="1400" baseline="0" dirty="0" smtClean="0">
                          <a:latin typeface="Times New Roman" pitchFamily="18" charset="0"/>
                          <a:ea typeface="Calibri"/>
                          <a:cs typeface="Times New Roman" pitchFamily="18" charset="0"/>
                        </a:rPr>
                        <a:t> </a:t>
                      </a:r>
                      <a:r>
                        <a:rPr lang="ru-RU" sz="1400" dirty="0" smtClean="0">
                          <a:latin typeface="Times New Roman" pitchFamily="18" charset="0"/>
                          <a:ea typeface="Calibri"/>
                          <a:cs typeface="Times New Roman" pitchFamily="18" charset="0"/>
                        </a:rPr>
                        <a:t>злокачественными новообразованиями,</a:t>
                      </a:r>
                      <a:r>
                        <a:rPr lang="ru-RU" sz="1400" baseline="0" dirty="0" smtClean="0">
                          <a:latin typeface="Times New Roman" pitchFamily="18" charset="0"/>
                          <a:ea typeface="Calibri"/>
                          <a:cs typeface="Times New Roman" pitchFamily="18" charset="0"/>
                        </a:rPr>
                        <a:t> </a:t>
                      </a:r>
                      <a:r>
                        <a:rPr lang="ru-RU" sz="1400" dirty="0" smtClean="0">
                          <a:latin typeface="Times New Roman" pitchFamily="18" charset="0"/>
                          <a:ea typeface="Calibri"/>
                          <a:cs typeface="Times New Roman" pitchFamily="18" charset="0"/>
                        </a:rPr>
                        <a:t>заболеваниями вследствие </a:t>
                      </a:r>
                      <a:r>
                        <a:rPr lang="ru-RU" sz="1400" dirty="0">
                          <a:latin typeface="Times New Roman" pitchFamily="18" charset="0"/>
                          <a:ea typeface="Calibri"/>
                          <a:cs typeface="Times New Roman" pitchFamily="18" charset="0"/>
                        </a:rPr>
                        <a:t>радиационного </a:t>
                      </a:r>
                      <a:r>
                        <a:rPr lang="ru-RU" sz="1400" dirty="0" smtClean="0">
                          <a:latin typeface="Times New Roman" pitchFamily="18" charset="0"/>
                          <a:ea typeface="Calibri"/>
                          <a:cs typeface="Times New Roman" pitchFamily="18" charset="0"/>
                        </a:rPr>
                        <a:t>воздействия </a:t>
                      </a:r>
                      <a:r>
                        <a:rPr lang="ru-RU" sz="1400" dirty="0">
                          <a:latin typeface="Times New Roman" pitchFamily="18" charset="0"/>
                          <a:ea typeface="Calibri"/>
                          <a:cs typeface="Times New Roman" pitchFamily="18" charset="0"/>
                        </a:rPr>
                        <a:t>на родителей</a:t>
                      </a:r>
                    </a:p>
                  </a:txBody>
                  <a:tcPr marL="68580" marR="68580" marT="0" marB="0"/>
                </a:tc>
                <a:tc vMerge="1">
                  <a:txBody>
                    <a:bodyPr/>
                    <a:lstStyle/>
                    <a:p>
                      <a:endParaRPr lang="ru-RU"/>
                    </a:p>
                  </a:txBody>
                  <a:tcPr/>
                </a:tc>
                <a:tc rowSpan="2">
                  <a:txBody>
                    <a:bodyPr/>
                    <a:lstStyle/>
                    <a:p>
                      <a:pPr algn="ctr">
                        <a:lnSpc>
                          <a:spcPct val="115000"/>
                        </a:lnSpc>
                        <a:spcAft>
                          <a:spcPts val="0"/>
                        </a:spcAft>
                      </a:pPr>
                      <a:r>
                        <a:rPr lang="ru-RU" sz="1400" dirty="0">
                          <a:latin typeface="Times New Roman" pitchFamily="18" charset="0"/>
                          <a:ea typeface="Calibri"/>
                          <a:cs typeface="Times New Roman" pitchFamily="18" charset="0"/>
                        </a:rPr>
                        <a:t>На весь </a:t>
                      </a:r>
                    </a:p>
                    <a:p>
                      <a:pPr algn="ctr">
                        <a:lnSpc>
                          <a:spcPct val="115000"/>
                        </a:lnSpc>
                        <a:spcAft>
                          <a:spcPts val="0"/>
                        </a:spcAft>
                      </a:pPr>
                      <a:r>
                        <a:rPr lang="ru-RU" sz="1400" dirty="0">
                          <a:latin typeface="Times New Roman" pitchFamily="18" charset="0"/>
                          <a:ea typeface="Calibri"/>
                          <a:cs typeface="Times New Roman" pitchFamily="18" charset="0"/>
                        </a:rPr>
                        <a:t>период</a:t>
                      </a:r>
                    </a:p>
                  </a:txBody>
                  <a:tcPr marL="68580" marR="68580" marT="0" marB="0"/>
                </a:tc>
                <a:tc rowSpan="2">
                  <a:txBody>
                    <a:bodyPr/>
                    <a:lstStyle/>
                    <a:p>
                      <a:pPr algn="ctr">
                        <a:lnSpc>
                          <a:spcPct val="115000"/>
                        </a:lnSpc>
                        <a:spcAft>
                          <a:spcPts val="0"/>
                        </a:spcAft>
                      </a:pPr>
                      <a:r>
                        <a:rPr lang="ru-RU" sz="1400" dirty="0">
                          <a:latin typeface="Times New Roman" pitchFamily="18" charset="0"/>
                          <a:ea typeface="Calibri"/>
                          <a:cs typeface="Times New Roman" pitchFamily="18" charset="0"/>
                        </a:rPr>
                        <a:t>На весь </a:t>
                      </a:r>
                    </a:p>
                    <a:p>
                      <a:pPr algn="ctr">
                        <a:lnSpc>
                          <a:spcPct val="115000"/>
                        </a:lnSpc>
                        <a:spcAft>
                          <a:spcPts val="0"/>
                        </a:spcAft>
                      </a:pPr>
                      <a:r>
                        <a:rPr lang="ru-RU" sz="1400" dirty="0">
                          <a:latin typeface="Times New Roman" pitchFamily="18" charset="0"/>
                          <a:ea typeface="Calibri"/>
                          <a:cs typeface="Times New Roman" pitchFamily="18" charset="0"/>
                        </a:rPr>
                        <a:t>период</a:t>
                      </a:r>
                    </a:p>
                  </a:txBody>
                  <a:tcPr marL="68580" marR="68580" marT="0" marB="0"/>
                </a:tc>
                <a:extLst>
                  <a:ext uri="{0D108BD9-81ED-4DB2-BD59-A6C34878D82A}">
                    <a16:rowId xmlns:a16="http://schemas.microsoft.com/office/drawing/2014/main" val="10007"/>
                  </a:ext>
                </a:extLst>
              </a:tr>
              <a:tr h="103060">
                <a:tc rowSpan="2">
                  <a:txBody>
                    <a:bodyPr/>
                    <a:lstStyle/>
                    <a:p>
                      <a:pPr algn="l">
                        <a:lnSpc>
                          <a:spcPct val="115000"/>
                        </a:lnSpc>
                        <a:spcAft>
                          <a:spcPts val="0"/>
                        </a:spcAft>
                      </a:pPr>
                      <a:r>
                        <a:rPr lang="ru-RU" sz="1400" dirty="0">
                          <a:latin typeface="Times New Roman" pitchFamily="18" charset="0"/>
                          <a:ea typeface="Calibri"/>
                          <a:cs typeface="Times New Roman" pitchFamily="18" charset="0"/>
                        </a:rPr>
                        <a:t>Старше 15 лет </a:t>
                      </a:r>
                    </a:p>
                  </a:txBody>
                  <a:tcPr marL="68580" marR="68580" marT="0" marB="0"/>
                </a:tc>
                <a:tc vMerge="1">
                  <a:txBody>
                    <a:bodyPr/>
                    <a:lstStyle/>
                    <a:p>
                      <a:endParaRPr lang="ru-RU"/>
                    </a:p>
                  </a:txBody>
                  <a:tcPr/>
                </a:tc>
                <a:tc vMerge="1">
                  <a:txBody>
                    <a:bodyPr/>
                    <a:lstStyle/>
                    <a:p>
                      <a:endParaRPr lang="ru-RU"/>
                    </a:p>
                  </a:txBody>
                  <a:tcPr/>
                </a:tc>
                <a:tc vMerge="1">
                  <a:txBody>
                    <a:bodyPr/>
                    <a:lstStyle/>
                    <a:p>
                      <a:endParaRPr lang="ru-RU"/>
                    </a:p>
                  </a:txBody>
                  <a:tcPr/>
                </a:tc>
                <a:extLst>
                  <a:ext uri="{0D108BD9-81ED-4DB2-BD59-A6C34878D82A}">
                    <a16:rowId xmlns:a16="http://schemas.microsoft.com/office/drawing/2014/main" val="10008"/>
                  </a:ext>
                </a:extLst>
              </a:tr>
              <a:tr h="1239702">
                <a:tc vMerge="1">
                  <a:txBody>
                    <a:bodyPr/>
                    <a:lstStyle/>
                    <a:p>
                      <a:pPr algn="l">
                        <a:lnSpc>
                          <a:spcPct val="115000"/>
                        </a:lnSpc>
                        <a:spcAft>
                          <a:spcPts val="0"/>
                        </a:spcAft>
                      </a:pPr>
                      <a:endParaRPr lang="ru-RU" sz="1400" dirty="0">
                        <a:latin typeface="Times New Roman" pitchFamily="18" charset="0"/>
                        <a:ea typeface="Calibri"/>
                        <a:cs typeface="Times New Roman" pitchFamily="18" charset="0"/>
                      </a:endParaRPr>
                    </a:p>
                  </a:txBody>
                  <a:tcPr marL="68580" marR="68580" marT="0" marB="0"/>
                </a:tc>
                <a:tc vMerge="1">
                  <a:txBody>
                    <a:bodyPr/>
                    <a:lstStyle/>
                    <a:p>
                      <a:endParaRPr lang="ru-RU" dirty="0"/>
                    </a:p>
                  </a:txBody>
                  <a:tcPr/>
                </a:tc>
                <a:tc>
                  <a:txBody>
                    <a:bodyPr/>
                    <a:lstStyle/>
                    <a:p>
                      <a:pPr algn="ctr">
                        <a:lnSpc>
                          <a:spcPct val="115000"/>
                        </a:lnSpc>
                        <a:spcAft>
                          <a:spcPts val="0"/>
                        </a:spcAft>
                      </a:pPr>
                      <a:r>
                        <a:rPr lang="ru-RU" sz="1400" dirty="0">
                          <a:latin typeface="Times New Roman" pitchFamily="18" charset="0"/>
                          <a:ea typeface="Calibri"/>
                          <a:cs typeface="Times New Roman" pitchFamily="18" charset="0"/>
                        </a:rPr>
                        <a:t>До 3 дней, </a:t>
                      </a:r>
                    </a:p>
                    <a:p>
                      <a:pPr algn="ctr">
                        <a:lnSpc>
                          <a:spcPct val="115000"/>
                        </a:lnSpc>
                        <a:spcAft>
                          <a:spcPts val="0"/>
                        </a:spcAft>
                      </a:pPr>
                      <a:r>
                        <a:rPr lang="ru-RU" sz="1400" dirty="0">
                          <a:latin typeface="Times New Roman" pitchFamily="18" charset="0"/>
                          <a:ea typeface="Calibri"/>
                          <a:cs typeface="Times New Roman" pitchFamily="18" charset="0"/>
                        </a:rPr>
                        <a:t>по решению </a:t>
                      </a:r>
                    </a:p>
                    <a:p>
                      <a:pPr algn="ctr">
                        <a:lnSpc>
                          <a:spcPct val="115000"/>
                        </a:lnSpc>
                        <a:spcAft>
                          <a:spcPts val="0"/>
                        </a:spcAft>
                      </a:pPr>
                      <a:r>
                        <a:rPr lang="ru-RU" sz="1400" dirty="0">
                          <a:latin typeface="Times New Roman" pitchFamily="18" charset="0"/>
                          <a:ea typeface="Calibri"/>
                          <a:cs typeface="Times New Roman" pitchFamily="18" charset="0"/>
                        </a:rPr>
                        <a:t>врачебной </a:t>
                      </a:r>
                    </a:p>
                    <a:p>
                      <a:pPr algn="ctr">
                        <a:lnSpc>
                          <a:spcPct val="115000"/>
                        </a:lnSpc>
                        <a:spcAft>
                          <a:spcPts val="0"/>
                        </a:spcAft>
                      </a:pPr>
                      <a:r>
                        <a:rPr lang="ru-RU" sz="1400" dirty="0">
                          <a:latin typeface="Times New Roman" pitchFamily="18" charset="0"/>
                          <a:ea typeface="Calibri"/>
                          <a:cs typeface="Times New Roman" pitchFamily="18" charset="0"/>
                        </a:rPr>
                        <a:t>комиссии - до 7 дней</a:t>
                      </a:r>
                    </a:p>
                  </a:txBody>
                  <a:tcPr marL="68580" marR="68580" marT="0" marB="0"/>
                </a:tc>
                <a:tc>
                  <a:txBody>
                    <a:bodyPr/>
                    <a:lstStyle/>
                    <a:p>
                      <a:pPr algn="ctr">
                        <a:lnSpc>
                          <a:spcPct val="115000"/>
                        </a:lnSpc>
                        <a:spcAft>
                          <a:spcPts val="0"/>
                        </a:spcAft>
                      </a:pPr>
                      <a:r>
                        <a:rPr lang="ru-RU" sz="1400" dirty="0">
                          <a:latin typeface="Times New Roman" pitchFamily="18" charset="0"/>
                          <a:ea typeface="Calibri"/>
                          <a:cs typeface="Times New Roman" pitchFamily="18" charset="0"/>
                        </a:rPr>
                        <a:t>Не выдают</a:t>
                      </a:r>
                    </a:p>
                  </a:txBody>
                  <a:tcPr marL="68580" marR="68580" marT="0" marB="0"/>
                </a:tc>
                <a:extLst>
                  <a:ext uri="{0D108BD9-81ED-4DB2-BD59-A6C34878D82A}">
                    <a16:rowId xmlns:a16="http://schemas.microsoft.com/office/drawing/2014/main" val="10009"/>
                  </a:ext>
                </a:extLst>
              </a:tr>
            </a:tbl>
          </a:graphicData>
        </a:graphic>
      </p:graphicFrame>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500034" y="1500174"/>
            <a:ext cx="8215370" cy="4714908"/>
          </a:xfrm>
        </p:spPr>
        <p:txBody>
          <a:bodyPr/>
          <a:lstStyle/>
          <a:p>
            <a:pPr marL="0" indent="0" algn="just">
              <a:spcBef>
                <a:spcPts val="0"/>
              </a:spcBef>
              <a:buNone/>
            </a:pPr>
            <a:r>
              <a:rPr lang="ru-RU" sz="2200" dirty="0" smtClean="0">
                <a:latin typeface="Times New Roman" pitchFamily="18" charset="0"/>
                <a:cs typeface="Times New Roman" pitchFamily="18" charset="0"/>
              </a:rPr>
              <a:t>При заболевании двух детей одновременно выдают один листок нетрудоспособности по уходу за ними. При одновременном заболевании более двух детей выдают второй листок нетрудоспособности.</a:t>
            </a:r>
          </a:p>
          <a:p>
            <a:pPr marL="0" indent="0" algn="just">
              <a:spcBef>
                <a:spcPts val="0"/>
              </a:spcBef>
              <a:buNone/>
            </a:pPr>
            <a:r>
              <a:rPr lang="ru-RU" sz="2200" dirty="0" smtClean="0">
                <a:latin typeface="Times New Roman" pitchFamily="18" charset="0"/>
                <a:cs typeface="Times New Roman" pitchFamily="18" charset="0"/>
              </a:rPr>
              <a:t>Листок нетрудоспособности по беременности и родам выдает врач акушер-гинеколог, при его отсутствии - врач общей практики (семейный врач), а при отсутствии врача - фельдшер:</a:t>
            </a:r>
          </a:p>
          <a:p>
            <a:pPr marL="0" indent="0" algn="just">
              <a:spcBef>
                <a:spcPts val="0"/>
              </a:spcBef>
              <a:buNone/>
            </a:pPr>
            <a:r>
              <a:rPr lang="ru-RU" sz="2200" dirty="0" smtClean="0">
                <a:latin typeface="Times New Roman" pitchFamily="18" charset="0"/>
                <a:cs typeface="Times New Roman" pitchFamily="18" charset="0"/>
              </a:rPr>
              <a:t>- </a:t>
            </a:r>
            <a:r>
              <a:rPr lang="ru-RU" sz="2200" b="1" dirty="0" smtClean="0">
                <a:latin typeface="Times New Roman" pitchFamily="18" charset="0"/>
                <a:cs typeface="Times New Roman" pitchFamily="18" charset="0"/>
              </a:rPr>
              <a:t>при сроке 30 </a:t>
            </a:r>
            <a:r>
              <a:rPr lang="ru-RU" sz="2200" b="1" dirty="0" err="1" smtClean="0">
                <a:latin typeface="Times New Roman" pitchFamily="18" charset="0"/>
                <a:cs typeface="Times New Roman" pitchFamily="18" charset="0"/>
              </a:rPr>
              <a:t>нед</a:t>
            </a:r>
            <a:r>
              <a:rPr lang="ru-RU" sz="2200" dirty="0" smtClean="0">
                <a:latin typeface="Times New Roman" pitchFamily="18" charset="0"/>
                <a:cs typeface="Times New Roman" pitchFamily="18" charset="0"/>
              </a:rPr>
              <a:t>. беременности единовременно продолжительностью 140 календарных дней (70 календарных дней до родов и 70 календарных дней после них);</a:t>
            </a:r>
          </a:p>
          <a:p>
            <a:pPr marL="0" indent="0" algn="just">
              <a:spcBef>
                <a:spcPts val="0"/>
              </a:spcBef>
              <a:buNone/>
            </a:pPr>
            <a:r>
              <a:rPr lang="ru-RU" sz="2200" dirty="0" smtClean="0">
                <a:latin typeface="Times New Roman" pitchFamily="18" charset="0"/>
                <a:cs typeface="Times New Roman" pitchFamily="18" charset="0"/>
              </a:rPr>
              <a:t>- при </a:t>
            </a:r>
            <a:r>
              <a:rPr lang="ru-RU" sz="2200" b="1" dirty="0" smtClean="0">
                <a:latin typeface="Times New Roman" pitchFamily="18" charset="0"/>
                <a:cs typeface="Times New Roman" pitchFamily="18" charset="0"/>
              </a:rPr>
              <a:t>многоплодной беременности</a:t>
            </a:r>
            <a:r>
              <a:rPr lang="ru-RU" sz="2200" dirty="0" smtClean="0">
                <a:latin typeface="Times New Roman" pitchFamily="18" charset="0"/>
                <a:cs typeface="Times New Roman" pitchFamily="18" charset="0"/>
              </a:rPr>
              <a:t> - при сроке 28 </a:t>
            </a:r>
            <a:r>
              <a:rPr lang="ru-RU" sz="2200" dirty="0" err="1" smtClean="0">
                <a:latin typeface="Times New Roman" pitchFamily="18" charset="0"/>
                <a:cs typeface="Times New Roman" pitchFamily="18" charset="0"/>
              </a:rPr>
              <a:t>нед</a:t>
            </a:r>
            <a:r>
              <a:rPr lang="ru-RU" sz="2200" dirty="0" smtClean="0">
                <a:latin typeface="Times New Roman" pitchFamily="18" charset="0"/>
                <a:cs typeface="Times New Roman" pitchFamily="18" charset="0"/>
              </a:rPr>
              <a:t>. единовременно продолжительностью 194 календарных дня (84 календарных дня до родов и  110 календарных дней после них).</a:t>
            </a:r>
          </a:p>
          <a:p>
            <a:endParaRPr lang="ru-RU"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28596" y="1428736"/>
            <a:ext cx="8429684" cy="4697427"/>
          </a:xfrm>
        </p:spPr>
        <p:txBody>
          <a:bodyPr/>
          <a:lstStyle/>
          <a:p>
            <a:pPr marL="0" indent="0" algn="just">
              <a:spcBef>
                <a:spcPts val="0"/>
              </a:spcBef>
              <a:buNone/>
            </a:pPr>
            <a:r>
              <a:rPr lang="ru-RU" sz="2200" dirty="0" smtClean="0">
                <a:latin typeface="Times New Roman" pitchFamily="18" charset="0"/>
                <a:cs typeface="Times New Roman" pitchFamily="18" charset="0"/>
              </a:rPr>
              <a:t>Организация охраны здоровья основана на функционировании и развитии государственной,  муниципальной и частной системы здравоохранения. </a:t>
            </a:r>
          </a:p>
          <a:p>
            <a:pPr marL="0" indent="0" algn="just">
              <a:spcBef>
                <a:spcPts val="0"/>
              </a:spcBef>
              <a:buNone/>
            </a:pPr>
            <a:r>
              <a:rPr lang="ru-RU" sz="2200" dirty="0" smtClean="0">
                <a:latin typeface="Times New Roman" pitchFamily="18" charset="0"/>
                <a:cs typeface="Times New Roman" pitchFamily="18" charset="0"/>
              </a:rPr>
              <a:t>Государственную систему здравоохранения составляют федеральные, территориальные, региональные органы исполнительной власти в сфере охраны здоровья, Российская академия медицинских наук, подведомственные им медицинские и фармацевтические организации, учреждения здравоохранения по обеспечению надзора в сфере защиты прав потребителей и благополучия человека, </a:t>
            </a:r>
            <a:r>
              <a:rPr lang="ru-RU" sz="2200" dirty="0" err="1" smtClean="0">
                <a:latin typeface="Times New Roman" pitchFamily="18" charset="0"/>
                <a:cs typeface="Times New Roman" pitchFamily="18" charset="0"/>
              </a:rPr>
              <a:t>судебно­экспертные</a:t>
            </a:r>
            <a:r>
              <a:rPr lang="ru-RU" sz="2200" dirty="0" smtClean="0">
                <a:latin typeface="Times New Roman" pitchFamily="18" charset="0"/>
                <a:cs typeface="Times New Roman" pitchFamily="18" charset="0"/>
              </a:rPr>
              <a:t> учреждения.</a:t>
            </a:r>
          </a:p>
          <a:p>
            <a:pPr marL="0" indent="0" algn="just">
              <a:spcBef>
                <a:spcPts val="0"/>
              </a:spcBef>
              <a:buNone/>
            </a:pPr>
            <a:r>
              <a:rPr lang="ru-RU" sz="2200" dirty="0" smtClean="0">
                <a:latin typeface="Times New Roman" pitchFamily="18" charset="0"/>
                <a:cs typeface="Times New Roman" pitchFamily="18" charset="0"/>
              </a:rPr>
              <a:t>Муниципальную систему здравоохранения составляют органы местного самоуправления муниципальных районов и городских округов, осуществляющие  полномочия в сфере охраны здоровья; подведомственные им медицинские и фармацевтические организации. </a:t>
            </a:r>
          </a:p>
          <a:p>
            <a:endParaRPr lang="ru-RU"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500034" y="1428736"/>
            <a:ext cx="8286808" cy="4697427"/>
          </a:xfrm>
        </p:spPr>
        <p:txBody>
          <a:bodyPr/>
          <a:lstStyle/>
          <a:p>
            <a:pPr marL="0" indent="360363" algn="just">
              <a:spcBef>
                <a:spcPts val="0"/>
              </a:spcBef>
              <a:buNone/>
            </a:pPr>
            <a:r>
              <a:rPr lang="ru-RU" sz="2200" dirty="0" smtClean="0">
                <a:latin typeface="Times New Roman" pitchFamily="18" charset="0"/>
                <a:cs typeface="Times New Roman" pitchFamily="18" charset="0"/>
              </a:rPr>
              <a:t>При осложненных родах листок нетрудоспособности по беременности и родам дополнительно на 16 календарных дней выдает медицинское учреждение, где произошли роды.</a:t>
            </a:r>
          </a:p>
          <a:p>
            <a:pPr marL="0" indent="0" algn="just">
              <a:spcBef>
                <a:spcPts val="0"/>
              </a:spcBef>
              <a:buNone/>
            </a:pPr>
            <a:r>
              <a:rPr lang="ru-RU" sz="2200" b="1" dirty="0" smtClean="0">
                <a:latin typeface="Times New Roman" pitchFamily="18" charset="0"/>
                <a:cs typeface="Times New Roman" pitchFamily="18" charset="0"/>
              </a:rPr>
              <a:t>Функции листка нетрудоспособности:</a:t>
            </a:r>
            <a:endParaRPr lang="ru-RU" sz="2200" dirty="0" smtClean="0">
              <a:latin typeface="Times New Roman" pitchFamily="18" charset="0"/>
              <a:cs typeface="Times New Roman" pitchFamily="18" charset="0"/>
            </a:endParaRPr>
          </a:p>
          <a:p>
            <a:pPr marL="0" indent="0" algn="just">
              <a:spcBef>
                <a:spcPts val="0"/>
              </a:spcBef>
              <a:buNone/>
            </a:pPr>
            <a:r>
              <a:rPr lang="ru-RU" sz="2200" dirty="0" smtClean="0">
                <a:latin typeface="Times New Roman" pitchFamily="18" charset="0"/>
                <a:cs typeface="Times New Roman" pitchFamily="18" charset="0"/>
              </a:rPr>
              <a:t>- медицинская (вид нетрудоспособности);</a:t>
            </a:r>
          </a:p>
          <a:p>
            <a:pPr marL="0" indent="0" algn="just">
              <a:spcBef>
                <a:spcPts val="0"/>
              </a:spcBef>
              <a:buNone/>
            </a:pPr>
            <a:r>
              <a:rPr lang="ru-RU" sz="2200" dirty="0" smtClean="0">
                <a:latin typeface="Times New Roman" pitchFamily="18" charset="0"/>
                <a:cs typeface="Times New Roman" pitchFamily="18" charset="0"/>
              </a:rPr>
              <a:t>- юридическая (удостоверяет освобождение от работы на период временной  нетрудоспособности и определяет установленный режим);</a:t>
            </a:r>
          </a:p>
          <a:p>
            <a:pPr marL="0" indent="0" algn="just">
              <a:spcBef>
                <a:spcPts val="0"/>
              </a:spcBef>
              <a:buNone/>
            </a:pPr>
            <a:r>
              <a:rPr lang="ru-RU" sz="2200" dirty="0" smtClean="0">
                <a:latin typeface="Times New Roman" pitchFamily="18" charset="0"/>
                <a:cs typeface="Times New Roman" pitchFamily="18" charset="0"/>
              </a:rPr>
              <a:t>- финансовая;</a:t>
            </a:r>
          </a:p>
          <a:p>
            <a:pPr marL="0" indent="0" algn="just">
              <a:spcBef>
                <a:spcPts val="0"/>
              </a:spcBef>
              <a:buNone/>
            </a:pPr>
            <a:r>
              <a:rPr lang="ru-RU" sz="2200" dirty="0" smtClean="0">
                <a:latin typeface="Times New Roman" pitchFamily="18" charset="0"/>
                <a:cs typeface="Times New Roman" pitchFamily="18" charset="0"/>
              </a:rPr>
              <a:t>- страховая (право на получение пособия из фонда социального страхования, величина которого определяется в соответствии с действующим законодательством);</a:t>
            </a:r>
          </a:p>
          <a:p>
            <a:pPr marL="0" indent="0" algn="just">
              <a:spcBef>
                <a:spcPts val="0"/>
              </a:spcBef>
              <a:buNone/>
            </a:pPr>
            <a:r>
              <a:rPr lang="ru-RU" sz="2200" dirty="0" smtClean="0">
                <a:latin typeface="Times New Roman" pitchFamily="18" charset="0"/>
                <a:cs typeface="Times New Roman" pitchFamily="18" charset="0"/>
              </a:rPr>
              <a:t>- статистическая (отчет о временной нетрудоспособности на участке).</a:t>
            </a:r>
          </a:p>
          <a:p>
            <a:endParaRPr lang="ru-RU"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lstStyle/>
          <a:p>
            <a:pPr marL="0" indent="0" algn="just">
              <a:spcBef>
                <a:spcPts val="0"/>
              </a:spcBef>
              <a:buNone/>
            </a:pPr>
            <a:r>
              <a:rPr lang="ru-RU" sz="2200" dirty="0" smtClean="0">
                <a:latin typeface="Times New Roman" pitchFamily="18" charset="0"/>
                <a:cs typeface="Times New Roman" pitchFamily="18" charset="0"/>
              </a:rPr>
              <a:t>В некоторых случаях временная нетрудоспособность удостоверяется справкой о временной нетрудоспособности:</a:t>
            </a:r>
          </a:p>
          <a:p>
            <a:pPr marL="0" indent="0" algn="just">
              <a:spcBef>
                <a:spcPts val="0"/>
              </a:spcBef>
              <a:buNone/>
            </a:pPr>
            <a:r>
              <a:rPr lang="ru-RU" sz="2200" dirty="0" smtClean="0">
                <a:latin typeface="Times New Roman" pitchFamily="18" charset="0"/>
                <a:cs typeface="Times New Roman" pitchFamily="18" charset="0"/>
              </a:rPr>
              <a:t>- обучающимся всех категорий (школьники, учащиеся профессионально-технических  училищ, студенты высших и средних специальных учебных заведений, ординаторы, докторанты и аспиранты);</a:t>
            </a:r>
          </a:p>
          <a:p>
            <a:pPr marL="0" indent="0" algn="just">
              <a:spcBef>
                <a:spcPts val="0"/>
              </a:spcBef>
              <a:buNone/>
            </a:pPr>
            <a:r>
              <a:rPr lang="ru-RU" sz="2200" dirty="0" smtClean="0">
                <a:latin typeface="Times New Roman" pitchFamily="18" charset="0"/>
                <a:cs typeface="Times New Roman" pitchFamily="18" charset="0"/>
              </a:rPr>
              <a:t>- военнослужащим всех категорий (специальные бланки справок о временной нетрудоспособности);</a:t>
            </a:r>
          </a:p>
          <a:p>
            <a:pPr marL="0" indent="0" algn="just">
              <a:spcBef>
                <a:spcPts val="0"/>
              </a:spcBef>
              <a:buNone/>
            </a:pPr>
            <a:r>
              <a:rPr lang="ru-RU" sz="2200" dirty="0" smtClean="0">
                <a:latin typeface="Times New Roman" pitchFamily="18" charset="0"/>
                <a:cs typeface="Times New Roman" pitchFamily="18" charset="0"/>
              </a:rPr>
              <a:t>- неработающим лицам, уволенным с работы, если период после увольнения более 30 календарных дней;</a:t>
            </a:r>
          </a:p>
          <a:p>
            <a:pPr marL="0" indent="0" algn="just">
              <a:spcBef>
                <a:spcPts val="0"/>
              </a:spcBef>
              <a:buNone/>
            </a:pPr>
            <a:r>
              <a:rPr lang="ru-RU" sz="2200" dirty="0" smtClean="0">
                <a:latin typeface="Times New Roman" pitchFamily="18" charset="0"/>
                <a:cs typeface="Times New Roman" pitchFamily="18" charset="0"/>
              </a:rPr>
              <a:t>- лицам, не состоящим на учете в территориальных органах труда и занятости населения;</a:t>
            </a:r>
          </a:p>
          <a:p>
            <a:pPr marL="0" indent="0" algn="just">
              <a:spcBef>
                <a:spcPts val="0"/>
              </a:spcBef>
              <a:buNone/>
            </a:pPr>
            <a:r>
              <a:rPr lang="ru-RU" sz="2200" dirty="0" smtClean="0">
                <a:latin typeface="Times New Roman" pitchFamily="18" charset="0"/>
                <a:cs typeface="Times New Roman" pitchFamily="18" charset="0"/>
              </a:rPr>
              <a:t>- лицам, находящимся под арестом или на принудительном лечении по определению суда (справки произвольной формы).</a:t>
            </a:r>
            <a:endParaRPr lang="ru-RU" sz="2200" dirty="0">
              <a:latin typeface="Times New Roman" pitchFamily="18" charset="0"/>
              <a:cs typeface="Times New Roman" pitchFamily="18" charset="0"/>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lstStyle/>
          <a:p>
            <a:pPr marL="0" indent="360363" algn="just">
              <a:buNone/>
            </a:pPr>
            <a:r>
              <a:rPr lang="ru-RU" sz="2200" dirty="0" smtClean="0">
                <a:latin typeface="Times New Roman" pitchFamily="18" charset="0"/>
                <a:cs typeface="Times New Roman" pitchFamily="18" charset="0"/>
              </a:rPr>
              <a:t>Справку ф. 095/у выдают обучающимся всех категорий единовременно сроком до  10 дней. При необходимости продлевают до 14 дней. При продлении свыше 14 дней к справке прилагают выписку о состоянии здоровья ф. 027/у.</a:t>
            </a:r>
            <a:endParaRPr lang="ru-RU" sz="2200" dirty="0">
              <a:latin typeface="Times New Roman" pitchFamily="18" charset="0"/>
              <a:cs typeface="Times New Roman" pitchFamily="18" charset="0"/>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857232"/>
            <a:ext cx="6400800" cy="533418"/>
          </a:xfrm>
        </p:spPr>
        <p:txBody>
          <a:bodyPr/>
          <a:lstStyle/>
          <a:p>
            <a:pPr algn="ctr"/>
            <a:r>
              <a:rPr lang="ru-RU" sz="2400" dirty="0" smtClean="0">
                <a:latin typeface="Times New Roman" pitchFamily="18" charset="0"/>
                <a:cs typeface="Times New Roman" pitchFamily="18" charset="0"/>
              </a:rPr>
              <a:t>Правовое и организационное обеспечение медико-социальной экспертизы</a:t>
            </a:r>
            <a:r>
              <a:rPr lang="ru-RU" dirty="0" smtClean="0"/>
              <a:t/>
            </a:r>
            <a:br>
              <a:rPr lang="ru-RU" dirty="0" smtClean="0"/>
            </a:br>
            <a:endParaRPr lang="ru-RU" dirty="0"/>
          </a:p>
        </p:txBody>
      </p:sp>
      <p:sp>
        <p:nvSpPr>
          <p:cNvPr id="3" name="Содержимое 2"/>
          <p:cNvSpPr>
            <a:spLocks noGrp="1"/>
          </p:cNvSpPr>
          <p:nvPr>
            <p:ph idx="1"/>
          </p:nvPr>
        </p:nvSpPr>
        <p:spPr>
          <a:xfrm>
            <a:off x="357158" y="1571612"/>
            <a:ext cx="8501122" cy="5286388"/>
          </a:xfrm>
        </p:spPr>
        <p:txBody>
          <a:bodyPr/>
          <a:lstStyle/>
          <a:p>
            <a:pPr marL="0" indent="360363" algn="just">
              <a:spcBef>
                <a:spcPts val="0"/>
              </a:spcBef>
              <a:buNone/>
            </a:pPr>
            <a:r>
              <a:rPr lang="ru-RU" sz="2200" dirty="0" smtClean="0">
                <a:latin typeface="Times New Roman" pitchFamily="18" charset="0"/>
                <a:cs typeface="Times New Roman" pitchFamily="18" charset="0"/>
              </a:rPr>
              <a:t>В соответствии со ст. 7 ФЗ от 24.11.1995 г. № 181 - ФЗ «О социальной защите инвалидов в Российской Федерации», МСЭ - определение в установленном порядке потребностей </a:t>
            </a:r>
            <a:r>
              <a:rPr lang="ru-RU" sz="2200" dirty="0" err="1" smtClean="0">
                <a:latin typeface="Times New Roman" pitchFamily="18" charset="0"/>
                <a:cs typeface="Times New Roman" pitchFamily="18" charset="0"/>
              </a:rPr>
              <a:t>освидетельствуемого</a:t>
            </a:r>
            <a:r>
              <a:rPr lang="ru-RU" sz="2200" dirty="0" smtClean="0">
                <a:latin typeface="Times New Roman" pitchFamily="18" charset="0"/>
                <a:cs typeface="Times New Roman" pitchFamily="18" charset="0"/>
              </a:rPr>
              <a:t> лица в мерах социальной защиты, включая реабилитацию, на основе оценки ограничений жизнедеятельности, вызванных стойким расстройством функций организма.</a:t>
            </a:r>
          </a:p>
          <a:p>
            <a:pPr marL="0" indent="360363" algn="just">
              <a:spcBef>
                <a:spcPts val="0"/>
              </a:spcBef>
              <a:buNone/>
            </a:pPr>
            <a:r>
              <a:rPr lang="ru-RU" sz="2200" dirty="0" smtClean="0">
                <a:latin typeface="Times New Roman" pitchFamily="18" charset="0"/>
                <a:cs typeface="Times New Roman" pitchFamily="18" charset="0"/>
              </a:rPr>
              <a:t>Экспертизу проводят в </a:t>
            </a:r>
            <a:r>
              <a:rPr lang="ru-RU" sz="2200" b="1" dirty="0" smtClean="0">
                <a:latin typeface="Times New Roman" pitchFamily="18" charset="0"/>
                <a:cs typeface="Times New Roman" pitchFamily="18" charset="0"/>
              </a:rPr>
              <a:t>бюро по месту жительства</a:t>
            </a:r>
            <a:r>
              <a:rPr lang="ru-RU" sz="2200" dirty="0" smtClean="0">
                <a:latin typeface="Times New Roman" pitchFamily="18" charset="0"/>
                <a:cs typeface="Times New Roman" pitchFamily="18" charset="0"/>
              </a:rPr>
              <a:t> (пребывания, нахождения пенсионного дела). В случае если пациент не может явиться в бюро по состоянию здоровья, что подтверждают специалисты медицинской организации, экспертизу можно проводить на дому или заочно по решению соответствующего бюро.</a:t>
            </a:r>
          </a:p>
          <a:p>
            <a:pPr marL="0" indent="360363" algn="just">
              <a:spcBef>
                <a:spcPts val="0"/>
              </a:spcBef>
              <a:buNone/>
            </a:pPr>
            <a:r>
              <a:rPr lang="ru-RU" sz="2200" dirty="0" smtClean="0">
                <a:latin typeface="Times New Roman" pitchFamily="18" charset="0"/>
                <a:cs typeface="Times New Roman" pitchFamily="18" charset="0"/>
              </a:rPr>
              <a:t>При установлении группы инвалидности срок временной нетрудоспособности  завершают датой регистрации направления в бюро МСЭ. </a:t>
            </a:r>
          </a:p>
          <a:p>
            <a:pPr marL="0" indent="360363" algn="just">
              <a:buNone/>
            </a:pPr>
            <a:endParaRPr lang="ru-RU" sz="2200" dirty="0" smtClean="0">
              <a:latin typeface="Times New Roman" pitchFamily="18" charset="0"/>
              <a:cs typeface="Times New Roman" pitchFamily="18" charset="0"/>
            </a:endParaRPr>
          </a:p>
          <a:p>
            <a:endParaRPr lang="ru-RU"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14282" y="1428736"/>
            <a:ext cx="8715436" cy="5072098"/>
          </a:xfrm>
        </p:spPr>
        <p:txBody>
          <a:bodyPr/>
          <a:lstStyle/>
          <a:p>
            <a:pPr marL="0" indent="0" algn="just">
              <a:spcBef>
                <a:spcPts val="0"/>
              </a:spcBef>
              <a:buNone/>
            </a:pPr>
            <a:r>
              <a:rPr lang="ru-RU" sz="2200" dirty="0" smtClean="0">
                <a:latin typeface="Times New Roman" pitchFamily="18" charset="0"/>
                <a:cs typeface="Times New Roman" pitchFamily="18" charset="0"/>
              </a:rPr>
              <a:t>В листке нетрудоспособности в графе «Приступить к работе» записывают степень ограничения трудоспособности и дату ее установления. На МСЭ направляют граждан, имеющих стойкие ограничения трудоспособности:</a:t>
            </a:r>
          </a:p>
          <a:p>
            <a:pPr marL="0" indent="0" algn="just">
              <a:spcBef>
                <a:spcPts val="0"/>
              </a:spcBef>
              <a:buNone/>
            </a:pPr>
            <a:r>
              <a:rPr lang="ru-RU" sz="2200" dirty="0" smtClean="0">
                <a:latin typeface="Times New Roman" pitchFamily="18" charset="0"/>
                <a:cs typeface="Times New Roman" pitchFamily="18" charset="0"/>
              </a:rPr>
              <a:t>- при очевидном неблагоприятном клиническом и трудовом прогнозе позже 4 мес. от даты начала временной нетрудоспособности;</a:t>
            </a:r>
          </a:p>
          <a:p>
            <a:pPr marL="0" indent="0" algn="just">
              <a:spcBef>
                <a:spcPts val="0"/>
              </a:spcBef>
              <a:buNone/>
            </a:pPr>
            <a:r>
              <a:rPr lang="ru-RU" sz="2200" dirty="0" smtClean="0">
                <a:latin typeface="Times New Roman" pitchFamily="18" charset="0"/>
                <a:cs typeface="Times New Roman" pitchFamily="18" charset="0"/>
              </a:rPr>
              <a:t>- благоприятном клиническом и трудовом прогнозе при временной нетрудоспособности, продолжающейся свыше 10мес;</a:t>
            </a:r>
          </a:p>
          <a:p>
            <a:pPr marL="0" indent="0" algn="just">
              <a:spcBef>
                <a:spcPts val="0"/>
              </a:spcBef>
              <a:buFontTx/>
              <a:buChar char="-"/>
            </a:pPr>
            <a:r>
              <a:rPr lang="ru-RU" sz="2200" dirty="0" smtClean="0">
                <a:latin typeface="Times New Roman" pitchFamily="18" charset="0"/>
                <a:cs typeface="Times New Roman" pitchFamily="18" charset="0"/>
              </a:rPr>
              <a:t>необходимости изменения программы профессиональной реабилитации работающим инвалидам в случае ухудшения клинического и трудового прогноза независимо от группы инвалидности и сроков временной нетрудоспособности.</a:t>
            </a:r>
          </a:p>
          <a:p>
            <a:pPr marL="0" indent="0" algn="just">
              <a:spcBef>
                <a:spcPts val="0"/>
              </a:spcBef>
              <a:buNone/>
            </a:pPr>
            <a:r>
              <a:rPr lang="ru-RU" sz="2200" dirty="0" smtClean="0">
                <a:latin typeface="Times New Roman" pitchFamily="18" charset="0"/>
                <a:cs typeface="Times New Roman" pitchFamily="18" charset="0"/>
              </a:rPr>
              <a:t>При установлении инвалидности срок временной нетрудоспособности завершают датой, непосредственно предшествующей дню регистрации документов в учреждении МСЭ.</a:t>
            </a:r>
          </a:p>
          <a:p>
            <a:endParaRPr lang="ru-RU"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14282" y="1428736"/>
            <a:ext cx="8643998" cy="5000660"/>
          </a:xfrm>
        </p:spPr>
        <p:txBody>
          <a:bodyPr/>
          <a:lstStyle/>
          <a:p>
            <a:pPr marL="0" indent="360363" algn="just">
              <a:spcBef>
                <a:spcPts val="0"/>
              </a:spcBef>
              <a:buNone/>
            </a:pPr>
            <a:r>
              <a:rPr lang="ru-RU" sz="2200" dirty="0" smtClean="0">
                <a:latin typeface="Times New Roman" pitchFamily="18" charset="0"/>
                <a:cs typeface="Times New Roman" pitchFamily="18" charset="0"/>
              </a:rPr>
              <a:t>Пациентам, которым не установлена инвалидность, листок нетрудоспособности может быть выдан по решению врачебной комиссии до восстановления трудоспособности. При отказе пациента от направления на МСЭ или несвоевременной его явке по неуважительной причине листок нетрудоспособности не продлевают со дня отказа от направления на МСЭ или регистрации документов в учреждении МСЭ. Сведения об этом указывают в листке нетрудоспособности и медицинской карте амбулаторного (стационарного) больного.</a:t>
            </a:r>
          </a:p>
          <a:p>
            <a:pPr marL="0" indent="360363" algn="just">
              <a:spcBef>
                <a:spcPts val="0"/>
              </a:spcBef>
              <a:buNone/>
            </a:pPr>
            <a:r>
              <a:rPr lang="ru-RU" sz="2200" dirty="0" smtClean="0">
                <a:latin typeface="Times New Roman" pitchFamily="18" charset="0"/>
                <a:cs typeface="Times New Roman" pitchFamily="18" charset="0"/>
              </a:rPr>
              <a:t>Повторное и последующие освидетельствования инвалидов I группы проводят через 2 года; II и III группы - ежегодно.</a:t>
            </a:r>
          </a:p>
          <a:p>
            <a:pPr marL="0" indent="360363" algn="just">
              <a:spcBef>
                <a:spcPts val="0"/>
              </a:spcBef>
              <a:buNone/>
            </a:pPr>
            <a:r>
              <a:rPr lang="ru-RU" sz="2200" b="1" dirty="0" smtClean="0">
                <a:latin typeface="Times New Roman" pitchFamily="18" charset="0"/>
                <a:cs typeface="Times New Roman" pitchFamily="18" charset="0"/>
              </a:rPr>
              <a:t>Бессрочную инвалидность</a:t>
            </a:r>
            <a:r>
              <a:rPr lang="ru-RU" sz="2200" dirty="0" smtClean="0">
                <a:latin typeface="Times New Roman" pitchFamily="18" charset="0"/>
                <a:cs typeface="Times New Roman" pitchFamily="18" charset="0"/>
              </a:rPr>
              <a:t> устанавливают при отсутствии перспективы улучшения клинического и трудового прогноза.</a:t>
            </a:r>
          </a:p>
          <a:p>
            <a:pPr marL="0" indent="360363" algn="just">
              <a:spcBef>
                <a:spcPts val="0"/>
              </a:spcBef>
              <a:buNone/>
            </a:pPr>
            <a:r>
              <a:rPr lang="ru-RU" sz="2200" dirty="0" smtClean="0">
                <a:latin typeface="Times New Roman" pitchFamily="18" charset="0"/>
                <a:cs typeface="Times New Roman" pitchFamily="18" charset="0"/>
              </a:rPr>
              <a:t>По заключению МСЭ пациента признают инвалидом той или иной группы.</a:t>
            </a:r>
          </a:p>
          <a:p>
            <a:pPr marL="0" indent="360363" algn="just">
              <a:spcBef>
                <a:spcPts val="0"/>
              </a:spcBef>
              <a:buNone/>
            </a:pPr>
            <a:endParaRPr lang="ru-RU" sz="2200" dirty="0" smtClean="0">
              <a:latin typeface="Times New Roman" pitchFamily="18" charset="0"/>
              <a:cs typeface="Times New Roman" pitchFamily="18" charset="0"/>
            </a:endParaRPr>
          </a:p>
          <a:p>
            <a:endParaRPr lang="ru-RU"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14282" y="1428736"/>
            <a:ext cx="8715436" cy="5072098"/>
          </a:xfrm>
        </p:spPr>
        <p:txBody>
          <a:bodyPr/>
          <a:lstStyle/>
          <a:p>
            <a:pPr marL="0" indent="0" algn="just">
              <a:spcBef>
                <a:spcPts val="0"/>
              </a:spcBef>
              <a:buNone/>
            </a:pPr>
            <a:r>
              <a:rPr lang="ru-RU" sz="2200" b="1" dirty="0" smtClean="0">
                <a:latin typeface="Times New Roman" pitchFamily="18" charset="0"/>
                <a:cs typeface="Times New Roman" pitchFamily="18" charset="0"/>
              </a:rPr>
              <a:t>Инвалид</a:t>
            </a:r>
            <a:r>
              <a:rPr lang="ru-RU" sz="2200" dirty="0" smtClean="0">
                <a:latin typeface="Times New Roman" pitchFamily="18" charset="0"/>
                <a:cs typeface="Times New Roman" pitchFamily="18" charset="0"/>
              </a:rPr>
              <a:t> - лицо, которое имеет нарушение здоровья со стойким расстройством функций организма, обусловленное заболеваниями, последствиями травм или дефектами, приводящее к ограничению жизнедеятельности и вызывающее необходимость социальной защиты. Законодательством определены различные формы социального обеспечения инвалидов как на федеральном, так и на региональном уровне. Размер пенсий, объем и характер видов социальной  помощи зависят от группы и причины инвалидности.</a:t>
            </a:r>
          </a:p>
          <a:p>
            <a:pPr marL="0" indent="0" algn="just">
              <a:spcBef>
                <a:spcPts val="0"/>
              </a:spcBef>
              <a:buNone/>
            </a:pPr>
            <a:r>
              <a:rPr lang="ru-RU" sz="2200" dirty="0" smtClean="0">
                <a:latin typeface="Times New Roman" pitchFamily="18" charset="0"/>
                <a:cs typeface="Times New Roman" pitchFamily="18" charset="0"/>
              </a:rPr>
              <a:t>Лицу, признанному инвалидом, выдают:</a:t>
            </a:r>
          </a:p>
          <a:p>
            <a:pPr marL="0" indent="0" algn="just">
              <a:spcBef>
                <a:spcPts val="0"/>
              </a:spcBef>
              <a:buNone/>
            </a:pPr>
            <a:r>
              <a:rPr lang="ru-RU" sz="2200" dirty="0" smtClean="0">
                <a:latin typeface="Times New Roman" pitchFamily="18" charset="0"/>
                <a:cs typeface="Times New Roman" pitchFamily="18" charset="0"/>
              </a:rPr>
              <a:t>- справку, подтверждающую факт установления инвалидности, с указанием группы последней и степени ограничения (или без ограничения) способности к трудовой деятельности;</a:t>
            </a:r>
          </a:p>
          <a:p>
            <a:pPr marL="0" indent="0" algn="just">
              <a:spcBef>
                <a:spcPts val="0"/>
              </a:spcBef>
              <a:buNone/>
            </a:pPr>
            <a:r>
              <a:rPr lang="ru-RU" sz="2200" dirty="0" smtClean="0">
                <a:latin typeface="Times New Roman" pitchFamily="18" charset="0"/>
                <a:cs typeface="Times New Roman" pitchFamily="18" charset="0"/>
              </a:rPr>
              <a:t>- индивидуальную программу реабилитации.</a:t>
            </a:r>
          </a:p>
          <a:p>
            <a:pPr marL="0" indent="0" algn="just">
              <a:spcBef>
                <a:spcPts val="0"/>
              </a:spcBef>
              <a:buNone/>
            </a:pPr>
            <a:r>
              <a:rPr lang="ru-RU" sz="2200" dirty="0" smtClean="0">
                <a:latin typeface="Times New Roman" pitchFamily="18" charset="0"/>
                <a:cs typeface="Times New Roman" pitchFamily="18" charset="0"/>
              </a:rPr>
              <a:t>Лицу, не признанному инвалидом, по его желанию выдают справку о результатах освидетельствования.</a:t>
            </a:r>
          </a:p>
          <a:p>
            <a:endParaRPr lang="ru-RU"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lstStyle/>
          <a:p>
            <a:pPr marL="0" indent="0" algn="just">
              <a:spcBef>
                <a:spcPts val="0"/>
              </a:spcBef>
              <a:buNone/>
            </a:pPr>
            <a:r>
              <a:rPr lang="ru-RU" sz="2200" dirty="0" smtClean="0">
                <a:latin typeface="Times New Roman" pitchFamily="18" charset="0"/>
                <a:cs typeface="Times New Roman" pitchFamily="18" charset="0"/>
              </a:rPr>
              <a:t>Частная система здравоохранения представлена медицинскими и фармацевтическими организациями, создаваемыми юридическими и физическими лицами.</a:t>
            </a:r>
          </a:p>
          <a:p>
            <a:pPr marL="0" indent="0" algn="just">
              <a:spcBef>
                <a:spcPts val="0"/>
              </a:spcBef>
              <a:buNone/>
            </a:pPr>
            <a:r>
              <a:rPr lang="ru-RU" sz="2200" dirty="0" smtClean="0">
                <a:latin typeface="Times New Roman" pitchFamily="18" charset="0"/>
                <a:cs typeface="Times New Roman" pitchFamily="18" charset="0"/>
              </a:rPr>
              <a:t>Министерством здравоохранения РФ утверждена номенклатура медицинских организаций, согласно которой медицинскую помощь оказывают в медицинских организациях:</a:t>
            </a:r>
          </a:p>
          <a:p>
            <a:pPr marL="0" indent="0" algn="just">
              <a:spcBef>
                <a:spcPts val="0"/>
              </a:spcBef>
              <a:buNone/>
            </a:pPr>
            <a:r>
              <a:rPr lang="ru-RU" sz="2200" dirty="0" smtClean="0">
                <a:latin typeface="Times New Roman" pitchFamily="18" charset="0"/>
                <a:cs typeface="Times New Roman" pitchFamily="18" charset="0"/>
              </a:rPr>
              <a:t>- стационарного и амбулаторного типа;</a:t>
            </a:r>
          </a:p>
          <a:p>
            <a:pPr marL="0" indent="0" algn="just">
              <a:spcBef>
                <a:spcPts val="0"/>
              </a:spcBef>
              <a:buNone/>
            </a:pPr>
            <a:r>
              <a:rPr lang="ru-RU" sz="2200" dirty="0" smtClean="0">
                <a:latin typeface="Times New Roman" pitchFamily="18" charset="0"/>
                <a:cs typeface="Times New Roman" pitchFamily="18" charset="0"/>
              </a:rPr>
              <a:t>- многопрофильных и специализированных;</a:t>
            </a:r>
          </a:p>
          <a:p>
            <a:pPr marL="0" indent="0" algn="just">
              <a:spcBef>
                <a:spcPts val="0"/>
              </a:spcBef>
              <a:buNone/>
            </a:pPr>
            <a:r>
              <a:rPr lang="ru-RU" sz="2200" dirty="0" smtClean="0">
                <a:latin typeface="Times New Roman" pitchFamily="18" charset="0"/>
                <a:cs typeface="Times New Roman" pitchFamily="18" charset="0"/>
              </a:rPr>
              <a:t>- детских, взрослых, </a:t>
            </a:r>
            <a:r>
              <a:rPr lang="ru-RU" sz="2200" dirty="0" err="1" smtClean="0">
                <a:latin typeface="Times New Roman" pitchFamily="18" charset="0"/>
                <a:cs typeface="Times New Roman" pitchFamily="18" charset="0"/>
              </a:rPr>
              <a:t>гериатрических</a:t>
            </a:r>
            <a:r>
              <a:rPr lang="ru-RU" sz="2200" dirty="0" smtClean="0">
                <a:latin typeface="Times New Roman" pitchFamily="18" charset="0"/>
                <a:cs typeface="Times New Roman" pitchFamily="18" charset="0"/>
              </a:rPr>
              <a:t>;</a:t>
            </a:r>
          </a:p>
          <a:p>
            <a:pPr marL="0" indent="0" algn="just">
              <a:spcBef>
                <a:spcPts val="0"/>
              </a:spcBef>
              <a:buNone/>
            </a:pPr>
            <a:r>
              <a:rPr lang="ru-RU" sz="2200" dirty="0" smtClean="0">
                <a:latin typeface="Times New Roman" pitchFamily="18" charset="0"/>
                <a:cs typeface="Times New Roman" pitchFamily="18" charset="0"/>
              </a:rPr>
              <a:t>- интенсивного, восстановительного, паллиативного лечения </a:t>
            </a:r>
          </a:p>
          <a:p>
            <a:pPr marL="0" indent="0" algn="just">
              <a:spcBef>
                <a:spcPts val="0"/>
              </a:spcBef>
              <a:buNone/>
            </a:pPr>
            <a:r>
              <a:rPr lang="ru-RU" sz="2200" dirty="0" smtClean="0">
                <a:latin typeface="Times New Roman" pitchFamily="18" charset="0"/>
                <a:cs typeface="Times New Roman" pitchFamily="18" charset="0"/>
              </a:rPr>
              <a:t>В соответствии с современным  законодательством, оказываемую </a:t>
            </a:r>
            <a:r>
              <a:rPr lang="ru-RU" sz="2200" b="1" dirty="0" smtClean="0">
                <a:latin typeface="Times New Roman" pitchFamily="18" charset="0"/>
                <a:cs typeface="Times New Roman" pitchFamily="18" charset="0"/>
              </a:rPr>
              <a:t>медицинскую помощь классифицируют по видам, условиям и форме оказания.</a:t>
            </a:r>
            <a:endParaRPr lang="ru-RU" sz="2200" dirty="0" smtClean="0">
              <a:latin typeface="Times New Roman" pitchFamily="18" charset="0"/>
              <a:cs typeface="Times New Roman" pitchFamily="18" charset="0"/>
            </a:endParaRPr>
          </a:p>
          <a:p>
            <a:endParaRPr lang="ru-RU" dirty="0" smtClean="0">
              <a:latin typeface="Times New Roman" pitchFamily="18" charset="0"/>
              <a:cs typeface="Times New Roman" pitchFamily="18" charset="0"/>
            </a:endParaRPr>
          </a:p>
          <a:p>
            <a:endParaRPr lang="ru-RU"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57158" y="1357298"/>
            <a:ext cx="8572560" cy="5072098"/>
          </a:xfrm>
        </p:spPr>
        <p:txBody>
          <a:bodyPr/>
          <a:lstStyle/>
          <a:p>
            <a:pPr marL="0" indent="0" algn="just">
              <a:spcBef>
                <a:spcPts val="0"/>
              </a:spcBef>
              <a:buNone/>
            </a:pPr>
            <a:r>
              <a:rPr lang="ru-RU" sz="2200" b="1" dirty="0" smtClean="0">
                <a:latin typeface="Times New Roman" pitchFamily="18" charset="0"/>
                <a:cs typeface="Times New Roman" pitchFamily="18" charset="0"/>
              </a:rPr>
              <a:t>Виды медицинской помощи:</a:t>
            </a:r>
            <a:endParaRPr lang="ru-RU" sz="2200" dirty="0" smtClean="0">
              <a:latin typeface="Times New Roman" pitchFamily="18" charset="0"/>
              <a:cs typeface="Times New Roman" pitchFamily="18" charset="0"/>
            </a:endParaRPr>
          </a:p>
          <a:p>
            <a:pPr marL="0" indent="0" algn="just">
              <a:spcBef>
                <a:spcPts val="0"/>
              </a:spcBef>
              <a:buNone/>
            </a:pPr>
            <a:r>
              <a:rPr lang="ru-RU" sz="2200" b="1" dirty="0" smtClean="0">
                <a:latin typeface="Times New Roman" pitchFamily="18" charset="0"/>
                <a:cs typeface="Times New Roman" pitchFamily="18" charset="0"/>
              </a:rPr>
              <a:t>- первичная медико-санитарная;</a:t>
            </a:r>
            <a:endParaRPr lang="ru-RU" sz="2200" dirty="0" smtClean="0">
              <a:latin typeface="Times New Roman" pitchFamily="18" charset="0"/>
              <a:cs typeface="Times New Roman" pitchFamily="18" charset="0"/>
            </a:endParaRPr>
          </a:p>
          <a:p>
            <a:pPr marL="0" indent="0" algn="just">
              <a:spcBef>
                <a:spcPts val="0"/>
              </a:spcBef>
              <a:buNone/>
            </a:pPr>
            <a:r>
              <a:rPr lang="ru-RU" sz="2200" b="1" dirty="0" smtClean="0">
                <a:latin typeface="Times New Roman" pitchFamily="18" charset="0"/>
                <a:cs typeface="Times New Roman" pitchFamily="18" charset="0"/>
              </a:rPr>
              <a:t>- специализированная</a:t>
            </a:r>
            <a:r>
              <a:rPr lang="ru-RU" sz="2200" dirty="0" smtClean="0">
                <a:latin typeface="Times New Roman" pitchFamily="18" charset="0"/>
                <a:cs typeface="Times New Roman" pitchFamily="18" charset="0"/>
              </a:rPr>
              <a:t>, в том числе высокотехнологичная;</a:t>
            </a:r>
          </a:p>
          <a:p>
            <a:pPr marL="0" indent="0" algn="just">
              <a:spcBef>
                <a:spcPts val="0"/>
              </a:spcBef>
              <a:buNone/>
            </a:pPr>
            <a:r>
              <a:rPr lang="ru-RU" sz="2200" b="1" dirty="0" smtClean="0">
                <a:latin typeface="Times New Roman" pitchFamily="18" charset="0"/>
                <a:cs typeface="Times New Roman" pitchFamily="18" charset="0"/>
              </a:rPr>
              <a:t>- скорая</a:t>
            </a:r>
            <a:r>
              <a:rPr lang="ru-RU" sz="2200" dirty="0" smtClean="0">
                <a:latin typeface="Times New Roman" pitchFamily="18" charset="0"/>
                <a:cs typeface="Times New Roman" pitchFamily="18" charset="0"/>
              </a:rPr>
              <a:t>, в том числе скорая специализированная;</a:t>
            </a:r>
          </a:p>
          <a:p>
            <a:pPr marL="0" indent="0" algn="just">
              <a:spcBef>
                <a:spcPts val="0"/>
              </a:spcBef>
              <a:buNone/>
            </a:pPr>
            <a:r>
              <a:rPr lang="ru-RU" sz="2200" b="1" dirty="0" smtClean="0">
                <a:latin typeface="Times New Roman" pitchFamily="18" charset="0"/>
                <a:cs typeface="Times New Roman" pitchFamily="18" charset="0"/>
              </a:rPr>
              <a:t>- паллиативная </a:t>
            </a:r>
            <a:endParaRPr lang="ru-RU" sz="2200" dirty="0" smtClean="0">
              <a:latin typeface="Times New Roman" pitchFamily="18" charset="0"/>
              <a:cs typeface="Times New Roman" pitchFamily="18" charset="0"/>
            </a:endParaRPr>
          </a:p>
          <a:p>
            <a:pPr marL="0" indent="0" algn="just">
              <a:spcBef>
                <a:spcPts val="0"/>
              </a:spcBef>
              <a:buNone/>
            </a:pPr>
            <a:r>
              <a:rPr lang="ru-RU" sz="2200" dirty="0" smtClean="0">
                <a:latin typeface="Times New Roman" pitchFamily="18" charset="0"/>
                <a:cs typeface="Times New Roman" pitchFamily="18" charset="0"/>
              </a:rPr>
              <a:t>Медицинскую помощь оказывают в следующих </a:t>
            </a:r>
            <a:r>
              <a:rPr lang="ru-RU" sz="2200" b="1" dirty="0" smtClean="0">
                <a:latin typeface="Times New Roman" pitchFamily="18" charset="0"/>
                <a:cs typeface="Times New Roman" pitchFamily="18" charset="0"/>
              </a:rPr>
              <a:t>условиях:</a:t>
            </a:r>
            <a:endParaRPr lang="ru-RU" sz="2200" dirty="0" smtClean="0">
              <a:latin typeface="Times New Roman" pitchFamily="18" charset="0"/>
              <a:cs typeface="Times New Roman" pitchFamily="18" charset="0"/>
            </a:endParaRPr>
          </a:p>
          <a:p>
            <a:pPr marL="0" indent="0" algn="just">
              <a:spcBef>
                <a:spcPts val="0"/>
              </a:spcBef>
              <a:buNone/>
            </a:pPr>
            <a:r>
              <a:rPr lang="ru-RU" sz="2200" b="1" dirty="0" smtClean="0">
                <a:latin typeface="Times New Roman" pitchFamily="18" charset="0"/>
                <a:cs typeface="Times New Roman" pitchFamily="18" charset="0"/>
              </a:rPr>
              <a:t>- вне медицинской организации</a:t>
            </a:r>
            <a:r>
              <a:rPr lang="ru-RU" sz="2200" dirty="0" smtClean="0">
                <a:latin typeface="Times New Roman" pitchFamily="18" charset="0"/>
                <a:cs typeface="Times New Roman" pitchFamily="18" charset="0"/>
              </a:rPr>
              <a:t> (по месту вызова бригады СМП, а также в транспортном средстве при медицинской эвакуации);</a:t>
            </a:r>
          </a:p>
          <a:p>
            <a:pPr marL="0" indent="0" algn="just">
              <a:spcBef>
                <a:spcPts val="0"/>
              </a:spcBef>
              <a:buNone/>
            </a:pPr>
            <a:r>
              <a:rPr lang="ru-RU" sz="2200" b="1" dirty="0" smtClean="0">
                <a:latin typeface="Times New Roman" pitchFamily="18" charset="0"/>
                <a:cs typeface="Times New Roman" pitchFamily="18" charset="0"/>
              </a:rPr>
              <a:t>- </a:t>
            </a:r>
            <a:r>
              <a:rPr lang="ru-RU" sz="2200" b="1" dirty="0" err="1" smtClean="0">
                <a:latin typeface="Times New Roman" pitchFamily="18" charset="0"/>
                <a:cs typeface="Times New Roman" pitchFamily="18" charset="0"/>
              </a:rPr>
              <a:t>амбулаторно</a:t>
            </a:r>
            <a:r>
              <a:rPr lang="ru-RU" sz="2200" dirty="0" smtClean="0">
                <a:latin typeface="Times New Roman" pitchFamily="18" charset="0"/>
                <a:cs typeface="Times New Roman" pitchFamily="18" charset="0"/>
              </a:rPr>
              <a:t>, в том числе на дому при вызове медицинского работника;</a:t>
            </a:r>
          </a:p>
          <a:p>
            <a:pPr marL="0" indent="0" algn="just">
              <a:spcBef>
                <a:spcPts val="0"/>
              </a:spcBef>
              <a:buNone/>
            </a:pPr>
            <a:r>
              <a:rPr lang="ru-RU" sz="2200" dirty="0" smtClean="0">
                <a:latin typeface="Times New Roman" pitchFamily="18" charset="0"/>
                <a:cs typeface="Times New Roman" pitchFamily="18" charset="0"/>
              </a:rPr>
              <a:t>- в дневном стационаре (в условиях, предусматривающих медицинское наблюдение и лечение в дневное время, но не требующих круглосуточного медицинского наблюдения и лечения);</a:t>
            </a:r>
          </a:p>
          <a:p>
            <a:pPr marL="0" indent="0" algn="just">
              <a:spcBef>
                <a:spcPts val="0"/>
              </a:spcBef>
              <a:buNone/>
            </a:pPr>
            <a:r>
              <a:rPr lang="ru-RU" sz="2200" b="1" dirty="0" smtClean="0">
                <a:latin typeface="Times New Roman" pitchFamily="18" charset="0"/>
                <a:cs typeface="Times New Roman" pitchFamily="18" charset="0"/>
              </a:rPr>
              <a:t>- стационарно</a:t>
            </a:r>
            <a:r>
              <a:rPr lang="ru-RU" sz="2200" dirty="0" smtClean="0">
                <a:latin typeface="Times New Roman" pitchFamily="18" charset="0"/>
                <a:cs typeface="Times New Roman" pitchFamily="18" charset="0"/>
              </a:rPr>
              <a:t> (в условиях, обеспечивающих круглосуточное медицинское наблюдение и лечение).</a:t>
            </a:r>
          </a:p>
          <a:p>
            <a:endParaRPr lang="ru-RU"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lstStyle/>
          <a:p>
            <a:pPr marL="0" indent="0" algn="just">
              <a:buNone/>
            </a:pPr>
            <a:r>
              <a:rPr lang="ru-RU" sz="2200" b="1" dirty="0" smtClean="0">
                <a:latin typeface="Times New Roman" pitchFamily="18" charset="0"/>
                <a:cs typeface="Times New Roman" pitchFamily="18" charset="0"/>
              </a:rPr>
              <a:t>Формы оказания</a:t>
            </a:r>
            <a:r>
              <a:rPr lang="ru-RU" sz="2200" dirty="0" smtClean="0">
                <a:latin typeface="Times New Roman" pitchFamily="18" charset="0"/>
                <a:cs typeface="Times New Roman" pitchFamily="18" charset="0"/>
              </a:rPr>
              <a:t> медицинской помощи:</a:t>
            </a:r>
          </a:p>
          <a:p>
            <a:pPr marL="0" indent="0" algn="just">
              <a:buNone/>
            </a:pPr>
            <a:r>
              <a:rPr lang="ru-RU" sz="2200" b="1" dirty="0" smtClean="0">
                <a:latin typeface="Times New Roman" pitchFamily="18" charset="0"/>
                <a:cs typeface="Times New Roman" pitchFamily="18" charset="0"/>
              </a:rPr>
              <a:t>- экстренная</a:t>
            </a:r>
            <a:r>
              <a:rPr lang="ru-RU" sz="2200" dirty="0" smtClean="0">
                <a:latin typeface="Times New Roman" pitchFamily="18" charset="0"/>
                <a:cs typeface="Times New Roman" pitchFamily="18" charset="0"/>
              </a:rPr>
              <a:t> - медицинская помощь, оказываемая при внезапных острых заболеваниях, состояниях, обострении хронических заболеваний, представляющих угрозу жизни пациента;</a:t>
            </a:r>
          </a:p>
          <a:p>
            <a:pPr marL="0" indent="0" algn="just">
              <a:buNone/>
            </a:pPr>
            <a:r>
              <a:rPr lang="ru-RU" sz="2200" b="1" dirty="0" smtClean="0">
                <a:latin typeface="Times New Roman" pitchFamily="18" charset="0"/>
                <a:cs typeface="Times New Roman" pitchFamily="18" charset="0"/>
              </a:rPr>
              <a:t>- неотложная</a:t>
            </a:r>
            <a:r>
              <a:rPr lang="ru-RU" sz="2200" dirty="0" smtClean="0">
                <a:latin typeface="Times New Roman" pitchFamily="18" charset="0"/>
                <a:cs typeface="Times New Roman" pitchFamily="18" charset="0"/>
              </a:rPr>
              <a:t> - медицинская помощь, оказываемая при внезапных острых заболеваниях, состояниях, обострении хронических заболеваний без явных признаков угрозы жизни пациента;</a:t>
            </a:r>
          </a:p>
          <a:p>
            <a:pPr marL="0" indent="0" algn="just">
              <a:buNone/>
            </a:pPr>
            <a:r>
              <a:rPr lang="ru-RU" sz="2200" b="1" dirty="0" smtClean="0">
                <a:latin typeface="Times New Roman" pitchFamily="18" charset="0"/>
                <a:cs typeface="Times New Roman" pitchFamily="18" charset="0"/>
              </a:rPr>
              <a:t>- плановая</a:t>
            </a:r>
            <a:r>
              <a:rPr lang="ru-RU" sz="2200" dirty="0" smtClean="0">
                <a:latin typeface="Times New Roman" pitchFamily="18" charset="0"/>
                <a:cs typeface="Times New Roman" pitchFamily="18" charset="0"/>
              </a:rPr>
              <a:t> - медицинская помощь при заболеваниях и состояниях, не сопровождающихся угрозой жизни пациента, отсрочка оказания которой на определенное время не повлечет за собой ухудшение состояния пациента, угрозу его жизни и здоровью.</a:t>
            </a:r>
          </a:p>
          <a:p>
            <a:endParaRPr lang="ru-RU"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85720" y="1428736"/>
            <a:ext cx="8429684" cy="4697427"/>
          </a:xfrm>
        </p:spPr>
        <p:txBody>
          <a:bodyPr/>
          <a:lstStyle/>
          <a:p>
            <a:pPr marL="0" indent="0" algn="just">
              <a:spcBef>
                <a:spcPts val="0"/>
              </a:spcBef>
              <a:buNone/>
            </a:pPr>
            <a:r>
              <a:rPr lang="ru-RU" sz="2200" dirty="0" smtClean="0">
                <a:latin typeface="Times New Roman" pitchFamily="18" charset="0"/>
                <a:cs typeface="Times New Roman" pitchFamily="18" charset="0"/>
              </a:rPr>
              <a:t>Квалификационные характеристики должностей работников в сфере здравоохранения представлены в Едином квалификационном справочнике должностей руководителей, специалистов и служащих. </a:t>
            </a:r>
          </a:p>
          <a:p>
            <a:pPr marL="0" indent="0" algn="just">
              <a:spcBef>
                <a:spcPts val="0"/>
              </a:spcBef>
              <a:buNone/>
            </a:pPr>
            <a:r>
              <a:rPr lang="ru-RU" sz="2200" dirty="0" smtClean="0">
                <a:latin typeface="Times New Roman" pitchFamily="18" charset="0"/>
                <a:cs typeface="Times New Roman" pitchFamily="18" charset="0"/>
              </a:rPr>
              <a:t>С 1 января 2016 г. в соответствии с ФЗ № 323-ФЗ право на осуществление медицинской деятельности в РФ будут иметь лица, получившие среднее медицинское образование в РФ в соответствии с федеральными государственными образовательными  стандартами и имеющие свидетельство об аккредитации специалиста.</a:t>
            </a:r>
          </a:p>
          <a:p>
            <a:pPr marL="0" indent="0" algn="just">
              <a:spcBef>
                <a:spcPts val="0"/>
              </a:spcBef>
              <a:buNone/>
            </a:pPr>
            <a:r>
              <a:rPr lang="ru-RU" sz="2200" dirty="0" smtClean="0">
                <a:latin typeface="Times New Roman" pitchFamily="18" charset="0"/>
                <a:cs typeface="Times New Roman" pitchFamily="18" charset="0"/>
              </a:rPr>
              <a:t>Аккредитация специалиста - процедура определения соответствия готовности лица, получившего среднее медицинское образование, к осуществлению медицинской деятельности по определенной медицинской специальности в соответствии с установленными порядками оказания медицинской помощи и со стандартами медицинской помощи. </a:t>
            </a:r>
          </a:p>
          <a:p>
            <a:endParaRPr lang="ru-RU"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14282" y="1500174"/>
            <a:ext cx="8643998" cy="4929222"/>
          </a:xfrm>
        </p:spPr>
        <p:txBody>
          <a:bodyPr/>
          <a:lstStyle/>
          <a:p>
            <a:pPr marL="0" indent="0" algn="just">
              <a:spcBef>
                <a:spcPts val="0"/>
              </a:spcBef>
              <a:buNone/>
            </a:pPr>
            <a:r>
              <a:rPr lang="ru-RU" sz="2200" dirty="0" smtClean="0">
                <a:latin typeface="Times New Roman" pitchFamily="18" charset="0"/>
                <a:cs typeface="Times New Roman" pitchFamily="18" charset="0"/>
              </a:rPr>
              <a:t>Аккредитация специалиста будет осуществляться по окончании освоения им основных образовательных программ среднего медицинского образования, а также дополнительных профессиональных образовательных программ не реже 1 раза в 5 лет.</a:t>
            </a:r>
          </a:p>
          <a:p>
            <a:pPr marL="0" indent="0" algn="just">
              <a:spcBef>
                <a:spcPts val="0"/>
              </a:spcBef>
              <a:buNone/>
            </a:pPr>
            <a:r>
              <a:rPr lang="ru-RU" sz="2200" dirty="0" smtClean="0">
                <a:latin typeface="Times New Roman" pitchFamily="18" charset="0"/>
                <a:cs typeface="Times New Roman" pitchFamily="18" charset="0"/>
              </a:rPr>
              <a:t>В соответствии с квалификационными характеристиками в медицинской  организации разрабатывают должностные инструкции работников. Должностная инструкция - организационно-правовой документ, в котором определено место работника в системе управления организацией, закреплены основные функции, обязанности, права и ответственность работника при осуществлении им деятельности в определенной должности.</a:t>
            </a:r>
          </a:p>
          <a:p>
            <a:pPr marL="0" indent="0" algn="just">
              <a:spcBef>
                <a:spcPts val="0"/>
              </a:spcBef>
              <a:buNone/>
            </a:pPr>
            <a:r>
              <a:rPr lang="ru-RU" sz="2200" dirty="0" smtClean="0">
                <a:latin typeface="Times New Roman" pitchFamily="18" charset="0"/>
                <a:cs typeface="Times New Roman" pitchFamily="18" charset="0"/>
              </a:rPr>
              <a:t>ДПО проводят не реже 1 раза в 5 лет в течение всей трудовой деятельности в виде повышения квалификации, профессиональной переподготовки, стажировки.</a:t>
            </a:r>
          </a:p>
          <a:p>
            <a:endParaRPr lang="ru-RU"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85794"/>
            <a:ext cx="5943600" cy="785818"/>
          </a:xfrm>
        </p:spPr>
        <p:txBody>
          <a:bodyPr/>
          <a:lstStyle/>
          <a:p>
            <a:pPr algn="ctr"/>
            <a:r>
              <a:rPr lang="ru-RU" sz="2800" dirty="0" smtClean="0">
                <a:latin typeface="Times New Roman" pitchFamily="18" charset="0"/>
                <a:cs typeface="Times New Roman" pitchFamily="18" charset="0"/>
              </a:rPr>
              <a:t>Первичная медико-санитарная помощь</a:t>
            </a:r>
            <a:r>
              <a:rPr lang="ru-RU" dirty="0" smtClean="0"/>
              <a:t/>
            </a:r>
            <a:br>
              <a:rPr lang="ru-RU" dirty="0" smtClean="0"/>
            </a:br>
            <a:endParaRPr lang="ru-RU" dirty="0"/>
          </a:p>
        </p:txBody>
      </p:sp>
      <p:sp>
        <p:nvSpPr>
          <p:cNvPr id="3" name="Содержимое 2"/>
          <p:cNvSpPr>
            <a:spLocks noGrp="1"/>
          </p:cNvSpPr>
          <p:nvPr>
            <p:ph idx="1"/>
          </p:nvPr>
        </p:nvSpPr>
        <p:spPr>
          <a:xfrm>
            <a:off x="285720" y="1428736"/>
            <a:ext cx="8572560" cy="5143536"/>
          </a:xfrm>
        </p:spPr>
        <p:txBody>
          <a:bodyPr/>
          <a:lstStyle/>
          <a:p>
            <a:pPr marL="0" indent="365125" algn="just">
              <a:spcBef>
                <a:spcPts val="0"/>
              </a:spcBef>
              <a:buNone/>
            </a:pPr>
            <a:r>
              <a:rPr lang="ru-RU" sz="2200" b="1" dirty="0" smtClean="0">
                <a:latin typeface="Times New Roman" pitchFamily="18" charset="0"/>
                <a:cs typeface="Times New Roman" pitchFamily="18" charset="0"/>
              </a:rPr>
              <a:t>Основой системы оказания медицинской помощи в РФ служит первичная медико-санитарная помощь(ПМСП). Она включает мероприятия по профилактике, диагностике, лечению заболеваний и состояний, медицинской реабилитации, наблюдению за течением беременности, формированию здорового образа жизни,  снижению уровня факторов риска заболеваний и санитарно-гигиеническому просвещению. ПМСП оказывают в плановой и неотложной форме, </a:t>
            </a:r>
            <a:r>
              <a:rPr lang="ru-RU" sz="2200" b="1" dirty="0" err="1" smtClean="0">
                <a:latin typeface="Times New Roman" pitchFamily="18" charset="0"/>
                <a:cs typeface="Times New Roman" pitchFamily="18" charset="0"/>
              </a:rPr>
              <a:t>амбулаторно</a:t>
            </a:r>
            <a:r>
              <a:rPr lang="ru-RU" sz="2200" b="1" dirty="0" smtClean="0">
                <a:latin typeface="Times New Roman" pitchFamily="18" charset="0"/>
                <a:cs typeface="Times New Roman" pitchFamily="18" charset="0"/>
              </a:rPr>
              <a:t> и в стационаре. </a:t>
            </a:r>
            <a:endParaRPr lang="ru-RU" sz="2200" dirty="0" smtClean="0">
              <a:latin typeface="Times New Roman" pitchFamily="18" charset="0"/>
              <a:cs typeface="Times New Roman" pitchFamily="18" charset="0"/>
            </a:endParaRPr>
          </a:p>
          <a:p>
            <a:pPr marL="0" indent="365125" algn="just">
              <a:spcBef>
                <a:spcPts val="0"/>
              </a:spcBef>
              <a:buNone/>
            </a:pPr>
            <a:r>
              <a:rPr lang="ru-RU" sz="2200" dirty="0" smtClean="0">
                <a:latin typeface="Times New Roman" pitchFamily="18" charset="0"/>
                <a:cs typeface="Times New Roman" pitchFamily="18" charset="0"/>
              </a:rPr>
              <a:t>ПМСП осуществляют в рамках </a:t>
            </a:r>
            <a:r>
              <a:rPr lang="ru-RU" sz="2200" b="1" dirty="0" smtClean="0">
                <a:latin typeface="Times New Roman" pitchFamily="18" charset="0"/>
                <a:cs typeface="Times New Roman" pitchFamily="18" charset="0"/>
              </a:rPr>
              <a:t>Программы государственных гарантий бесплатного оказания гражданам</a:t>
            </a:r>
            <a:r>
              <a:rPr lang="ru-RU" sz="2200" dirty="0" smtClean="0">
                <a:latin typeface="Times New Roman" pitchFamily="18" charset="0"/>
                <a:cs typeface="Times New Roman" pitchFamily="18" charset="0"/>
              </a:rPr>
              <a:t> РФ медицинской помощи за счет средств обязательного медицинского страхования и соответствующих бюджетов в соответствии с установленными порядками оказания отдельных видов (по профилям) медицинской помощи и стандартами медицинской помощи.</a:t>
            </a:r>
            <a:endParaRPr lang="ru-RU" sz="2200" dirty="0">
              <a:latin typeface="Times New Roman" pitchFamily="18" charset="0"/>
              <a:cs typeface="Times New Roman" pitchFamily="18"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28596" y="1428736"/>
            <a:ext cx="8258204" cy="4697427"/>
          </a:xfrm>
        </p:spPr>
        <p:txBody>
          <a:bodyPr/>
          <a:lstStyle/>
          <a:p>
            <a:pPr marL="0" indent="0" algn="just">
              <a:spcBef>
                <a:spcPts val="0"/>
              </a:spcBef>
              <a:buNone/>
            </a:pPr>
            <a:r>
              <a:rPr lang="ru-RU" sz="2200" b="1" dirty="0" smtClean="0">
                <a:latin typeface="Times New Roman" pitchFamily="18" charset="0"/>
                <a:cs typeface="Times New Roman" pitchFamily="18" charset="0"/>
              </a:rPr>
              <a:t>Виды ПМСП:</a:t>
            </a:r>
            <a:endParaRPr lang="ru-RU" sz="2200" dirty="0" smtClean="0">
              <a:latin typeface="Times New Roman" pitchFamily="18" charset="0"/>
              <a:cs typeface="Times New Roman" pitchFamily="18" charset="0"/>
            </a:endParaRPr>
          </a:p>
          <a:p>
            <a:pPr marL="0" indent="0" algn="just">
              <a:spcBef>
                <a:spcPts val="0"/>
              </a:spcBef>
              <a:buNone/>
            </a:pPr>
            <a:r>
              <a:rPr lang="ru-RU" sz="2200" dirty="0" smtClean="0">
                <a:latin typeface="Times New Roman" pitchFamily="18" charset="0"/>
                <a:cs typeface="Times New Roman" pitchFamily="18" charset="0"/>
              </a:rPr>
              <a:t>- первичная доврачебная - оказывают фельдшеры, акушеры, другие медицинские работники со средним медицинским образованием;</a:t>
            </a:r>
          </a:p>
          <a:p>
            <a:pPr marL="0" indent="0" algn="just">
              <a:spcBef>
                <a:spcPts val="0"/>
              </a:spcBef>
              <a:buNone/>
            </a:pPr>
            <a:r>
              <a:rPr lang="ru-RU" sz="2200" dirty="0" smtClean="0">
                <a:latin typeface="Times New Roman" pitchFamily="18" charset="0"/>
                <a:cs typeface="Times New Roman" pitchFamily="18" charset="0"/>
              </a:rPr>
              <a:t>- первичная врачебная - оказывают врачи-терапевты, врачи-терапевты участковые, врачи общей практики (семейные врачи);</a:t>
            </a:r>
          </a:p>
          <a:p>
            <a:pPr marL="0" indent="0" algn="just">
              <a:spcBef>
                <a:spcPts val="0"/>
              </a:spcBef>
              <a:buNone/>
            </a:pPr>
            <a:r>
              <a:rPr lang="ru-RU" sz="2200" dirty="0" smtClean="0">
                <a:latin typeface="Times New Roman" pitchFamily="18" charset="0"/>
                <a:cs typeface="Times New Roman" pitchFamily="18" charset="0"/>
              </a:rPr>
              <a:t>- первичная специализированная - оказывают врачи-специалисты разного профиля.</a:t>
            </a:r>
          </a:p>
          <a:p>
            <a:pPr marL="0" indent="0" algn="just">
              <a:spcBef>
                <a:spcPts val="0"/>
              </a:spcBef>
              <a:buNone/>
            </a:pPr>
            <a:r>
              <a:rPr lang="ru-RU" sz="2200" dirty="0" smtClean="0">
                <a:latin typeface="Times New Roman" pitchFamily="18" charset="0"/>
                <a:cs typeface="Times New Roman" pitchFamily="18" charset="0"/>
              </a:rPr>
              <a:t>ПМСП организуют по </a:t>
            </a:r>
            <a:r>
              <a:rPr lang="ru-RU" sz="2200" b="1" dirty="0" smtClean="0">
                <a:latin typeface="Times New Roman" pitchFamily="18" charset="0"/>
                <a:cs typeface="Times New Roman" pitchFamily="18" charset="0"/>
              </a:rPr>
              <a:t>территориально-участковому принципу</a:t>
            </a:r>
            <a:r>
              <a:rPr lang="ru-RU" sz="2200" dirty="0" smtClean="0">
                <a:latin typeface="Times New Roman" pitchFamily="18" charset="0"/>
                <a:cs typeface="Times New Roman" pitchFamily="18" charset="0"/>
              </a:rPr>
              <a:t>: группы формируют по признаку проживания (пребывания) на определенной территории или работы (обучения) в определенных организациях обслуживаемого контингента. Допускают прикрепление граждан, проживающих либо работающих вне зоны обслуживания медицинской организации, в пределах расчетных нормативов.</a:t>
            </a:r>
          </a:p>
          <a:p>
            <a:endParaRPr lang="ru-RU" dirty="0"/>
          </a:p>
        </p:txBody>
      </p:sp>
    </p:spTree>
  </p:cSld>
  <p:clrMapOvr>
    <a:masterClrMapping/>
  </p:clrMapOvr>
</p:sld>
</file>

<file path=ppt/theme/theme1.xml><?xml version="1.0" encoding="utf-8"?>
<a:theme xmlns:a="http://schemas.openxmlformats.org/drawingml/2006/main" name="132">
  <a:themeElements>
    <a:clrScheme name="Default Design 2">
      <a:dk1>
        <a:srgbClr val="0052A4"/>
      </a:dk1>
      <a:lt1>
        <a:srgbClr val="FFFFFF"/>
      </a:lt1>
      <a:dk2>
        <a:srgbClr val="DBEFF9"/>
      </a:dk2>
      <a:lt2>
        <a:srgbClr val="808080"/>
      </a:lt2>
      <a:accent1>
        <a:srgbClr val="5A87BE"/>
      </a:accent1>
      <a:accent2>
        <a:srgbClr val="DC5270"/>
      </a:accent2>
      <a:accent3>
        <a:srgbClr val="FFFFFF"/>
      </a:accent3>
      <a:accent4>
        <a:srgbClr val="00458B"/>
      </a:accent4>
      <a:accent5>
        <a:srgbClr val="B5C3DB"/>
      </a:accent5>
      <a:accent6>
        <a:srgbClr val="C74965"/>
      </a:accent6>
      <a:hlink>
        <a:srgbClr val="53B630"/>
      </a:hlink>
      <a:folHlink>
        <a:srgbClr val="D45F48"/>
      </a:folHlink>
    </a:clrScheme>
    <a:fontScheme name="Default Design">
      <a:majorFont>
        <a:latin typeface="Arial"/>
        <a:ea typeface=""/>
        <a:cs typeface=""/>
      </a:majorFont>
      <a:minorFont>
        <a:latin typeface="Arial"/>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2E3038"/>
        </a:dk1>
        <a:lt1>
          <a:srgbClr val="FFFFFF"/>
        </a:lt1>
        <a:dk2>
          <a:srgbClr val="DDDDDD"/>
        </a:dk2>
        <a:lt2>
          <a:srgbClr val="808080"/>
        </a:lt2>
        <a:accent1>
          <a:srgbClr val="5ECC4C"/>
        </a:accent1>
        <a:accent2>
          <a:srgbClr val="DE4A98"/>
        </a:accent2>
        <a:accent3>
          <a:srgbClr val="FFFFFF"/>
        </a:accent3>
        <a:accent4>
          <a:srgbClr val="26272E"/>
        </a:accent4>
        <a:accent5>
          <a:srgbClr val="B6E2B2"/>
        </a:accent5>
        <a:accent6>
          <a:srgbClr val="C94289"/>
        </a:accent6>
        <a:hlink>
          <a:srgbClr val="B89642"/>
        </a:hlink>
        <a:folHlink>
          <a:srgbClr val="4EA4CA"/>
        </a:folHlink>
      </a:clrScheme>
      <a:clrMap bg1="lt1" tx1="dk1" bg2="lt2" tx2="dk2" accent1="accent1" accent2="accent2" accent3="accent3" accent4="accent4" accent5="accent5" accent6="accent6" hlink="hlink" folHlink="folHlink"/>
    </a:extraClrScheme>
    <a:extraClrScheme>
      <a:clrScheme name="Default Design 2">
        <a:dk1>
          <a:srgbClr val="0052A4"/>
        </a:dk1>
        <a:lt1>
          <a:srgbClr val="FFFFFF"/>
        </a:lt1>
        <a:dk2>
          <a:srgbClr val="DBEFF9"/>
        </a:dk2>
        <a:lt2>
          <a:srgbClr val="808080"/>
        </a:lt2>
        <a:accent1>
          <a:srgbClr val="5A87BE"/>
        </a:accent1>
        <a:accent2>
          <a:srgbClr val="DC5270"/>
        </a:accent2>
        <a:accent3>
          <a:srgbClr val="FFFFFF"/>
        </a:accent3>
        <a:accent4>
          <a:srgbClr val="00458B"/>
        </a:accent4>
        <a:accent5>
          <a:srgbClr val="B5C3DB"/>
        </a:accent5>
        <a:accent6>
          <a:srgbClr val="C74965"/>
        </a:accent6>
        <a:hlink>
          <a:srgbClr val="53B630"/>
        </a:hlink>
        <a:folHlink>
          <a:srgbClr val="D45F48"/>
        </a:folHlink>
      </a:clrScheme>
      <a:clrMap bg1="lt1" tx1="dk1" bg2="lt2" tx2="dk2" accent1="accent1" accent2="accent2" accent3="accent3" accent4="accent4" accent5="accent5" accent6="accent6" hlink="hlink" folHlink="folHlink"/>
    </a:extraClrScheme>
    <a:extraClrScheme>
      <a:clrScheme name="Default Design 3">
        <a:dk1>
          <a:srgbClr val="85218F"/>
        </a:dk1>
        <a:lt1>
          <a:srgbClr val="FFFFFF"/>
        </a:lt1>
        <a:dk2>
          <a:srgbClr val="F9DBF3"/>
        </a:dk2>
        <a:lt2>
          <a:srgbClr val="808080"/>
        </a:lt2>
        <a:accent1>
          <a:srgbClr val="9461CD"/>
        </a:accent1>
        <a:accent2>
          <a:srgbClr val="4E8DDA"/>
        </a:accent2>
        <a:accent3>
          <a:srgbClr val="FFFFFF"/>
        </a:accent3>
        <a:accent4>
          <a:srgbClr val="711B79"/>
        </a:accent4>
        <a:accent5>
          <a:srgbClr val="C8B7E3"/>
        </a:accent5>
        <a:accent6>
          <a:srgbClr val="467FC5"/>
        </a:accent6>
        <a:hlink>
          <a:srgbClr val="3FBB83"/>
        </a:hlink>
        <a:folHlink>
          <a:srgbClr val="C98C4F"/>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ThemeGallery PowerTemplate</Template>
  <TotalTime>47</TotalTime>
  <Words>2278</Words>
  <Application>Microsoft Office PowerPoint</Application>
  <PresentationFormat>Экран (4:3)</PresentationFormat>
  <Paragraphs>153</Paragraphs>
  <Slides>26</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26</vt:i4>
      </vt:variant>
    </vt:vector>
  </HeadingPairs>
  <TitlesOfParts>
    <vt:vector size="31" baseType="lpstr">
      <vt:lpstr>Arial</vt:lpstr>
      <vt:lpstr>Arial Black</vt:lpstr>
      <vt:lpstr>Calibri</vt:lpstr>
      <vt:lpstr>Times New Roman</vt:lpstr>
      <vt:lpstr>132</vt:lpstr>
      <vt:lpstr>Номенклатура учреждений здравоохранения.  Виды медицинской помощи </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Первичная медико-санитарная помощь </vt:lpstr>
      <vt:lpstr>Презентация PowerPoint</vt:lpstr>
      <vt:lpstr>Презентация PowerPoint</vt:lpstr>
      <vt:lpstr>Презентация PowerPoint</vt:lpstr>
      <vt:lpstr>Презентация PowerPoint</vt:lpstr>
      <vt:lpstr>Порядок выдачи листков нетрудоспособности   </vt:lpstr>
      <vt:lpstr>Презентация PowerPoint</vt:lpstr>
      <vt:lpstr>Презентация PowerPoint</vt:lpstr>
      <vt:lpstr>Презентация PowerPoint</vt:lpstr>
      <vt:lpstr>Презентация PowerPoint</vt:lpstr>
      <vt:lpstr>Продолжительность листка нетрудоспособности по уходу за ребенком</vt:lpstr>
      <vt:lpstr>Презентация PowerPoint</vt:lpstr>
      <vt:lpstr>Презентация PowerPoint</vt:lpstr>
      <vt:lpstr>Презентация PowerPoint</vt:lpstr>
      <vt:lpstr>Презентация PowerPoint</vt:lpstr>
      <vt:lpstr>Правовое и организационное обеспечение медико-социальной экспертизы </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Номенклатура учреждений здравоохранения.  Виды медицинской помощи </dc:title>
  <dc:creator>User</dc:creator>
  <cp:lastModifiedBy>Пользователь Windows</cp:lastModifiedBy>
  <cp:revision>14</cp:revision>
  <dcterms:created xsi:type="dcterms:W3CDTF">2018-04-08T14:26:25Z</dcterms:created>
  <dcterms:modified xsi:type="dcterms:W3CDTF">2020-04-02T03:36:29Z</dcterms:modified>
</cp:coreProperties>
</file>