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6" r:id="rId11"/>
    <p:sldId id="292" r:id="rId12"/>
    <p:sldId id="268" r:id="rId13"/>
    <p:sldId id="286" r:id="rId14"/>
    <p:sldId id="283" r:id="rId15"/>
    <p:sldId id="267" r:id="rId16"/>
    <p:sldId id="272" r:id="rId17"/>
    <p:sldId id="269" r:id="rId18"/>
    <p:sldId id="284" r:id="rId19"/>
    <p:sldId id="285" r:id="rId20"/>
    <p:sldId id="273" r:id="rId21"/>
    <p:sldId id="280" r:id="rId22"/>
    <p:sldId id="288" r:id="rId23"/>
    <p:sldId id="274" r:id="rId24"/>
    <p:sldId id="289" r:id="rId25"/>
    <p:sldId id="279" r:id="rId26"/>
    <p:sldId id="287" r:id="rId27"/>
    <p:sldId id="291" r:id="rId28"/>
    <p:sldId id="276" r:id="rId29"/>
    <p:sldId id="277" r:id="rId30"/>
    <p:sldId id="281" r:id="rId31"/>
    <p:sldId id="282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97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5CC72-E87E-4FAF-AD24-538C8F8CFE31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32AC-F445-4255-B034-02E6D31B5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A3523-BB15-4E03-B261-3898E07EE6F9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A4A93-0E5A-4684-AE6F-5291E5E61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72610-63D0-4816-8C2C-D4EDB2003D0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BB14-092C-4288-BB42-31614197C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FC4AF-5B13-4893-9E92-7671AC8D380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9732B-B80F-404C-BB8E-AC2A1AA9D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E1730-C677-493B-96A1-F4FE0B48E840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6D88E-4A8B-4712-9DA8-9581B6E50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AE42-6F37-4DC5-A992-2DA52C83984B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E5CC8-FE85-424E-9F3A-46854E297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187E7-E96C-49C0-99F9-FA1DDC39D95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5065A-896B-4602-944B-12558C01C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CC756-A5B1-42B9-8972-40C79A9D4A89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4D1B9-A611-4CCC-B632-096832825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AB2DD-FA40-4F92-8B28-49785F07F46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3F313-10A7-4F99-9AF9-4BD5CE1BF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B252E-5232-4D71-A2AD-288BFC6CCA0A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8250F-A029-4594-AD65-B65AFDDE4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E3A12-75CD-40BF-A603-13440A95FC43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CBC9-DCB3-4C7D-A200-928BC2E42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988F9-FD34-496F-A6F3-F6D992CB50A6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4C7D4-7BA7-4D74-A7BC-621744B2B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4B007D-1694-4D02-A452-173EAB251A2B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45D3F-604A-4D7C-9FCC-50A1F0A61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&#1090;&#1082;&#1088;&#1099;&#1090;&#1099;&#1081;%20&#1091;&#1088;&#1086;&#1082;%20&#1087;&#1086;%20&#1088;&#1091;&#1089;&#1089;&#1082;&#1086;&#1084;&#1091;%206%20&#1082;&#1083;&#1072;&#1089;&#1089;%20&#1083;&#1099;&#1089;&#1080;&#1085;&#1089;&#1082;&#1072;&#1103;%2004.04.2017\klassika_PTICHKI_RUCHEJ_VESNA_-_Mocart_Marsh_Tureckogo%20(1)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953000"/>
            <a:ext cx="8458200" cy="1371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Урок русского языка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05200"/>
            <a:ext cx="8458200" cy="1295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4339" name="Picture 2" descr="C:\Users\123\Desktop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3175" y="228600"/>
            <a:ext cx="38322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123\Desktop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97533">
            <a:off x="827088" y="774700"/>
            <a:ext cx="2935287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 какие вопросы отвечают выделенные слова?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Краски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(чьи?)</a:t>
            </a:r>
            <a:r>
              <a:rPr lang="ru-RU" dirty="0" smtClean="0">
                <a:solidFill>
                  <a:schemeClr val="tx1"/>
                </a:solidFill>
              </a:rPr>
              <a:t> свои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Весны </a:t>
            </a:r>
            <a:r>
              <a:rPr lang="ru-RU" dirty="0" smtClean="0">
                <a:solidFill>
                  <a:srgbClr val="FF0000"/>
                </a:solidFill>
              </a:rPr>
              <a:t>(чьей?) </a:t>
            </a:r>
            <a:r>
              <a:rPr lang="ru-RU" dirty="0" smtClean="0">
                <a:solidFill>
                  <a:schemeClr val="tx1"/>
                </a:solidFill>
              </a:rPr>
              <a:t>нашей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503238" y="404813"/>
            <a:ext cx="8183562" cy="863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440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Лингвистическое исследование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39750" y="1557338"/>
            <a:ext cx="8147050" cy="4032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Голоса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(…?)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птичьи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- обозначает ....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Краски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(…?)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- указывает на ....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Тема урока:</a:t>
            </a:r>
          </a:p>
        </p:txBody>
      </p:sp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Притяжательные местоимения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Содержимое 7" descr="CCI16042015_0002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381000"/>
            <a:ext cx="8001000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1) Познакомиться  с притяжательными  местоимениями, их значением;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2)Как изменяются притяжательные местоимения;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3) Какова их синтаксическая роль;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4)Применять полученные знания </a:t>
            </a:r>
            <a:r>
              <a:rPr lang="ru-RU" sz="3600" smtClean="0">
                <a:solidFill>
                  <a:schemeClr val="bg2">
                    <a:lumMod val="10000"/>
                  </a:schemeClr>
                </a:solidFill>
              </a:rPr>
              <a:t>на практике.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 descr="Почтовая бумага"/>
          <p:cNvSpPr txBox="1">
            <a:spLocks noChangeArrowheads="1"/>
          </p:cNvSpPr>
          <p:nvPr/>
        </p:nvSpPr>
        <p:spPr bwMode="auto">
          <a:xfrm>
            <a:off x="2667000" y="304800"/>
            <a:ext cx="6477000" cy="65563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accent2"/>
                </a:solidFill>
                <a:latin typeface="Calibri" pitchFamily="34" charset="0"/>
              </a:rPr>
              <a:t>Притяжательные местоимения</a:t>
            </a:r>
          </a:p>
          <a:p>
            <a:pPr algn="ctr"/>
            <a:r>
              <a:rPr lang="ru-RU" sz="2400">
                <a:latin typeface="Calibri" pitchFamily="34" charset="0"/>
              </a:rPr>
              <a:t>(указывают на признак по принадлежности, отвечают на вопросы чей? чья? чьё?)</a:t>
            </a:r>
            <a:endParaRPr lang="ru-RU" sz="2400" b="1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r>
              <a:rPr lang="ru-RU" sz="4000" b="1">
                <a:solidFill>
                  <a:srgbClr val="E00625"/>
                </a:solidFill>
                <a:latin typeface="Calibri" pitchFamily="34" charset="0"/>
              </a:rPr>
              <a:t>мой</a:t>
            </a:r>
          </a:p>
          <a:p>
            <a:pPr algn="ctr"/>
            <a:r>
              <a:rPr lang="ru-RU" sz="4000" b="1">
                <a:solidFill>
                  <a:srgbClr val="E00625"/>
                </a:solidFill>
                <a:latin typeface="Calibri" pitchFamily="34" charset="0"/>
              </a:rPr>
              <a:t>свой</a:t>
            </a:r>
          </a:p>
          <a:p>
            <a:pPr algn="ctr"/>
            <a:r>
              <a:rPr lang="ru-RU" sz="4000" b="1">
                <a:solidFill>
                  <a:srgbClr val="E00625"/>
                </a:solidFill>
                <a:latin typeface="Calibri" pitchFamily="34" charset="0"/>
              </a:rPr>
              <a:t>твой</a:t>
            </a:r>
          </a:p>
          <a:p>
            <a:pPr algn="ctr"/>
            <a:r>
              <a:rPr lang="ru-RU" sz="4000" b="1">
                <a:solidFill>
                  <a:srgbClr val="E00625"/>
                </a:solidFill>
                <a:latin typeface="Calibri" pitchFamily="34" charset="0"/>
              </a:rPr>
              <a:t>наш</a:t>
            </a:r>
          </a:p>
          <a:p>
            <a:pPr algn="ctr"/>
            <a:r>
              <a:rPr lang="ru-RU" sz="4000" b="1">
                <a:solidFill>
                  <a:srgbClr val="E00625"/>
                </a:solidFill>
                <a:latin typeface="Calibri" pitchFamily="34" charset="0"/>
              </a:rPr>
              <a:t>Ваш</a:t>
            </a:r>
          </a:p>
          <a:p>
            <a:pPr algn="ctr"/>
            <a:endParaRPr lang="ru-RU" sz="4000" b="1">
              <a:solidFill>
                <a:srgbClr val="E00625"/>
              </a:solidFill>
              <a:latin typeface="Calibri" pitchFamily="34" charset="0"/>
            </a:endParaRPr>
          </a:p>
          <a:p>
            <a:pPr algn="ctr"/>
            <a:r>
              <a:rPr lang="ru-RU" sz="3600" b="1">
                <a:solidFill>
                  <a:srgbClr val="E00625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6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Содержимое 5" descr="CCI16042015_000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457200"/>
            <a:ext cx="8205788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Посмотрите ,как изменяется притяжательное местоимение </a:t>
            </a:r>
            <a:r>
              <a:rPr lang="ru-RU" dirty="0" smtClean="0">
                <a:solidFill>
                  <a:srgbClr val="FF0000"/>
                </a:solidFill>
              </a:rPr>
              <a:t>наш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Наш ковер -цветочная поляна,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Наши стены-сосны-великаны,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Наша крыша-небо </a:t>
            </a:r>
            <a:r>
              <a:rPr lang="ru-RU" dirty="0" err="1" smtClean="0">
                <a:solidFill>
                  <a:schemeClr val="tx1"/>
                </a:solidFill>
              </a:rPr>
              <a:t>голубое</a:t>
            </a:r>
            <a:r>
              <a:rPr lang="ru-RU" dirty="0" smtClean="0">
                <a:solidFill>
                  <a:schemeClr val="tx1"/>
                </a:solidFill>
              </a:rPr>
              <a:t>     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Наше счастье -жить такой судьбою.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Вывод: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Притяжательные местоимения изменяются по родам и числам.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Просклонять по падежам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Им.п Наше счастье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Р.п.  Нашего счастья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Д.п. Нашему счастью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В.п. Наше счастье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Тв.п. Нашим счастьем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Пр.п. (о) Нашем счастье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   </a:t>
            </a:r>
          </a:p>
        </p:txBody>
      </p:sp>
      <p:sp>
        <p:nvSpPr>
          <p:cNvPr id="30723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Птичье пение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Птичьего пения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Птичьему пению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Птичье пение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Птичьим пением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(о)  Птичьем пении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71678"/>
            <a:ext cx="8229600" cy="1143000"/>
          </a:xfrm>
        </p:spPr>
        <p:txBody>
          <a:bodyPr/>
          <a:lstStyle/>
          <a:p>
            <a:r>
              <a:rPr lang="ru-RU" dirty="0" smtClean="0"/>
              <a:t>Тридцатое марта.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6" name="Содержимое 5" descr="CCI16042015_00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457200"/>
            <a:ext cx="8153400" cy="594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Работа с учебником.</a:t>
            </a:r>
          </a:p>
        </p:txBody>
      </p:sp>
      <p:sp>
        <p:nvSpPr>
          <p:cNvPr id="32770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Изучение теории на странице 85.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/>
              <a:t>Читаем и запоминаем!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/>
              <a:t>Что нового вы узнали, прочитав параграф?</a:t>
            </a:r>
          </a:p>
          <a:p>
            <a:pPr eaLnBrk="1" hangingPunct="1"/>
            <a:endParaRPr lang="ru-RU" smtClean="0"/>
          </a:p>
        </p:txBody>
      </p:sp>
      <p:pic>
        <p:nvPicPr>
          <p:cNvPr id="32771" name="Picture 4" descr="C:\Documents and Settings\Юлия\Рабочий стол\урок 12\708307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38238" y="1763713"/>
            <a:ext cx="3219450" cy="420052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ctrTitle"/>
          </p:nvPr>
        </p:nvSpPr>
        <p:spPr>
          <a:xfrm>
            <a:off x="571500" y="214313"/>
            <a:ext cx="7886700" cy="3386137"/>
          </a:xfrm>
        </p:spPr>
        <p:txBody>
          <a:bodyPr/>
          <a:lstStyle/>
          <a:p>
            <a:pPr eaLnBrk="1" hangingPunct="1"/>
            <a:r>
              <a:rPr lang="ru-RU" smtClean="0"/>
              <a:t>Личные местоимения </a:t>
            </a:r>
            <a:r>
              <a:rPr lang="ru-RU" smtClean="0">
                <a:solidFill>
                  <a:srgbClr val="FF0000"/>
                </a:solidFill>
              </a:rPr>
              <a:t>его,её,их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/>
              <a:t>могут выступать в роли притяжательных местоимений!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Отличие </a:t>
            </a:r>
            <a:r>
              <a:rPr lang="ru-RU" dirty="0"/>
              <a:t>притяжательных</a:t>
            </a:r>
            <a:br>
              <a:rPr lang="ru-RU" dirty="0"/>
            </a:br>
            <a:r>
              <a:rPr lang="ru-RU" dirty="0" smtClean="0"/>
              <a:t>местоимений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его, её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их</a:t>
            </a:r>
            <a:r>
              <a:rPr lang="ru-RU" dirty="0" smtClean="0"/>
              <a:t> от личных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304800" y="2362200"/>
            <a:ext cx="8686800" cy="3717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Мы услышали </a:t>
            </a:r>
            <a:r>
              <a:rPr lang="ru-RU" baseline="30000" dirty="0" smtClean="0">
                <a:solidFill>
                  <a:srgbClr val="C00000"/>
                </a:solidFill>
              </a:rPr>
              <a:t>кого?</a:t>
            </a:r>
            <a:r>
              <a:rPr lang="ru-RU" dirty="0" smtClean="0"/>
              <a:t> </a:t>
            </a:r>
            <a:r>
              <a:rPr lang="ru-RU" dirty="0" smtClean="0">
                <a:solidFill>
                  <a:srgbClr val="000099"/>
                </a:solidFill>
              </a:rPr>
              <a:t>его</a:t>
            </a:r>
            <a:r>
              <a:rPr lang="ru-RU" dirty="0" smtClean="0"/>
              <a:t>. Я радую </a:t>
            </a:r>
            <a:r>
              <a:rPr lang="ru-RU" dirty="0" smtClean="0">
                <a:solidFill>
                  <a:srgbClr val="000099"/>
                </a:solidFill>
              </a:rPr>
              <a:t>её</a:t>
            </a:r>
            <a:r>
              <a:rPr lang="ru-RU" dirty="0" smtClean="0"/>
              <a:t>. Мы увидели </a:t>
            </a:r>
            <a:r>
              <a:rPr lang="ru-RU" dirty="0" smtClean="0">
                <a:solidFill>
                  <a:srgbClr val="000099"/>
                </a:solidFill>
              </a:rPr>
              <a:t>их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(личное)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Мы услышали </a:t>
            </a:r>
            <a:r>
              <a:rPr lang="ru-RU" dirty="0" smtClean="0">
                <a:solidFill>
                  <a:srgbClr val="000099"/>
                </a:solidFill>
              </a:rPr>
              <a:t>его</a:t>
            </a:r>
            <a:r>
              <a:rPr lang="ru-RU" dirty="0" smtClean="0"/>
              <a:t> </a:t>
            </a:r>
            <a:r>
              <a:rPr lang="ru-RU" baseline="30000" dirty="0" smtClean="0">
                <a:solidFill>
                  <a:srgbClr val="C00000"/>
                </a:solidFill>
              </a:rPr>
              <a:t>чью?</a:t>
            </a:r>
            <a:r>
              <a:rPr lang="ru-RU" dirty="0" smtClean="0"/>
              <a:t> песню. Я радуюсь </a:t>
            </a:r>
            <a:r>
              <a:rPr lang="ru-RU" dirty="0" smtClean="0">
                <a:solidFill>
                  <a:srgbClr val="000099"/>
                </a:solidFill>
              </a:rPr>
              <a:t>её</a:t>
            </a:r>
            <a:r>
              <a:rPr lang="ru-RU" dirty="0" smtClean="0"/>
              <a:t> успехам. Мне нравится </a:t>
            </a:r>
            <a:r>
              <a:rPr lang="ru-RU" dirty="0" smtClean="0">
                <a:solidFill>
                  <a:srgbClr val="000099"/>
                </a:solidFill>
              </a:rPr>
              <a:t>их</a:t>
            </a:r>
            <a:r>
              <a:rPr lang="ru-RU" dirty="0" smtClean="0"/>
              <a:t> идея.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(притяжательное)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Культура речи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На ихних огородах травы много наросло.</a:t>
            </a:r>
          </a:p>
          <a:p>
            <a:r>
              <a:rPr lang="ru-RU" smtClean="0">
                <a:latin typeface="Arial" charset="0"/>
              </a:rPr>
              <a:t>В ихнем хозяйстве коровы хорошей породы.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3143250" y="4763"/>
            <a:ext cx="5857875" cy="1709737"/>
          </a:xfrm>
        </p:spPr>
        <p:txBody>
          <a:bodyPr/>
          <a:lstStyle/>
          <a:p>
            <a:pPr eaLnBrk="1" hangingPunct="1"/>
            <a:r>
              <a:rPr lang="ru-RU" sz="3600" smtClean="0"/>
              <a:t>Говорим правильно! Готовимся к ВПР!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51831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b="1" i="1" smtClean="0"/>
              <a:t>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smtClean="0">
                <a:solidFill>
                  <a:srgbClr val="006600"/>
                </a:solidFill>
              </a:rPr>
              <a:t>                </a:t>
            </a:r>
            <a:r>
              <a:rPr lang="ru-RU" sz="4800" b="1" i="1" u="sng" smtClean="0">
                <a:solidFill>
                  <a:srgbClr val="006600"/>
                </a:solidFill>
              </a:rPr>
              <a:t>Их</a:t>
            </a:r>
            <a:r>
              <a:rPr lang="ru-RU" sz="4800" smtClean="0"/>
              <a:t> дом</a:t>
            </a:r>
          </a:p>
          <a:p>
            <a:pPr eaLnBrk="1" hangingPunct="1">
              <a:buFont typeface="Arial" charset="0"/>
              <a:buNone/>
            </a:pPr>
            <a:r>
              <a:rPr lang="ru-RU" sz="4800" b="1" i="1" smtClean="0"/>
              <a:t>             </a:t>
            </a:r>
            <a:r>
              <a:rPr lang="ru-RU" sz="4800" b="1" i="1" u="sng" smtClean="0">
                <a:solidFill>
                  <a:srgbClr val="006600"/>
                </a:solidFill>
              </a:rPr>
              <a:t>Их</a:t>
            </a:r>
            <a:r>
              <a:rPr lang="ru-RU" sz="4800" smtClean="0"/>
              <a:t> сын</a:t>
            </a:r>
          </a:p>
          <a:p>
            <a:pPr eaLnBrk="1" hangingPunct="1">
              <a:buFont typeface="Arial" charset="0"/>
              <a:buNone/>
            </a:pPr>
            <a:r>
              <a:rPr lang="ru-RU" sz="4800" smtClean="0"/>
              <a:t>             </a:t>
            </a:r>
            <a:r>
              <a:rPr lang="ru-RU" sz="4800" b="1" i="1" u="sng" smtClean="0">
                <a:solidFill>
                  <a:srgbClr val="006600"/>
                </a:solidFill>
              </a:rPr>
              <a:t>Их</a:t>
            </a:r>
            <a:r>
              <a:rPr lang="ru-RU" sz="4800" smtClean="0"/>
              <a:t> квартира</a:t>
            </a:r>
          </a:p>
          <a:p>
            <a:pPr eaLnBrk="1" hangingPunct="1">
              <a:buFont typeface="Arial" charset="0"/>
              <a:buNone/>
            </a:pPr>
            <a:endParaRPr lang="ru-RU" sz="4000" smtClean="0"/>
          </a:p>
          <a:p>
            <a:pPr algn="ctr" eaLnBrk="1" hangingPunct="1">
              <a:buFont typeface="Arial" charset="0"/>
              <a:buNone/>
            </a:pPr>
            <a:endParaRPr lang="ru-RU" sz="40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3" y="2214563"/>
            <a:ext cx="314325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rgbClr val="C00000"/>
                </a:solidFill>
              </a:rPr>
              <a:t>Не </a:t>
            </a:r>
            <a:r>
              <a:rPr lang="ru-RU" sz="3600" b="1" u="sng" dirty="0" err="1">
                <a:solidFill>
                  <a:srgbClr val="C00000"/>
                </a:solidFill>
              </a:rPr>
              <a:t>ихний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38" y="3571875"/>
            <a:ext cx="2643187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rgbClr val="C00000"/>
                </a:solidFill>
              </a:rPr>
              <a:t>Не </a:t>
            </a:r>
            <a:r>
              <a:rPr lang="ru-RU" sz="3600" b="1" u="sng" dirty="0" err="1">
                <a:solidFill>
                  <a:srgbClr val="C00000"/>
                </a:solidFill>
              </a:rPr>
              <a:t>ихняя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pic>
        <p:nvPicPr>
          <p:cNvPr id="35845" name="Picture 4" descr="E:\Все для презентаций\Картинки для презентаций - 2\1334208181_s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25"/>
            <a:ext cx="1885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Практика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1 Жил старик со своею старухой у самого синего моря.2 Твоего мне откупа не надо.3 Хоть бы взял ты с неё корыто, наше-то совсем раскололось.4 Разбранила меня моя старуха.5 На пороге сидит его старуха, а перед нею  разбитое корыто.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unnamed - копия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1026" name="Picture 2" descr="C:\Users\Эдуард\Desktop\unnam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990600"/>
            <a:ext cx="48768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Итоги урока:</a:t>
            </a:r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-С каким местоимением мы сегодня познакомились?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-Что мы узнали о нём?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-Как применяли полученные знания?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Рефлексия (</a:t>
            </a:r>
            <a:r>
              <a:rPr lang="en-US" smtClean="0"/>
              <a:t> </a:t>
            </a:r>
            <a:r>
              <a:rPr lang="ru-RU" smtClean="0"/>
              <a:t>облако «тегов»)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1. Сегодня я узнал…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2. Я понял, что…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3. Теперь я могу…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4. Я приобрел…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5. У меня получилось…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6. Я смог…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7. Мне понравилось….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304800"/>
            <a:ext cx="8264525" cy="6199188"/>
          </a:xfrm>
        </p:spPr>
      </p:pic>
      <p:sp>
        <p:nvSpPr>
          <p:cNvPr id="7" name="Овал 6"/>
          <p:cNvSpPr/>
          <p:nvPr/>
        </p:nvSpPr>
        <p:spPr>
          <a:xfrm>
            <a:off x="4343400" y="5943600"/>
            <a:ext cx="1447800" cy="3048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Весна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Домашнее задание.</a:t>
            </a: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§82 учить, упражнение № 476, разгадать кроссворд.</a:t>
            </a:r>
          </a:p>
        </p:txBody>
      </p:sp>
      <p:pic>
        <p:nvPicPr>
          <p:cNvPr id="4" name="Picture 3" descr="http://novostiliteratury.ru/wp-content/uploads/2011/08/%D0%A1%D0%BE%D1%87%D0%B8%D0%BD%D0%B5%D0%BD%D0%B8%D0%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928934"/>
            <a:ext cx="3429024" cy="25717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Спасибо за урок!</a:t>
            </a:r>
          </a:p>
        </p:txBody>
      </p:sp>
      <p:pic>
        <p:nvPicPr>
          <p:cNvPr id="40962" name="Рисунок 4" descr="pouce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714500"/>
            <a:ext cx="5929313" cy="4029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…</a:t>
            </a:r>
            <a:r>
              <a:rPr lang="ru-RU" sz="3100" b="1" dirty="0" smtClean="0"/>
              <a:t>Весна</a:t>
            </a:r>
            <a:r>
              <a:rPr lang="ru-RU" sz="3100" dirty="0" smtClean="0"/>
              <a:t>, </a:t>
            </a:r>
            <a:r>
              <a:rPr lang="ru-RU" sz="3100" b="1" dirty="0" smtClean="0"/>
              <a:t>весна</a:t>
            </a:r>
            <a:r>
              <a:rPr lang="ru-RU" sz="3100" dirty="0" smtClean="0"/>
              <a:t>! </a:t>
            </a:r>
            <a:r>
              <a:rPr lang="ru-RU" sz="3100" b="1" dirty="0" smtClean="0"/>
              <a:t>как</a:t>
            </a:r>
            <a:r>
              <a:rPr lang="ru-RU" sz="3100" dirty="0" smtClean="0"/>
              <a:t> </a:t>
            </a:r>
            <a:r>
              <a:rPr lang="ru-RU" sz="3100" b="1" dirty="0" smtClean="0"/>
              <a:t>воздух</a:t>
            </a:r>
            <a:r>
              <a:rPr lang="ru-RU" sz="3100" dirty="0" smtClean="0"/>
              <a:t> </a:t>
            </a:r>
            <a:r>
              <a:rPr lang="ru-RU" sz="3100" b="1" dirty="0" smtClean="0"/>
              <a:t>чист</a:t>
            </a:r>
            <a:r>
              <a:rPr lang="ru-RU" sz="3100" dirty="0" smtClean="0"/>
              <a:t>!</a:t>
            </a:r>
            <a:br>
              <a:rPr lang="ru-RU" sz="3100" dirty="0" smtClean="0"/>
            </a:br>
            <a:r>
              <a:rPr lang="ru-RU" sz="3100" b="1" dirty="0" smtClean="0"/>
              <a:t>Как</a:t>
            </a:r>
            <a:r>
              <a:rPr lang="ru-RU" sz="3100" dirty="0" smtClean="0"/>
              <a:t> </a:t>
            </a:r>
            <a:r>
              <a:rPr lang="ru-RU" sz="3100" b="1" dirty="0" smtClean="0"/>
              <a:t>ясен</a:t>
            </a:r>
            <a:r>
              <a:rPr lang="ru-RU" sz="3100" dirty="0" smtClean="0"/>
              <a:t> </a:t>
            </a:r>
            <a:r>
              <a:rPr lang="ru-RU" sz="3100" b="1" dirty="0" smtClean="0"/>
              <a:t>небосклон</a:t>
            </a:r>
            <a:r>
              <a:rPr lang="ru-RU" sz="3100" dirty="0" smtClean="0"/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Содержимое 7" descr="i (3)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295400"/>
            <a:ext cx="3571875" cy="2562225"/>
          </a:xfrm>
        </p:spPr>
      </p:pic>
      <p:pic>
        <p:nvPicPr>
          <p:cNvPr id="16387" name="Picture 2" descr="C:\Users\123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24000"/>
            <a:ext cx="3505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Содержимое 10" descr="i (2)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3400" y="4267200"/>
            <a:ext cx="3581400" cy="24193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Нарисуй весну</a:t>
            </a:r>
          </a:p>
        </p:txBody>
      </p:sp>
      <p:pic>
        <p:nvPicPr>
          <p:cNvPr id="17410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28800" y="1524000"/>
            <a:ext cx="5105400" cy="4975225"/>
          </a:xfrm>
        </p:spPr>
      </p:pic>
      <p:pic>
        <p:nvPicPr>
          <p:cNvPr id="5" name="klassika_PTICHKI_RUCHEJ_VESNA_-_Mocart_Marsh_Tureckogo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5929330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2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Содержимое 5" descr="CCI16042015_00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81000"/>
            <a:ext cx="8153400" cy="6076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12725" y="188913"/>
            <a:ext cx="86264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	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Что  случилось  с  пр…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родой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?  Всё  вокруг  ожило, словно кто(то) её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ра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(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с,з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)красил.   Потрудилась Художница-Весна! У  этой художницы есть свои краски, которые она под…рила пр…роде.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 Голубым  она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ра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(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с,з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)красила небо, а белым – те д…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лёкие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обл…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ка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. Своим любимым зеленым  цветом 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ра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(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с,з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)красила р…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стущую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травку, таким же цветом покрыла лес, в котором разд…</a:t>
            </a:r>
            <a:r>
              <a:rPr lang="ru-RU" sz="2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ются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птичьи голоса!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Но впереди у  Весны ещё столько работы!  Разные краски понадобятся ей,  чтобы создать пр…красный  орнамент.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-О чём этот текст?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-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Почему же весна – художница?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 descr="Почтовая бумага"/>
          <p:cNvSpPr txBox="1">
            <a:spLocks noChangeArrowheads="1"/>
          </p:cNvSpPr>
          <p:nvPr/>
        </p:nvSpPr>
        <p:spPr bwMode="auto">
          <a:xfrm>
            <a:off x="5867400" y="152400"/>
            <a:ext cx="3276600" cy="3908425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Задание: выписать изученные местоимения;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Определить </a:t>
            </a:r>
            <a:r>
              <a:rPr lang="ru-RU" sz="3200" b="1" i="1">
                <a:solidFill>
                  <a:schemeClr val="bg2">
                    <a:lumMod val="10000"/>
                  </a:schemeClr>
                </a:solidFill>
                <a:latin typeface="+mn-lt"/>
              </a:rPr>
              <a:t>разряд местоимений.</a:t>
            </a:r>
            <a:endParaRPr lang="ru-RU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62400"/>
            <a:ext cx="5867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" y="381000"/>
            <a:ext cx="5638800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Что  случилось  с  природой?  Всё  вокруг  ожило, словно кто-то её раскрасил.   Потрудилась Художница-Весна!  У  этой художницы есть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свои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краски, которые она подарила природе.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Своим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любимым зелёным она раскрасила растущую травку.  Таким же цветом покрыла лес.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Но впереди у Весны ещё столько работы!  Разные краски понадобятся ей,  чтобы создать прекрасный  орнамент.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74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 descr="Почтовая бумага"/>
          <p:cNvSpPr txBox="1">
            <a:spLocks noChangeArrowheads="1"/>
          </p:cNvSpPr>
          <p:nvPr/>
        </p:nvSpPr>
        <p:spPr bwMode="auto">
          <a:xfrm>
            <a:off x="533400" y="152400"/>
            <a:ext cx="8153400" cy="5238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  <a:latin typeface="Calibri" pitchFamily="34" charset="0"/>
              </a:rPr>
              <a:t>Обратите внимание на выделенные слова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914400"/>
            <a:ext cx="8153400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Что  случилось  с  природой?  Всё  вокруг  ожило, словно кто-то её раскрасил.  Потрудилась Художница-Весна!  У  этой художницы есть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свои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краски, которые она подарила природе.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Своим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любимым зелёным цветом  она раскрасила растущую травку. Таким же цветом покрыла лес, в котором раздаются птичьи голоса!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     Но впереди у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нашей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Весны ещё столько работы!  Разные краски понадобятся ей,  чтобы создать прекрасный  орнамент.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535</Words>
  <PresentationFormat>Экран (4:3)</PresentationFormat>
  <Paragraphs>105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Урок русского языка </vt:lpstr>
      <vt:lpstr>Тридцатое марта. Классная работа.</vt:lpstr>
      <vt:lpstr>Слайд 3</vt:lpstr>
      <vt:lpstr>…Весна, весна! как воздух чист! Как ясен небосклон! </vt:lpstr>
      <vt:lpstr>Нарисуй весну</vt:lpstr>
      <vt:lpstr>Слайд 6</vt:lpstr>
      <vt:lpstr>Слайд 7</vt:lpstr>
      <vt:lpstr>Слайд 8</vt:lpstr>
      <vt:lpstr>Слайд 9</vt:lpstr>
      <vt:lpstr>На какие вопросы отвечают выделенные слова?</vt:lpstr>
      <vt:lpstr>Лингвистическое исследование</vt:lpstr>
      <vt:lpstr>Тема урока:</vt:lpstr>
      <vt:lpstr>Слайд 13</vt:lpstr>
      <vt:lpstr>Задачи  урока:</vt:lpstr>
      <vt:lpstr>Слайд 15</vt:lpstr>
      <vt:lpstr>Слайд 16</vt:lpstr>
      <vt:lpstr>Посмотрите ,как изменяется притяжательное местоимение наш</vt:lpstr>
      <vt:lpstr>Вывод:</vt:lpstr>
      <vt:lpstr>Просклонять по падежам</vt:lpstr>
      <vt:lpstr>Слайд 20</vt:lpstr>
      <vt:lpstr>Работа с учебником.</vt:lpstr>
      <vt:lpstr>Личные местоимения его,её,их могут выступать в роли притяжательных местоимений!</vt:lpstr>
      <vt:lpstr>Отличие притяжательных местоимений его, её, их от личных</vt:lpstr>
      <vt:lpstr>Культура речи</vt:lpstr>
      <vt:lpstr>Говорим правильно! Готовимся к ВПР!</vt:lpstr>
      <vt:lpstr>Практика</vt:lpstr>
      <vt:lpstr>Слайд 27</vt:lpstr>
      <vt:lpstr>Итоги урока:</vt:lpstr>
      <vt:lpstr>Рефлексия ( облако «тегов»)</vt:lpstr>
      <vt:lpstr>Домашнее задание.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</dc:title>
  <dc:creator>Эдик</dc:creator>
  <cp:lastModifiedBy>Эдуард</cp:lastModifiedBy>
  <cp:revision>36</cp:revision>
  <dcterms:created xsi:type="dcterms:W3CDTF">2017-04-01T12:37:53Z</dcterms:created>
  <dcterms:modified xsi:type="dcterms:W3CDTF">2018-03-29T19:43:46Z</dcterms:modified>
</cp:coreProperties>
</file>