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63" r:id="rId5"/>
    <p:sldId id="264" r:id="rId6"/>
    <p:sldId id="256" r:id="rId7"/>
    <p:sldId id="265" r:id="rId8"/>
    <p:sldId id="266" r:id="rId9"/>
    <p:sldId id="268" r:id="rId10"/>
    <p:sldId id="267" r:id="rId11"/>
    <p:sldId id="269" r:id="rId12"/>
    <p:sldId id="260" r:id="rId13"/>
    <p:sldId id="261" r:id="rId14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863FC-E775-498E-9D27-59D985C1E275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599B7-E2AC-48EA-BE30-FB599BBEB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863FC-E775-498E-9D27-59D985C1E275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599B7-E2AC-48EA-BE30-FB599BBEB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863FC-E775-498E-9D27-59D985C1E275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599B7-E2AC-48EA-BE30-FB599BBEB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863FC-E775-498E-9D27-59D985C1E275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599B7-E2AC-48EA-BE30-FB599BBEB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863FC-E775-498E-9D27-59D985C1E275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599B7-E2AC-48EA-BE30-FB599BBEB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863FC-E775-498E-9D27-59D985C1E275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599B7-E2AC-48EA-BE30-FB599BBEB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863FC-E775-498E-9D27-59D985C1E275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599B7-E2AC-48EA-BE30-FB599BBEB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863FC-E775-498E-9D27-59D985C1E275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599B7-E2AC-48EA-BE30-FB599BBEB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863FC-E775-498E-9D27-59D985C1E275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599B7-E2AC-48EA-BE30-FB599BBEB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863FC-E775-498E-9D27-59D985C1E275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599B7-E2AC-48EA-BE30-FB599BBEB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863FC-E775-498E-9D27-59D985C1E275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599B7-E2AC-48EA-BE30-FB599BBEB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863FC-E775-498E-9D27-59D985C1E275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599B7-E2AC-48EA-BE30-FB599BBEB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13" Type="http://schemas.openxmlformats.org/officeDocument/2006/relationships/image" Target="../media/image88.png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12" Type="http://schemas.openxmlformats.org/officeDocument/2006/relationships/image" Target="../media/image87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png"/><Relationship Id="rId11" Type="http://schemas.openxmlformats.org/officeDocument/2006/relationships/image" Target="../media/image86.png"/><Relationship Id="rId5" Type="http://schemas.openxmlformats.org/officeDocument/2006/relationships/image" Target="../media/image80.png"/><Relationship Id="rId10" Type="http://schemas.openxmlformats.org/officeDocument/2006/relationships/image" Target="../media/image85.png"/><Relationship Id="rId4" Type="http://schemas.openxmlformats.org/officeDocument/2006/relationships/image" Target="../media/image79.png"/><Relationship Id="rId9" Type="http://schemas.openxmlformats.org/officeDocument/2006/relationships/image" Target="../media/image8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94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cdosh46@mail.ru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18" Type="http://schemas.openxmlformats.org/officeDocument/2006/relationships/image" Target="../media/image37.png"/><Relationship Id="rId3" Type="http://schemas.openxmlformats.org/officeDocument/2006/relationships/image" Target="../media/image22.png"/><Relationship Id="rId21" Type="http://schemas.openxmlformats.org/officeDocument/2006/relationships/image" Target="../media/image40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17" Type="http://schemas.openxmlformats.org/officeDocument/2006/relationships/image" Target="../media/image36.png"/><Relationship Id="rId2" Type="http://schemas.openxmlformats.org/officeDocument/2006/relationships/image" Target="../media/image21.png"/><Relationship Id="rId16" Type="http://schemas.openxmlformats.org/officeDocument/2006/relationships/image" Target="../media/image35.png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24" Type="http://schemas.openxmlformats.org/officeDocument/2006/relationships/image" Target="../media/image43.png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23" Type="http://schemas.openxmlformats.org/officeDocument/2006/relationships/image" Target="../media/image42.png"/><Relationship Id="rId10" Type="http://schemas.openxmlformats.org/officeDocument/2006/relationships/image" Target="../media/image29.png"/><Relationship Id="rId19" Type="http://schemas.openxmlformats.org/officeDocument/2006/relationships/image" Target="../media/image38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Relationship Id="rId22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5" Type="http://schemas.openxmlformats.org/officeDocument/2006/relationships/image" Target="../media/image57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4" Type="http://schemas.openxmlformats.org/officeDocument/2006/relationships/image" Target="../media/image5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10" Type="http://schemas.openxmlformats.org/officeDocument/2006/relationships/image" Target="../media/image66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11" Type="http://schemas.openxmlformats.org/officeDocument/2006/relationships/image" Target="../media/image76.png"/><Relationship Id="rId5" Type="http://schemas.openxmlformats.org/officeDocument/2006/relationships/image" Target="../media/image70.png"/><Relationship Id="rId10" Type="http://schemas.openxmlformats.org/officeDocument/2006/relationships/image" Target="../media/image75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124744"/>
            <a:ext cx="73448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Применение метода рационализации при решении неравенств, содержащих комбинированные выражения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5157192"/>
            <a:ext cx="57606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Выполнила: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Лысенкова Надежда Васильевна,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учитель математики МБОУ «СОШ № 56» г. Курска,</a:t>
            </a:r>
            <a:endParaRPr kumimoji="0" lang="ru-RU" sz="105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высшей квалификационной категории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48264" y="332656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      Урок 2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214290"/>
            <a:ext cx="4519608" cy="575374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114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214290"/>
            <a:ext cx="44118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Пример 7.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Решите неравенство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071546"/>
            <a:ext cx="14915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Решение: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1000109"/>
            <a:ext cx="5000660" cy="654208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1525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2071678"/>
            <a:ext cx="14401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1. ОДЗ: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1714488"/>
            <a:ext cx="1391888" cy="1428760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9335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1714488"/>
            <a:ext cx="1050830" cy="1428760"/>
          </a:xfrm>
          <a:prstGeom prst="rect">
            <a:avLst/>
          </a:prstGeom>
          <a:noFill/>
        </p:spPr>
      </p:pic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19335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2143116"/>
            <a:ext cx="3643338" cy="352846"/>
          </a:xfrm>
          <a:prstGeom prst="rect">
            <a:avLst/>
          </a:prstGeom>
          <a:noFill/>
        </p:spPr>
      </p:pic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034" y="3286124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2.</a:t>
            </a:r>
            <a:endParaRPr lang="ru-RU" sz="2400" dirty="0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7" y="3286124"/>
            <a:ext cx="7072362" cy="621880"/>
          </a:xfrm>
          <a:prstGeom prst="rect">
            <a:avLst/>
          </a:prstGeom>
          <a:noFill/>
        </p:spPr>
      </p:pic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143380"/>
            <a:ext cx="5357850" cy="582819"/>
          </a:xfrm>
          <a:prstGeom prst="rect">
            <a:avLst/>
          </a:prstGeom>
          <a:noFill/>
        </p:spPr>
      </p:pic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0" y="10001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4143380"/>
            <a:ext cx="3357554" cy="524062"/>
          </a:xfrm>
          <a:prstGeom prst="rect">
            <a:avLst/>
          </a:prstGeom>
          <a:noFill/>
        </p:spPr>
      </p:pic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10191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3" name="Рисунок 32"/>
          <p:cNvPicPr/>
          <p:nvPr/>
        </p:nvPicPr>
        <p:blipFill>
          <a:blip r:embed="rId10" cstate="print"/>
          <a:srcRect l="25490" t="27985" r="23950" b="61194"/>
          <a:stretch>
            <a:fillRect/>
          </a:stretch>
        </p:blipFill>
        <p:spPr bwMode="auto">
          <a:xfrm>
            <a:off x="500034" y="4857760"/>
            <a:ext cx="3786214" cy="714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5715017"/>
            <a:ext cx="3214710" cy="397220"/>
          </a:xfrm>
          <a:prstGeom prst="rect">
            <a:avLst/>
          </a:prstGeom>
          <a:noFill/>
        </p:spPr>
      </p:pic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786314" y="4929198"/>
            <a:ext cx="417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3.</a:t>
            </a:r>
          </a:p>
        </p:txBody>
      </p:sp>
      <p:pic>
        <p:nvPicPr>
          <p:cNvPr id="38" name="Рисунок 37"/>
          <p:cNvPicPr/>
          <p:nvPr/>
        </p:nvPicPr>
        <p:blipFill>
          <a:blip r:embed="rId12" cstate="print"/>
          <a:srcRect l="25770" t="21269" r="24650" b="65298"/>
          <a:stretch>
            <a:fillRect/>
          </a:stretch>
        </p:blipFill>
        <p:spPr bwMode="auto">
          <a:xfrm>
            <a:off x="5214942" y="4786322"/>
            <a:ext cx="3714776" cy="857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5" name="Picture 31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5715016"/>
            <a:ext cx="4095748" cy="382863"/>
          </a:xfrm>
          <a:prstGeom prst="rect">
            <a:avLst/>
          </a:prstGeom>
          <a:noFill/>
        </p:spPr>
      </p:pic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2" name="Rectangle 8"/>
          <p:cNvSpPr>
            <a:spLocks noChangeArrowheads="1"/>
          </p:cNvSpPr>
          <p:nvPr/>
        </p:nvSpPr>
        <p:spPr bwMode="auto">
          <a:xfrm>
            <a:off x="4214810" y="6072206"/>
            <a:ext cx="11521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3" name="Picture 31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6215082"/>
            <a:ext cx="3929058" cy="367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20" grpId="0"/>
      <p:bldP spid="37" grpId="0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57184" y="188640"/>
            <a:ext cx="5567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Задания для самостоятельного решения: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836712"/>
            <a:ext cx="2474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Решите неравенство </a:t>
            </a:r>
            <a:endParaRPr lang="ru-RU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2" y="743248"/>
            <a:ext cx="1957958" cy="583432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79512" y="98072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908720"/>
            <a:ext cx="3539133" cy="275195"/>
          </a:xfrm>
          <a:prstGeom prst="rect">
            <a:avLst/>
          </a:prstGeom>
          <a:noFill/>
        </p:spPr>
      </p:pic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4008" y="83671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1700808"/>
            <a:ext cx="2474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Решите неравенство </a:t>
            </a:r>
            <a:endParaRPr lang="ru-RU" dirty="0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1766024"/>
            <a:ext cx="2520280" cy="321117"/>
          </a:xfrm>
          <a:prstGeom prst="rect">
            <a:avLst/>
          </a:prstGeom>
          <a:noFill/>
        </p:spPr>
      </p:pic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7715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92080" y="170080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10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1628800"/>
            <a:ext cx="2278707" cy="578835"/>
          </a:xfrm>
          <a:prstGeom prst="rect">
            <a:avLst/>
          </a:prstGeom>
          <a:noFill/>
        </p:spPr>
      </p:pic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0" y="1209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23528" y="2420888"/>
            <a:ext cx="2474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Решите неравенство </a:t>
            </a:r>
            <a:endParaRPr lang="ru-RU" dirty="0"/>
          </a:p>
        </p:txBody>
      </p:sp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13" name="Picture 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2348880"/>
            <a:ext cx="2600209" cy="545976"/>
          </a:xfrm>
          <a:prstGeom prst="rect">
            <a:avLst/>
          </a:prstGeom>
          <a:noFill/>
        </p:spPr>
      </p:pic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16" name="Picture 1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2420888"/>
            <a:ext cx="1431788" cy="360040"/>
          </a:xfrm>
          <a:prstGeom prst="rect">
            <a:avLst/>
          </a:prstGeom>
          <a:noFill/>
        </p:spPr>
      </p:pic>
      <p:sp>
        <p:nvSpPr>
          <p:cNvPr id="25618" name="Rectangle 18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80112" y="242088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484784"/>
            <a:ext cx="8064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http://www.fipi.ru/content/otkrytyy-bank-zadaniy-ege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980728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1.</a:t>
            </a:r>
            <a:r>
              <a:rPr lang="ru-RU" sz="2400" dirty="0" smtClean="0"/>
              <a:t> ФИПИ, открытый банк заданий ЕГЭ, профильный уровень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979712" y="260648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Ресурсы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2204864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2.  Я сдам ЕГЭ! Алгебра. Практика. Профильный уровень</a:t>
            </a:r>
          </a:p>
          <a:p>
            <a:r>
              <a:rPr lang="ru-RU" sz="2400" dirty="0" smtClean="0"/>
              <a:t>     /Москва «Просвещение»2018г., И.В.Ященко, С.А.Шестаков/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692696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Региональный центр дистанционного обучения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1916832"/>
            <a:ext cx="57606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e – mail: </a:t>
            </a:r>
            <a:r>
              <a:rPr lang="en-US" sz="2800" dirty="0" smtClean="0">
                <a:hlinkClick r:id="rId2"/>
              </a:rPr>
              <a:t>cdosh46@mail.ru</a:t>
            </a:r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r>
              <a:rPr lang="en-US" sz="2800" dirty="0" smtClean="0"/>
              <a:t>http:www.cdosh46.ru</a:t>
            </a:r>
          </a:p>
          <a:p>
            <a:pPr algn="ctr"/>
            <a:r>
              <a:rPr lang="en-US" sz="2800" dirty="0" smtClean="0"/>
              <a:t>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92696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урока: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расширить знания обучающихся по способам и методам решения неравенств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2276872"/>
            <a:ext cx="79928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Задача урока: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обобщить и систематизировать знания о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методе рационализации (методе замены множителей) при решении комбинированных 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неравенств;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сформировать способы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приёмы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мышления, при помощи которых учащиеся будут успешно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овладевать знаниями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 l="32831" t="19610" r="27857" b="24794"/>
          <a:stretch>
            <a:fillRect/>
          </a:stretch>
        </p:blipFill>
        <p:spPr bwMode="auto">
          <a:xfrm>
            <a:off x="467544" y="188640"/>
            <a:ext cx="8424936" cy="6480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44118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Пример 1.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Решите неравенство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16632"/>
            <a:ext cx="4251206" cy="576064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1209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48680"/>
            <a:ext cx="14915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Решение: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980728"/>
            <a:ext cx="14401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1. ОДЗ: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1039396"/>
            <a:ext cx="2016224" cy="422915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1484784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2.</a:t>
            </a:r>
            <a:endParaRPr lang="ru-RU" sz="2400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484784"/>
            <a:ext cx="4972050" cy="419100"/>
          </a:xfrm>
          <a:prstGeom prst="rect">
            <a:avLst/>
          </a:prstGeom>
          <a:noFill/>
        </p:spPr>
      </p:pic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87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916832"/>
            <a:ext cx="4029075" cy="409575"/>
          </a:xfrm>
          <a:prstGeom prst="rect">
            <a:avLst/>
          </a:prstGeom>
          <a:noFill/>
        </p:spPr>
      </p:pic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1916832"/>
            <a:ext cx="3657600" cy="428625"/>
          </a:xfrm>
          <a:prstGeom prst="rect">
            <a:avLst/>
          </a:prstGeom>
          <a:noFill/>
        </p:spPr>
      </p:pic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885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1143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0" y="1143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9" name="Picture 2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1" y="1916832"/>
            <a:ext cx="7704856" cy="408484"/>
          </a:xfrm>
          <a:prstGeom prst="rect">
            <a:avLst/>
          </a:prstGeom>
          <a:noFill/>
        </p:spPr>
      </p:pic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0" y="733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72" name="Picture 2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420888"/>
            <a:ext cx="3625230" cy="360040"/>
          </a:xfrm>
          <a:prstGeom prst="rect">
            <a:avLst/>
          </a:prstGeom>
          <a:noFill/>
        </p:spPr>
      </p:pic>
      <p:sp>
        <p:nvSpPr>
          <p:cNvPr id="2074" name="Rectangle 26"/>
          <p:cNvSpPr>
            <a:spLocks noChangeArrowheads="1"/>
          </p:cNvSpPr>
          <p:nvPr/>
        </p:nvSpPr>
        <p:spPr bwMode="auto">
          <a:xfrm>
            <a:off x="0" y="733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6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75" name="Picture 27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780928"/>
            <a:ext cx="3463833" cy="360040"/>
          </a:xfrm>
          <a:prstGeom prst="rect">
            <a:avLst/>
          </a:prstGeom>
          <a:noFill/>
        </p:spPr>
      </p:pic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0" y="733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5" name="Рисунок 34"/>
          <p:cNvPicPr/>
          <p:nvPr/>
        </p:nvPicPr>
        <p:blipFill>
          <a:blip r:embed="rId10" cstate="print"/>
          <a:srcRect l="34728" t="24260" r="41746" b="67733"/>
          <a:stretch>
            <a:fillRect/>
          </a:stretch>
        </p:blipFill>
        <p:spPr bwMode="auto">
          <a:xfrm>
            <a:off x="539552" y="3140968"/>
            <a:ext cx="3672408" cy="792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79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78" name="Picture 30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5" y="4149080"/>
            <a:ext cx="2736304" cy="383261"/>
          </a:xfrm>
          <a:prstGeom prst="rect">
            <a:avLst/>
          </a:prstGeom>
          <a:noFill/>
        </p:spPr>
      </p:pic>
      <p:sp>
        <p:nvSpPr>
          <p:cNvPr id="2080" name="Rectangle 32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23528" y="4653136"/>
            <a:ext cx="23187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3. С учетом ОДЗ </a:t>
            </a:r>
          </a:p>
        </p:txBody>
      </p:sp>
      <p:pic>
        <p:nvPicPr>
          <p:cNvPr id="40" name="Picture 30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5085184"/>
            <a:ext cx="2736304" cy="383261"/>
          </a:xfrm>
          <a:prstGeom prst="rect">
            <a:avLst/>
          </a:prstGeom>
          <a:noFill/>
        </p:spPr>
      </p:pic>
      <p:sp>
        <p:nvSpPr>
          <p:cNvPr id="41" name="Rectangle 8"/>
          <p:cNvSpPr>
            <a:spLocks noChangeArrowheads="1"/>
          </p:cNvSpPr>
          <p:nvPr/>
        </p:nvSpPr>
        <p:spPr bwMode="auto">
          <a:xfrm>
            <a:off x="395536" y="5517232"/>
            <a:ext cx="1800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2" name="Picture 30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5589240"/>
            <a:ext cx="3084620" cy="432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11" grpId="0"/>
      <p:bldP spid="39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44118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Пример </a:t>
            </a:r>
            <a:r>
              <a:rPr lang="en-US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Решите неравенство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116632"/>
            <a:ext cx="2628900" cy="847725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3049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836712"/>
            <a:ext cx="14915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Решение: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1196752"/>
            <a:ext cx="14401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1. ОДЗ: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1268760"/>
            <a:ext cx="3019425" cy="409575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544" y="1844824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2.</a:t>
            </a:r>
            <a:endParaRPr lang="ru-RU" sz="2400" dirty="0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1700808"/>
            <a:ext cx="4343400" cy="790575"/>
          </a:xfrm>
          <a:prstGeom prst="rect">
            <a:avLst/>
          </a:prstGeom>
          <a:noFill/>
        </p:spPr>
      </p:pic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1247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2492896"/>
            <a:ext cx="5534025" cy="790575"/>
          </a:xfrm>
          <a:prstGeom prst="rect">
            <a:avLst/>
          </a:prstGeom>
          <a:noFill/>
        </p:spPr>
      </p:pic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1247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3284984"/>
            <a:ext cx="4476750" cy="790575"/>
          </a:xfrm>
          <a:prstGeom prst="rect">
            <a:avLst/>
          </a:prstGeom>
          <a:noFill/>
        </p:spPr>
      </p:pic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1247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4077072"/>
            <a:ext cx="4057650" cy="790575"/>
          </a:xfrm>
          <a:prstGeom prst="rect">
            <a:avLst/>
          </a:prstGeom>
          <a:noFill/>
        </p:spPr>
      </p:pic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1247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" name="Рисунок 27"/>
          <p:cNvPicPr/>
          <p:nvPr/>
        </p:nvPicPr>
        <p:blipFill>
          <a:blip r:embed="rId8" cstate="print"/>
          <a:srcRect l="30997" t="23514" r="42346" b="66150"/>
          <a:stretch>
            <a:fillRect/>
          </a:stretch>
        </p:blipFill>
        <p:spPr bwMode="auto">
          <a:xfrm>
            <a:off x="827584" y="4869160"/>
            <a:ext cx="4104456" cy="895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5805264"/>
            <a:ext cx="3638550" cy="409575"/>
          </a:xfrm>
          <a:prstGeom prst="rect">
            <a:avLst/>
          </a:prstGeom>
          <a:noFill/>
        </p:spPr>
      </p:pic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652120" y="4077072"/>
            <a:ext cx="417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3.</a:t>
            </a:r>
          </a:p>
        </p:txBody>
      </p:sp>
      <p:pic>
        <p:nvPicPr>
          <p:cNvPr id="34" name="Picture 2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5477646"/>
            <a:ext cx="3350518" cy="377153"/>
          </a:xfrm>
          <a:prstGeom prst="rect">
            <a:avLst/>
          </a:prstGeom>
          <a:noFill/>
        </p:spPr>
      </p:pic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5076056" y="5877272"/>
            <a:ext cx="11521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6" name="Picture 2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3130" y="6021288"/>
            <a:ext cx="3070870" cy="345674"/>
          </a:xfrm>
          <a:prstGeom prst="rect">
            <a:avLst/>
          </a:prstGeom>
          <a:noFill/>
        </p:spPr>
      </p:pic>
      <p:pic>
        <p:nvPicPr>
          <p:cNvPr id="37" name="Рисунок 36"/>
          <p:cNvPicPr/>
          <p:nvPr/>
        </p:nvPicPr>
        <p:blipFill>
          <a:blip r:embed="rId10" cstate="print"/>
          <a:srcRect l="30384" t="20090" r="42703" b="67635"/>
          <a:stretch>
            <a:fillRect/>
          </a:stretch>
        </p:blipFill>
        <p:spPr bwMode="auto">
          <a:xfrm>
            <a:off x="5445621" y="4509120"/>
            <a:ext cx="3518867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4" grpId="0"/>
      <p:bldP spid="33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16632"/>
            <a:ext cx="44118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Пример 3.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Решите неравенство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88640"/>
            <a:ext cx="3241551" cy="392915"/>
          </a:xfrm>
          <a:prstGeom prst="rect">
            <a:avLst/>
          </a:prstGeom>
          <a:noFill/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0" y="87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548680"/>
            <a:ext cx="14915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Решение: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1124744"/>
            <a:ext cx="14401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1. ОДЗ: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908720"/>
            <a:ext cx="2098164" cy="936104"/>
          </a:xfrm>
          <a:prstGeom prst="rect">
            <a:avLst/>
          </a:prstGeom>
          <a:noFill/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0" y="1562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836712"/>
            <a:ext cx="2173100" cy="936104"/>
          </a:xfrm>
          <a:prstGeom prst="rect">
            <a:avLst/>
          </a:prstGeom>
          <a:noFill/>
        </p:spPr>
      </p:pic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-684584" y="155679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300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764704"/>
            <a:ext cx="1963855" cy="360040"/>
          </a:xfrm>
          <a:prstGeom prst="rect">
            <a:avLst/>
          </a:prstGeom>
          <a:noFill/>
        </p:spPr>
      </p:pic>
      <p:pic>
        <p:nvPicPr>
          <p:cNvPr id="20" name="Рисунок 19"/>
          <p:cNvPicPr/>
          <p:nvPr/>
        </p:nvPicPr>
        <p:blipFill>
          <a:blip r:embed="rId6" cstate="print"/>
          <a:srcRect l="34050" t="24839" r="51068" b="66291"/>
          <a:stretch>
            <a:fillRect/>
          </a:stretch>
        </p:blipFill>
        <p:spPr bwMode="auto">
          <a:xfrm>
            <a:off x="6156176" y="1124744"/>
            <a:ext cx="2376264" cy="720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Рисунок 20"/>
          <p:cNvPicPr/>
          <p:nvPr/>
        </p:nvPicPr>
        <p:blipFill>
          <a:blip r:embed="rId7" cstate="print"/>
          <a:srcRect l="40810" t="23012" r="41955" b="67941"/>
          <a:stretch>
            <a:fillRect/>
          </a:stretch>
        </p:blipFill>
        <p:spPr bwMode="auto">
          <a:xfrm>
            <a:off x="395536" y="1772816"/>
            <a:ext cx="259228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971600" y="1988840"/>
            <a:ext cx="648072" cy="14401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691680" y="1988840"/>
            <a:ext cx="648072" cy="14401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302" name="Picture 1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1916832"/>
            <a:ext cx="2304256" cy="361617"/>
          </a:xfrm>
          <a:prstGeom prst="rect">
            <a:avLst/>
          </a:prstGeom>
          <a:noFill/>
        </p:spPr>
      </p:pic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1560" y="2420888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Стандартный метод решения</a:t>
            </a:r>
            <a:endParaRPr lang="ru-RU" sz="2400" dirty="0"/>
          </a:p>
        </p:txBody>
      </p:sp>
      <p:sp>
        <p:nvSpPr>
          <p:cNvPr id="12306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307" name="Rectangle 19"/>
          <p:cNvSpPr>
            <a:spLocks noChangeArrowheads="1"/>
          </p:cNvSpPr>
          <p:nvPr/>
        </p:nvSpPr>
        <p:spPr bwMode="auto">
          <a:xfrm>
            <a:off x="0" y="11906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09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308" name="Picture 2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1" y="2852936"/>
            <a:ext cx="2808313" cy="610848"/>
          </a:xfrm>
          <a:prstGeom prst="rect">
            <a:avLst/>
          </a:prstGeom>
          <a:noFill/>
        </p:spPr>
      </p:pic>
      <p:sp>
        <p:nvSpPr>
          <p:cNvPr id="12310" name="Rectangle 22"/>
          <p:cNvSpPr>
            <a:spLocks noChangeArrowheads="1"/>
          </p:cNvSpPr>
          <p:nvPr/>
        </p:nvSpPr>
        <p:spPr bwMode="auto">
          <a:xfrm>
            <a:off x="0" y="11906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12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311" name="Picture 23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3" y="2852937"/>
            <a:ext cx="2088232" cy="604700"/>
          </a:xfrm>
          <a:prstGeom prst="rect">
            <a:avLst/>
          </a:prstGeom>
          <a:noFill/>
        </p:spPr>
      </p:pic>
      <p:sp>
        <p:nvSpPr>
          <p:cNvPr id="12313" name="Rectangle 25"/>
          <p:cNvSpPr>
            <a:spLocks noChangeArrowheads="1"/>
          </p:cNvSpPr>
          <p:nvPr/>
        </p:nvSpPr>
        <p:spPr bwMode="auto">
          <a:xfrm>
            <a:off x="0" y="11715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8" name="Рисунок 37"/>
          <p:cNvPicPr/>
          <p:nvPr/>
        </p:nvPicPr>
        <p:blipFill>
          <a:blip r:embed="rId11" cstate="print"/>
          <a:srcRect l="39871" t="24286" r="42602" b="66009"/>
          <a:stretch>
            <a:fillRect/>
          </a:stretch>
        </p:blipFill>
        <p:spPr bwMode="auto">
          <a:xfrm>
            <a:off x="611560" y="3429000"/>
            <a:ext cx="2376264" cy="792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315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314" name="Picture 26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7" y="3645024"/>
            <a:ext cx="1615992" cy="360040"/>
          </a:xfrm>
          <a:prstGeom prst="rect">
            <a:avLst/>
          </a:prstGeom>
          <a:noFill/>
        </p:spPr>
      </p:pic>
      <p:sp>
        <p:nvSpPr>
          <p:cNvPr id="12316" name="Rectangle 28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18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317" name="Picture 29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4365104"/>
            <a:ext cx="2880320" cy="626510"/>
          </a:xfrm>
          <a:prstGeom prst="rect">
            <a:avLst/>
          </a:prstGeom>
          <a:noFill/>
        </p:spPr>
      </p:pic>
      <p:sp>
        <p:nvSpPr>
          <p:cNvPr id="12319" name="Rectangle 31"/>
          <p:cNvSpPr>
            <a:spLocks noChangeArrowheads="1"/>
          </p:cNvSpPr>
          <p:nvPr/>
        </p:nvSpPr>
        <p:spPr bwMode="auto">
          <a:xfrm>
            <a:off x="0" y="11906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21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320" name="Picture 32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39" y="4293096"/>
            <a:ext cx="2238009" cy="648072"/>
          </a:xfrm>
          <a:prstGeom prst="rect">
            <a:avLst/>
          </a:prstGeom>
          <a:noFill/>
        </p:spPr>
      </p:pic>
      <p:pic>
        <p:nvPicPr>
          <p:cNvPr id="47" name="Рисунок 46"/>
          <p:cNvPicPr/>
          <p:nvPr/>
        </p:nvPicPr>
        <p:blipFill>
          <a:blip r:embed="rId15" cstate="print"/>
          <a:srcRect l="40609" t="18094" r="42171" b="70912"/>
          <a:stretch>
            <a:fillRect/>
          </a:stretch>
        </p:blipFill>
        <p:spPr bwMode="auto">
          <a:xfrm>
            <a:off x="539552" y="5013176"/>
            <a:ext cx="2592288" cy="864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323" name="Rectangle 3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324" name="Rectangle 36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26" name="Rectangle 3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325" name="Picture 37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5229201"/>
            <a:ext cx="1155477" cy="360040"/>
          </a:xfrm>
          <a:prstGeom prst="rect">
            <a:avLst/>
          </a:prstGeom>
          <a:noFill/>
        </p:spPr>
      </p:pic>
      <p:sp>
        <p:nvSpPr>
          <p:cNvPr id="12327" name="Rectangle 39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251520" y="6021288"/>
            <a:ext cx="417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3.</a:t>
            </a:r>
          </a:p>
        </p:txBody>
      </p:sp>
      <p:pic>
        <p:nvPicPr>
          <p:cNvPr id="57" name="Рисунок 56"/>
          <p:cNvPicPr/>
          <p:nvPr/>
        </p:nvPicPr>
        <p:blipFill>
          <a:blip r:embed="rId17" cstate="print"/>
          <a:srcRect l="39297" t="23472" r="42116" b="66524"/>
          <a:stretch>
            <a:fillRect/>
          </a:stretch>
        </p:blipFill>
        <p:spPr bwMode="auto">
          <a:xfrm>
            <a:off x="683568" y="5949280"/>
            <a:ext cx="2448272" cy="792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8" name="Прямоугольник 57"/>
          <p:cNvSpPr/>
          <p:nvPr/>
        </p:nvSpPr>
        <p:spPr>
          <a:xfrm>
            <a:off x="971600" y="6237312"/>
            <a:ext cx="36004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2051720" y="6237312"/>
            <a:ext cx="50405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30" name="Rectangle 4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329" name="Picture 41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6237312"/>
            <a:ext cx="2016224" cy="366121"/>
          </a:xfrm>
          <a:prstGeom prst="rect">
            <a:avLst/>
          </a:prstGeom>
          <a:noFill/>
        </p:spPr>
      </p:pic>
      <p:sp>
        <p:nvSpPr>
          <p:cNvPr id="12331" name="Rectangle 43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4" name="Прямая соединительная линия 63"/>
          <p:cNvCxnSpPr/>
          <p:nvPr/>
        </p:nvCxnSpPr>
        <p:spPr>
          <a:xfrm>
            <a:off x="5436096" y="2636912"/>
            <a:ext cx="0" cy="396044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5436096" y="234888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2.</a:t>
            </a:r>
            <a:endParaRPr lang="ru-RU" sz="2400" dirty="0"/>
          </a:p>
        </p:txBody>
      </p:sp>
      <p:sp>
        <p:nvSpPr>
          <p:cNvPr id="66" name="TextBox 65"/>
          <p:cNvSpPr txBox="1"/>
          <p:nvPr/>
        </p:nvSpPr>
        <p:spPr>
          <a:xfrm>
            <a:off x="5724128" y="2348880"/>
            <a:ext cx="3419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Метод рационализации</a:t>
            </a:r>
            <a:endParaRPr lang="ru-RU" sz="2400" dirty="0"/>
          </a:p>
        </p:txBody>
      </p:sp>
      <p:sp>
        <p:nvSpPr>
          <p:cNvPr id="12333" name="Rectangle 4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332" name="Picture 44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2852936"/>
            <a:ext cx="3705145" cy="288032"/>
          </a:xfrm>
          <a:prstGeom prst="rect">
            <a:avLst/>
          </a:prstGeom>
          <a:noFill/>
        </p:spPr>
      </p:pic>
      <p:sp>
        <p:nvSpPr>
          <p:cNvPr id="12334" name="Rectangle 46"/>
          <p:cNvSpPr>
            <a:spLocks noChangeArrowheads="1"/>
          </p:cNvSpPr>
          <p:nvPr/>
        </p:nvSpPr>
        <p:spPr bwMode="auto">
          <a:xfrm>
            <a:off x="0" y="87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36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335" name="Picture 47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3212975"/>
            <a:ext cx="3312368" cy="345365"/>
          </a:xfrm>
          <a:prstGeom prst="rect">
            <a:avLst/>
          </a:prstGeom>
          <a:noFill/>
        </p:spPr>
      </p:pic>
      <p:sp>
        <p:nvSpPr>
          <p:cNvPr id="12338" name="Rectangle 5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339" name="Rectangle 51"/>
          <p:cNvSpPr>
            <a:spLocks noChangeArrowheads="1"/>
          </p:cNvSpPr>
          <p:nvPr/>
        </p:nvSpPr>
        <p:spPr bwMode="auto">
          <a:xfrm>
            <a:off x="0" y="87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41" name="Rectangle 5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342" name="Rectangle 54"/>
          <p:cNvSpPr>
            <a:spLocks noChangeArrowheads="1"/>
          </p:cNvSpPr>
          <p:nvPr/>
        </p:nvSpPr>
        <p:spPr bwMode="auto">
          <a:xfrm>
            <a:off x="0" y="87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44" name="Rectangle 5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343" name="Picture 55"/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3573016"/>
            <a:ext cx="3070870" cy="339493"/>
          </a:xfrm>
          <a:prstGeom prst="rect">
            <a:avLst/>
          </a:prstGeom>
          <a:noFill/>
        </p:spPr>
      </p:pic>
      <p:sp>
        <p:nvSpPr>
          <p:cNvPr id="12345" name="Rectangle 57"/>
          <p:cNvSpPr>
            <a:spLocks noChangeArrowheads="1"/>
          </p:cNvSpPr>
          <p:nvPr/>
        </p:nvSpPr>
        <p:spPr bwMode="auto">
          <a:xfrm>
            <a:off x="0" y="87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47" name="Rectangle 5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346" name="Picture 58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3933056"/>
            <a:ext cx="3198166" cy="333789"/>
          </a:xfrm>
          <a:prstGeom prst="rect">
            <a:avLst/>
          </a:prstGeom>
          <a:noFill/>
        </p:spPr>
      </p:pic>
      <p:sp>
        <p:nvSpPr>
          <p:cNvPr id="12348" name="Rectangle 60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50" name="Rectangle 6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351" name="Rectangle 63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5508104" y="5661248"/>
            <a:ext cx="417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3.</a:t>
            </a:r>
          </a:p>
        </p:txBody>
      </p:sp>
      <p:pic>
        <p:nvPicPr>
          <p:cNvPr id="89" name="Рисунок 88"/>
          <p:cNvPicPr/>
          <p:nvPr/>
        </p:nvPicPr>
        <p:blipFill>
          <a:blip r:embed="rId17" cstate="print"/>
          <a:srcRect l="39297" t="23472" r="42116" b="66524"/>
          <a:stretch>
            <a:fillRect/>
          </a:stretch>
        </p:blipFill>
        <p:spPr bwMode="auto">
          <a:xfrm>
            <a:off x="5940152" y="5589240"/>
            <a:ext cx="2448272" cy="792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0" name="Прямоугольник 89"/>
          <p:cNvSpPr/>
          <p:nvPr/>
        </p:nvSpPr>
        <p:spPr>
          <a:xfrm>
            <a:off x="6228184" y="5877272"/>
            <a:ext cx="36004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7308304" y="5877272"/>
            <a:ext cx="50405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" name="Picture 41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6381328"/>
            <a:ext cx="2016224" cy="366121"/>
          </a:xfrm>
          <a:prstGeom prst="rect">
            <a:avLst/>
          </a:prstGeom>
          <a:noFill/>
        </p:spPr>
      </p:pic>
      <p:cxnSp>
        <p:nvCxnSpPr>
          <p:cNvPr id="83" name="Прямая соединительная линия 82"/>
          <p:cNvCxnSpPr/>
          <p:nvPr/>
        </p:nvCxnSpPr>
        <p:spPr>
          <a:xfrm>
            <a:off x="3347864" y="6669360"/>
            <a:ext cx="18722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>
            <a:off x="6084168" y="6858000"/>
            <a:ext cx="22322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>
            <a:off x="6084168" y="6741368"/>
            <a:ext cx="23762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5" name="Рисунок 84"/>
          <p:cNvPicPr/>
          <p:nvPr/>
        </p:nvPicPr>
        <p:blipFill>
          <a:blip r:embed="rId23" cstate="print"/>
          <a:srcRect l="24930" t="24687" r="46639" b="65381"/>
          <a:stretch>
            <a:fillRect/>
          </a:stretch>
        </p:blipFill>
        <p:spPr bwMode="auto">
          <a:xfrm>
            <a:off x="5786446" y="4286256"/>
            <a:ext cx="2724150" cy="714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5143512"/>
            <a:ext cx="2352673" cy="365216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22" grpId="0" animBg="1"/>
      <p:bldP spid="23" grpId="0" animBg="1"/>
      <p:bldP spid="28" grpId="0"/>
      <p:bldP spid="54" grpId="0"/>
      <p:bldP spid="58" grpId="0" animBg="1"/>
      <p:bldP spid="59" grpId="0" animBg="1"/>
      <p:bldP spid="65" grpId="0"/>
      <p:bldP spid="66" grpId="0"/>
      <p:bldP spid="88" grpId="0"/>
      <p:bldP spid="90" grpId="0" animBg="1"/>
      <p:bldP spid="9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44118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Пример 4.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Решите неравенство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188640"/>
            <a:ext cx="2714625" cy="447675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548680"/>
            <a:ext cx="14915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Решение: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124744"/>
            <a:ext cx="14401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1. ОДЗ: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908720"/>
            <a:ext cx="1539500" cy="1023367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5525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908720"/>
            <a:ext cx="923925" cy="1028700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544" y="198884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2.</a:t>
            </a:r>
            <a:endParaRPr lang="ru-RU" sz="2400" dirty="0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1268760"/>
            <a:ext cx="4521433" cy="360040"/>
          </a:xfrm>
          <a:prstGeom prst="rect">
            <a:avLst/>
          </a:prstGeom>
          <a:noFill/>
        </p:spPr>
      </p:pic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1988840"/>
            <a:ext cx="5124450" cy="447675"/>
          </a:xfrm>
          <a:prstGeom prst="rect">
            <a:avLst/>
          </a:prstGeom>
          <a:noFill/>
        </p:spPr>
      </p:pic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1988840"/>
            <a:ext cx="2609850" cy="419100"/>
          </a:xfrm>
          <a:prstGeom prst="rect">
            <a:avLst/>
          </a:prstGeom>
          <a:noFill/>
        </p:spPr>
      </p:pic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87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1" y="2564905"/>
            <a:ext cx="4896545" cy="383359"/>
          </a:xfrm>
          <a:prstGeom prst="rect">
            <a:avLst/>
          </a:prstGeom>
          <a:noFill/>
        </p:spPr>
      </p:pic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87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2996952"/>
            <a:ext cx="7056784" cy="361567"/>
          </a:xfrm>
          <a:prstGeom prst="rect">
            <a:avLst/>
          </a:prstGeom>
          <a:noFill/>
        </p:spPr>
      </p:pic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733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3429000"/>
            <a:ext cx="4097016" cy="360041"/>
          </a:xfrm>
          <a:prstGeom prst="rect">
            <a:avLst/>
          </a:prstGeom>
          <a:noFill/>
        </p:spPr>
      </p:pic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0" y="733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5" name="Picture 31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3861048"/>
            <a:ext cx="3409950" cy="342900"/>
          </a:xfrm>
          <a:prstGeom prst="rect">
            <a:avLst/>
          </a:prstGeom>
          <a:noFill/>
        </p:spPr>
      </p:pic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9" name="Рисунок 38"/>
          <p:cNvPicPr/>
          <p:nvPr/>
        </p:nvPicPr>
        <p:blipFill>
          <a:blip r:embed="rId12" cstate="print"/>
          <a:srcRect l="31429" t="28972" r="47687" b="61539"/>
          <a:stretch>
            <a:fillRect/>
          </a:stretch>
        </p:blipFill>
        <p:spPr bwMode="auto">
          <a:xfrm>
            <a:off x="1043608" y="4293096"/>
            <a:ext cx="3096344" cy="792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59" name="Rectangle 3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60" name="Rectangle 36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004048" y="3933056"/>
            <a:ext cx="417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3.</a:t>
            </a:r>
          </a:p>
        </p:txBody>
      </p:sp>
      <p:sp>
        <p:nvSpPr>
          <p:cNvPr id="1062" name="Rectangle 3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61" name="Picture 37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5" y="5229200"/>
            <a:ext cx="2592288" cy="370327"/>
          </a:xfrm>
          <a:prstGeom prst="rect">
            <a:avLst/>
          </a:prstGeom>
          <a:noFill/>
        </p:spPr>
      </p:pic>
      <p:sp>
        <p:nvSpPr>
          <p:cNvPr id="1063" name="Rectangle 39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8" name="Рисунок 47"/>
          <p:cNvPicPr/>
          <p:nvPr/>
        </p:nvPicPr>
        <p:blipFill>
          <a:blip r:embed="rId14" cstate="print"/>
          <a:srcRect l="27731" t="25688" r="47784" b="62136"/>
          <a:stretch>
            <a:fillRect/>
          </a:stretch>
        </p:blipFill>
        <p:spPr bwMode="auto">
          <a:xfrm>
            <a:off x="5004048" y="4365104"/>
            <a:ext cx="3744416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9" name="Прямоугольник 48"/>
          <p:cNvSpPr/>
          <p:nvPr/>
        </p:nvSpPr>
        <p:spPr>
          <a:xfrm>
            <a:off x="5857884" y="4786322"/>
            <a:ext cx="6480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6500826" y="4786322"/>
            <a:ext cx="71438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7786710" y="4786322"/>
            <a:ext cx="72008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6" name="Rectangle 4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65" name="Picture 41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5517232"/>
            <a:ext cx="3672408" cy="378690"/>
          </a:xfrm>
          <a:prstGeom prst="rect">
            <a:avLst/>
          </a:prstGeom>
          <a:noFill/>
        </p:spPr>
      </p:pic>
      <p:sp>
        <p:nvSpPr>
          <p:cNvPr id="1067" name="Rectangle 43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Rectangle 8"/>
          <p:cNvSpPr>
            <a:spLocks noChangeArrowheads="1"/>
          </p:cNvSpPr>
          <p:nvPr/>
        </p:nvSpPr>
        <p:spPr bwMode="auto">
          <a:xfrm>
            <a:off x="3995936" y="5913276"/>
            <a:ext cx="12241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6" name="Picture 41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6021288"/>
            <a:ext cx="3672408" cy="3786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14" grpId="0"/>
      <p:bldP spid="43" grpId="0"/>
      <p:bldP spid="49" grpId="0" animBg="1"/>
      <p:bldP spid="50" grpId="0" animBg="1"/>
      <p:bldP spid="51" grpId="0" animBg="1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44118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Пример </a:t>
            </a:r>
            <a:r>
              <a:rPr lang="en-US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Решите неравенство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188640"/>
            <a:ext cx="3600400" cy="663668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052736"/>
            <a:ext cx="14915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Решение: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736" y="980728"/>
            <a:ext cx="3744416" cy="690215"/>
          </a:xfrm>
          <a:prstGeom prst="rect">
            <a:avLst/>
          </a:prstGeom>
          <a:noFill/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1772816"/>
            <a:ext cx="14401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1. ОДЗ:</a:t>
            </a: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1772817"/>
            <a:ext cx="1800200" cy="447448"/>
          </a:xfrm>
          <a:prstGeom prst="rect">
            <a:avLst/>
          </a:prstGeom>
          <a:noFill/>
        </p:spPr>
      </p:pic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5536" y="227687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2.</a:t>
            </a:r>
            <a:endParaRPr lang="ru-RU" sz="2400" dirty="0"/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8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9" y="2276872"/>
            <a:ext cx="3744416" cy="710860"/>
          </a:xfrm>
          <a:prstGeom prst="rect">
            <a:avLst/>
          </a:prstGeom>
          <a:noFill/>
        </p:spPr>
      </p:pic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0" y="127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41" name="Picture 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2996952"/>
            <a:ext cx="2736304" cy="712411"/>
          </a:xfrm>
          <a:prstGeom prst="rect">
            <a:avLst/>
          </a:prstGeom>
          <a:noFill/>
        </p:spPr>
      </p:pic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0" y="1295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45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44" name="Picture 1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3789040"/>
            <a:ext cx="4479567" cy="720080"/>
          </a:xfrm>
          <a:prstGeom prst="rect">
            <a:avLst/>
          </a:prstGeom>
          <a:noFill/>
        </p:spPr>
      </p:pic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0" y="127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48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47" name="Picture 19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4509120"/>
            <a:ext cx="2160240" cy="720080"/>
          </a:xfrm>
          <a:prstGeom prst="rect">
            <a:avLst/>
          </a:prstGeom>
          <a:noFill/>
        </p:spPr>
      </p:pic>
      <p:sp>
        <p:nvSpPr>
          <p:cNvPr id="22549" name="Rectangle 21"/>
          <p:cNvSpPr>
            <a:spLocks noChangeArrowheads="1"/>
          </p:cNvSpPr>
          <p:nvPr/>
        </p:nvSpPr>
        <p:spPr bwMode="auto">
          <a:xfrm>
            <a:off x="0" y="127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Рисунок 26"/>
          <p:cNvPicPr/>
          <p:nvPr/>
        </p:nvPicPr>
        <p:blipFill>
          <a:blip r:embed="rId9" cstate="print"/>
          <a:srcRect l="35014" t="26672" r="47339" b="62558"/>
          <a:stretch>
            <a:fillRect/>
          </a:stretch>
        </p:blipFill>
        <p:spPr bwMode="auto">
          <a:xfrm>
            <a:off x="1187624" y="5229200"/>
            <a:ext cx="2514600" cy="864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551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50" name="Picture 22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6237312"/>
            <a:ext cx="1295400" cy="409575"/>
          </a:xfrm>
          <a:prstGeom prst="rect">
            <a:avLst/>
          </a:prstGeom>
          <a:noFill/>
        </p:spPr>
      </p:pic>
      <p:sp>
        <p:nvSpPr>
          <p:cNvPr id="22552" name="Rectangle 24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644008" y="4725144"/>
            <a:ext cx="23187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3. С учетом ОДЗ </a:t>
            </a:r>
          </a:p>
        </p:txBody>
      </p:sp>
      <p:pic>
        <p:nvPicPr>
          <p:cNvPr id="32" name="Picture 22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4770443"/>
            <a:ext cx="1152128" cy="364276"/>
          </a:xfrm>
          <a:prstGeom prst="rect">
            <a:avLst/>
          </a:prstGeom>
          <a:noFill/>
        </p:spPr>
      </p:pic>
      <p:sp>
        <p:nvSpPr>
          <p:cNvPr id="33" name="Rectangle 8"/>
          <p:cNvSpPr>
            <a:spLocks noChangeArrowheads="1"/>
          </p:cNvSpPr>
          <p:nvPr/>
        </p:nvSpPr>
        <p:spPr bwMode="auto">
          <a:xfrm>
            <a:off x="4788024" y="5373216"/>
            <a:ext cx="12961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4" name="Picture 22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152" y="5467756"/>
            <a:ext cx="1224136" cy="3870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0" grpId="0"/>
      <p:bldP spid="14" grpId="0"/>
      <p:bldP spid="31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00042"/>
            <a:ext cx="44118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Пример 6.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Решите неравенство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214290"/>
            <a:ext cx="2986086" cy="857256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428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000108"/>
            <a:ext cx="14915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Решение: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1428736"/>
            <a:ext cx="1962146" cy="1113850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8954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1571612"/>
            <a:ext cx="14401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1. ОДЗ: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79852" y="1357298"/>
            <a:ext cx="1115977" cy="1214446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866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1714488"/>
            <a:ext cx="1628775" cy="409575"/>
          </a:xfrm>
          <a:prstGeom prst="rect">
            <a:avLst/>
          </a:prstGeom>
          <a:noFill/>
        </p:spPr>
      </p:pic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7158" y="2786058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2.</a:t>
            </a:r>
            <a:endParaRPr lang="ru-RU" sz="2400" dirty="0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1200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1085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1228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0" y="1228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1228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2614648"/>
            <a:ext cx="3071834" cy="800060"/>
          </a:xfrm>
          <a:prstGeom prst="rect">
            <a:avLst/>
          </a:prstGeom>
          <a:noFill/>
        </p:spPr>
      </p:pic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0" y="1228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1085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9" name="Rectangle 3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8" name="Picture 3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2714620"/>
            <a:ext cx="4286250" cy="742950"/>
          </a:xfrm>
          <a:prstGeom prst="rect">
            <a:avLst/>
          </a:prstGeom>
          <a:noFill/>
        </p:spPr>
      </p:pic>
      <p:sp>
        <p:nvSpPr>
          <p:cNvPr id="1060" name="Rectangle 36"/>
          <p:cNvSpPr>
            <a:spLocks noChangeArrowheads="1"/>
          </p:cNvSpPr>
          <p:nvPr/>
        </p:nvSpPr>
        <p:spPr bwMode="auto">
          <a:xfrm>
            <a:off x="0" y="1200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3" name="Рисунок 42"/>
          <p:cNvPicPr/>
          <p:nvPr/>
        </p:nvPicPr>
        <p:blipFill>
          <a:blip r:embed="rId8" cstate="print"/>
          <a:srcRect l="31513" t="31716" r="23669" b="54291"/>
          <a:stretch>
            <a:fillRect/>
          </a:stretch>
        </p:blipFill>
        <p:spPr bwMode="auto">
          <a:xfrm>
            <a:off x="714348" y="4365104"/>
            <a:ext cx="3713636" cy="9927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3573016"/>
            <a:ext cx="1800200" cy="672364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5517232"/>
            <a:ext cx="2808312" cy="357270"/>
          </a:xfrm>
          <a:prstGeom prst="rect">
            <a:avLst/>
          </a:prstGeom>
          <a:noFill/>
        </p:spPr>
      </p:pic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67544" y="5877272"/>
            <a:ext cx="23187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3. С учетом ОДЗ 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5949280"/>
            <a:ext cx="1584176" cy="398360"/>
          </a:xfrm>
          <a:prstGeom prst="rect">
            <a:avLst/>
          </a:prstGeom>
          <a:noFill/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Rectangle 8"/>
          <p:cNvSpPr>
            <a:spLocks noChangeArrowheads="1"/>
          </p:cNvSpPr>
          <p:nvPr/>
        </p:nvSpPr>
        <p:spPr bwMode="auto">
          <a:xfrm>
            <a:off x="683568" y="6334780"/>
            <a:ext cx="11521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9" name="Picture 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6423425"/>
            <a:ext cx="1728192" cy="434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1" grpId="0"/>
      <p:bldP spid="18" grpId="0"/>
      <p:bldP spid="44" grpId="0"/>
      <p:bldP spid="4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271</Words>
  <Application>Microsoft Office PowerPoint</Application>
  <PresentationFormat>Экран (4:3)</PresentationFormat>
  <Paragraphs>71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50</cp:revision>
  <dcterms:created xsi:type="dcterms:W3CDTF">2018-12-10T09:48:15Z</dcterms:created>
  <dcterms:modified xsi:type="dcterms:W3CDTF">2018-12-11T16:54:47Z</dcterms:modified>
</cp:coreProperties>
</file>