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58" r:id="rId17"/>
    <p:sldId id="259" r:id="rId18"/>
    <p:sldId id="260"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092"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02.04.2020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02.04.2020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02.04.2020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02.04.2020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solovki-monastyr.ru/" TargetMode="External"/><Relationship Id="rId2" Type="http://schemas.openxmlformats.org/officeDocument/2006/relationships/hyperlink" Target="https://www.sedmitza.ru/text/760441.html" TargetMode="External"/><Relationship Id="rId1" Type="http://schemas.openxmlformats.org/officeDocument/2006/relationships/slideLayout" Target="../slideLayouts/slideLayout2.xml"/><Relationship Id="rId4" Type="http://schemas.openxmlformats.org/officeDocument/2006/relationships/hyperlink" Target="http://solovki-monastyr.ru/"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Судьба </a:t>
            </a:r>
            <a:r>
              <a:rPr lang="ru-RU" dirty="0" err="1" smtClean="0"/>
              <a:t>Соловков</a:t>
            </a:r>
            <a:r>
              <a:rPr lang="ru-RU" dirty="0" smtClean="0"/>
              <a:t> – </a:t>
            </a:r>
            <a:r>
              <a:rPr lang="ru-RU" dirty="0" err="1" smtClean="0"/>
              <a:t>судьба</a:t>
            </a:r>
            <a:r>
              <a:rPr lang="ru-RU" dirty="0" smtClean="0"/>
              <a:t> России</a:t>
            </a:r>
            <a:endParaRPr lang="ru-RU" dirty="0"/>
          </a:p>
        </p:txBody>
      </p:sp>
      <p:sp>
        <p:nvSpPr>
          <p:cNvPr id="3" name="Подзаголовок 2"/>
          <p:cNvSpPr>
            <a:spLocks noGrp="1"/>
          </p:cNvSpPr>
          <p:nvPr>
            <p:ph type="subTitle" idx="1"/>
          </p:nvPr>
        </p:nvSpPr>
        <p:spPr>
          <a:xfrm>
            <a:off x="533400" y="5429264"/>
            <a:ext cx="7854696" cy="1000132"/>
          </a:xfrm>
        </p:spPr>
        <p:txBody>
          <a:bodyPr/>
          <a:lstStyle/>
          <a:p>
            <a:r>
              <a:rPr lang="ru-RU" dirty="0" smtClean="0"/>
              <a:t>Материал для учащихся 9 класса</a:t>
            </a:r>
          </a:p>
          <a:p>
            <a:r>
              <a:rPr lang="ru-RU" dirty="0" smtClean="0"/>
              <a:t>(в рамках подготовки к ОГЭ)</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14356"/>
            <a:ext cx="8229600" cy="5929354"/>
          </a:xfrm>
        </p:spPr>
        <p:txBody>
          <a:bodyPr>
            <a:normAutofit fontScale="85000" lnSpcReduction="20000"/>
          </a:bodyPr>
          <a:lstStyle/>
          <a:p>
            <a:pPr fontAlgn="base"/>
            <a:r>
              <a:rPr lang="ru-RU" dirty="0" smtClean="0"/>
              <a:t>Монастырь не избежал суровых испытаний военного времени. В 1854 году, когда Россия переживала трагические события Крымской войны, древние крепостные стены выдержали нападение с моря англо-французской эскадры. Оборону монастыря возглавил архимандрит Александр (Павлович).</a:t>
            </a:r>
          </a:p>
          <a:p>
            <a:pPr fontAlgn="base"/>
            <a:r>
              <a:rPr lang="ru-RU" dirty="0" smtClean="0"/>
              <a:t>В 1858 году монастырь посетил император Александр II. В свите государя были великие князья, дипломаты, писатели и художники. Они с изумлением осматривали древние реликвии, богатую ризницу, искусную церковную утварь, величественные храмы, образцовое монастырское хозяйство.</a:t>
            </a:r>
          </a:p>
          <a:p>
            <a:pPr fontAlgn="base"/>
            <a:r>
              <a:rPr lang="ru-RU" dirty="0" smtClean="0"/>
              <a:t>В связи с увеличением количества паломников в 1859 году был сооружен Свято-Троицкий собор (убранство интерьеров завершено в 1862 году). Именно здесь покоились в раках святые мощи Соловецких чудотворцев Зосимы и </a:t>
            </a:r>
            <a:r>
              <a:rPr lang="ru-RU" dirty="0" err="1" smtClean="0"/>
              <a:t>Савватия</a:t>
            </a:r>
            <a:r>
              <a:rPr lang="ru-RU" dirty="0" smtClean="0"/>
              <a:t>. Над святыми мощами преподобного Германа вместо часовни, существовавшей с XVIII века, построена в 1860 году освященная в его честь церковь.</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14356"/>
            <a:ext cx="8229600" cy="6143644"/>
          </a:xfrm>
        </p:spPr>
        <p:txBody>
          <a:bodyPr>
            <a:normAutofit fontScale="85000" lnSpcReduction="20000"/>
          </a:bodyPr>
          <a:lstStyle/>
          <a:p>
            <a:pPr fontAlgn="base"/>
            <a:r>
              <a:rPr lang="ru-RU" dirty="0" smtClean="0"/>
              <a:t>В начале XX века монастырю принадлежали 6 скитов и 3 пустыни. На Соловках было 19 церквей с 30 престолами и 30 часовен. В обители существовали: училище для детей поморов — «</a:t>
            </a:r>
            <a:r>
              <a:rPr lang="ru-RU" dirty="0" err="1" smtClean="0"/>
              <a:t>безбрадых</a:t>
            </a:r>
            <a:r>
              <a:rPr lang="ru-RU" dirty="0" smtClean="0"/>
              <a:t> </a:t>
            </a:r>
            <a:r>
              <a:rPr lang="ru-RU" dirty="0" err="1" smtClean="0"/>
              <a:t>трудников</a:t>
            </a:r>
            <a:r>
              <a:rPr lang="ru-RU" dirty="0" smtClean="0"/>
              <a:t>», Братское богословское училище, метеостанция, радиостанция, гидроэлектростанция, литография, ботанический сад. Некоторое время работала здесь биостанция — первое научное учреждение на </a:t>
            </a:r>
            <a:r>
              <a:rPr lang="ru-RU" dirty="0" err="1" smtClean="0"/>
              <a:t>Беломорье</a:t>
            </a:r>
            <a:r>
              <a:rPr lang="ru-RU" dirty="0" smtClean="0"/>
              <a:t>. Монастырь содержал на архипелаге около тысячи </a:t>
            </a:r>
            <a:r>
              <a:rPr lang="ru-RU" dirty="0" err="1" smtClean="0"/>
              <a:t>трудников</a:t>
            </a:r>
            <a:r>
              <a:rPr lang="ru-RU" dirty="0" smtClean="0"/>
              <a:t>, работавших «ради молитв преподобных» безденежно, и несколько сот наемных рабочих.</a:t>
            </a:r>
          </a:p>
          <a:p>
            <a:pPr fontAlgn="base"/>
            <a:r>
              <a:rPr lang="ru-RU" dirty="0" smtClean="0"/>
              <a:t>Обитель могла принять множество паломников, число которых достигало 15 тысяч в год. Перевозки по морю осуществлялись монастырскими пароходами. Богомольцы стремились к древним святыням, обретая на </a:t>
            </a:r>
            <a:r>
              <a:rPr lang="ru-RU" dirty="0" err="1" smtClean="0"/>
              <a:t>соловецкой</a:t>
            </a:r>
            <a:r>
              <a:rPr lang="ru-RU" dirty="0" smtClean="0"/>
              <a:t> земле душевное умиротворение и покой. Паломников приводило в умиление молитвенное усердие иноков и весь уклад повседневной жизни обители. Соловецкий патерик повествует: «С той минуты, как утром, среди ночной тишины, раздается в обители звук колокола, призывающий на утреннее молитвословие, вседневная жизнь </a:t>
            </a:r>
            <a:r>
              <a:rPr lang="ru-RU" dirty="0" err="1" smtClean="0"/>
              <a:t>соловецкого</a:t>
            </a:r>
            <a:r>
              <a:rPr lang="ru-RU" dirty="0" smtClean="0"/>
              <a:t> инока представляет постоянную смену молитвы и труда».</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14356"/>
            <a:ext cx="8229600" cy="5929354"/>
          </a:xfrm>
        </p:spPr>
        <p:txBody>
          <a:bodyPr>
            <a:normAutofit fontScale="92500" lnSpcReduction="20000"/>
          </a:bodyPr>
          <a:lstStyle/>
          <a:p>
            <a:r>
              <a:rPr lang="ru-RU" dirty="0" smtClean="0"/>
              <a:t>XX век принес святой обители страшные и жестокие перемены. После октябрьского переворота 1917 года новая богоборческая власть открыто объявила войну Церкви, верующему народу и всему православному укладу русской жизни. Монастырь был закрыт по решению советской власти, а в 1923 году превращен в Соловецкий лагерь особого назначения СЛОН, преобразованный с 1937 года в </a:t>
            </a:r>
            <a:r>
              <a:rPr lang="ru-RU" dirty="0" err="1" smtClean="0"/>
              <a:t>Соловецкую</a:t>
            </a:r>
            <a:r>
              <a:rPr lang="ru-RU" dirty="0" smtClean="0"/>
              <a:t> тюрьму особого назначения СТОН (расформирована в 1939 году). На Соловки ссылали в первую очередь иерархов Русской Православной Церкви, монахов и священников, участников Белого движения — офицеров и солдат. Новая власть отправляла сюда своих политических противников, неугодных ей представителей творческой интеллигенции. С начала 30-х годов на острова начинают доставлять раскулаченных крестьян из России, Белоруссии, Украины.</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5.jpg"/>
          <p:cNvPicPr>
            <a:picLocks noGrp="1" noChangeAspect="1"/>
          </p:cNvPicPr>
          <p:nvPr>
            <p:ph idx="1"/>
          </p:nvPr>
        </p:nvPicPr>
        <p:blipFill>
          <a:blip r:embed="rId2"/>
          <a:stretch>
            <a:fillRect/>
          </a:stretch>
        </p:blipFill>
        <p:spPr>
          <a:xfrm>
            <a:off x="642910" y="642918"/>
            <a:ext cx="7929618" cy="571504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6.jpg"/>
          <p:cNvPicPr>
            <a:picLocks noGrp="1" noChangeAspect="1"/>
          </p:cNvPicPr>
          <p:nvPr>
            <p:ph idx="1"/>
          </p:nvPr>
        </p:nvPicPr>
        <p:blipFill>
          <a:blip r:embed="rId2"/>
          <a:stretch>
            <a:fillRect/>
          </a:stretch>
        </p:blipFill>
        <p:spPr>
          <a:xfrm>
            <a:off x="428596" y="714356"/>
            <a:ext cx="8286808" cy="5786478"/>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8.jpg"/>
          <p:cNvPicPr>
            <a:picLocks noGrp="1" noChangeAspect="1"/>
          </p:cNvPicPr>
          <p:nvPr>
            <p:ph idx="1"/>
          </p:nvPr>
        </p:nvPicPr>
        <p:blipFill>
          <a:blip r:embed="rId2"/>
          <a:stretch>
            <a:fillRect/>
          </a:stretch>
        </p:blipFill>
        <p:spPr>
          <a:xfrm>
            <a:off x="357158" y="714356"/>
            <a:ext cx="3929090" cy="5643602"/>
          </a:xfrm>
        </p:spPr>
      </p:pic>
      <p:pic>
        <p:nvPicPr>
          <p:cNvPr id="5" name="Рисунок 4" descr="9.jpg"/>
          <p:cNvPicPr>
            <a:picLocks noChangeAspect="1"/>
          </p:cNvPicPr>
          <p:nvPr/>
        </p:nvPicPr>
        <p:blipFill>
          <a:blip r:embed="rId3"/>
          <a:stretch>
            <a:fillRect/>
          </a:stretch>
        </p:blipFill>
        <p:spPr>
          <a:xfrm>
            <a:off x="4786314" y="714356"/>
            <a:ext cx="3929090" cy="5643602"/>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Монастырь – это особое место, где могут уединиться люди, решившие оставить суетный мир и целиком посвятить себя служению Богу. Слово «монах» в переводе с греческого означает «уединенный». Это святое место, находясь в котором, человек способен испытать особый трепет в душе. В течение многих веков люди шли в монастыри, чтобы помолиться, поклониться святым, получить наставления в жизни, стать чище и лучше.</a:t>
            </a:r>
          </a:p>
          <a:p>
            <a:r>
              <a:rPr lang="ru-RU" dirty="0" smtClean="0"/>
              <a:t>Вот уже шесть веков на северных рубежах России, на Соловецких островах студеного Белого моря стоит монастырь. Его полное название </a:t>
            </a:r>
            <a:r>
              <a:rPr lang="ru-RU" dirty="0" err="1" smtClean="0"/>
              <a:t>Спасо</a:t>
            </a:r>
            <a:r>
              <a:rPr lang="ru-RU" dirty="0" smtClean="0"/>
              <a:t> – Преображенский Соловецкий Монастырь. Но именуют его короче – Соловки…</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a:bodyPr>
          <a:lstStyle/>
          <a:p>
            <a:r>
              <a:rPr lang="ru-RU" dirty="0" smtClean="0"/>
              <a:t>Для одних Соловки – это общерусская святыня, для других – неповторимый памятник культуры, для третьих – мир преображенной природы. Немало людей при упоминании о Соловках вместе с чувством восхищения испытывают и чувство скорби.</a:t>
            </a:r>
          </a:p>
          <a:p>
            <a:r>
              <a:rPr lang="ru-RU" dirty="0" smtClean="0"/>
              <a:t>Соловецкий монастырь основали два старых монаха – преподобные </a:t>
            </a:r>
            <a:r>
              <a:rPr lang="ru-RU" dirty="0" err="1" smtClean="0"/>
              <a:t>Савватий</a:t>
            </a:r>
            <a:r>
              <a:rPr lang="ru-RU" dirty="0" smtClean="0"/>
              <a:t> и Герман. Два старца искали уединения, чтобы прожить остаток своих земных дней в безмолвии, как говорит древняя книга, «согреваясь любовью ко Господу и ожидая вечности блаженной». С 1429 года началось их отшельничество на Соловках.</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Судьба Соловецкого монастыря в XX-XXI вв.</a:t>
            </a:r>
            <a:endParaRPr lang="ru-RU" dirty="0"/>
          </a:p>
        </p:txBody>
      </p:sp>
      <p:sp>
        <p:nvSpPr>
          <p:cNvPr id="3" name="Содержимое 2"/>
          <p:cNvSpPr>
            <a:spLocks noGrp="1"/>
          </p:cNvSpPr>
          <p:nvPr>
            <p:ph idx="1"/>
          </p:nvPr>
        </p:nvSpPr>
        <p:spPr/>
        <p:txBody>
          <a:bodyPr/>
          <a:lstStyle/>
          <a:p>
            <a:r>
              <a:rPr lang="en-US" dirty="0" smtClean="0">
                <a:hlinkClick r:id="rId2"/>
              </a:rPr>
              <a:t>https://www.sedmitza.ru/text/760441.html</a:t>
            </a:r>
            <a:endParaRPr lang="ru-RU" dirty="0" smtClean="0"/>
          </a:p>
          <a:p>
            <a:r>
              <a:rPr lang="ru-RU" dirty="0" smtClean="0">
                <a:hlinkClick r:id="rId3"/>
              </a:rPr>
              <a:t>Официальный сайт </a:t>
            </a:r>
            <a:r>
              <a:rPr lang="ru-RU" dirty="0" err="1" smtClean="0">
                <a:hlinkClick r:id="rId3"/>
              </a:rPr>
              <a:t>Спасо-Преображенского</a:t>
            </a:r>
            <a:r>
              <a:rPr lang="ru-RU" dirty="0" smtClean="0">
                <a:hlinkClick r:id="rId3"/>
              </a:rPr>
              <a:t> Соловецкого </a:t>
            </a:r>
            <a:r>
              <a:rPr lang="ru-RU" dirty="0" err="1" smtClean="0">
                <a:hlinkClick r:id="rId3"/>
              </a:rPr>
              <a:t>ставропигиального</a:t>
            </a:r>
            <a:r>
              <a:rPr lang="ru-RU" dirty="0" smtClean="0">
                <a:hlinkClick r:id="rId3"/>
              </a:rPr>
              <a:t> мужского монастыря</a:t>
            </a:r>
            <a:endParaRPr lang="ru-RU" dirty="0" smtClean="0"/>
          </a:p>
          <a:p>
            <a:r>
              <a:rPr lang="en-US" dirty="0" smtClean="0">
                <a:hlinkClick r:id="rId4"/>
              </a:rPr>
              <a:t>http://solovki-monastyr.ru/</a:t>
            </a:r>
            <a:endParaRPr lang="ru-RU" dirty="0" smtClean="0"/>
          </a:p>
          <a:p>
            <a:endParaRPr lang="ru-RU" dirty="0" smtClean="0"/>
          </a:p>
          <a:p>
            <a:endParaRPr lang="ru-RU" dirty="0" smtClean="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229600" cy="928694"/>
          </a:xfrm>
        </p:spPr>
        <p:txBody>
          <a:bodyPr>
            <a:normAutofit/>
          </a:bodyPr>
          <a:lstStyle/>
          <a:p>
            <a:r>
              <a:rPr lang="ru-RU" sz="1600" dirty="0" smtClean="0"/>
              <a:t>Соловки — архипелаг в Белом море, который прославился Соловецким монастырем и историко-архитектурным природным комплексом. Данный архипелаг насчитывает более 100 различных островов, но крупнейшим из них является Соловецкий остров.</a:t>
            </a:r>
            <a:endParaRPr lang="ru-RU" dirty="0"/>
          </a:p>
        </p:txBody>
      </p:sp>
      <p:pic>
        <p:nvPicPr>
          <p:cNvPr id="4" name="Содержимое 3" descr="1.jpg"/>
          <p:cNvPicPr>
            <a:picLocks noGrp="1" noChangeAspect="1"/>
          </p:cNvPicPr>
          <p:nvPr>
            <p:ph idx="1"/>
          </p:nvPr>
        </p:nvPicPr>
        <p:blipFill>
          <a:blip r:embed="rId2"/>
          <a:stretch>
            <a:fillRect/>
          </a:stretch>
        </p:blipFill>
        <p:spPr>
          <a:xfrm>
            <a:off x="428596" y="1428736"/>
            <a:ext cx="8215370" cy="5072097"/>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smtClean="0"/>
              <a:t>В XV веке православные подвижники Зосима, </a:t>
            </a:r>
            <a:r>
              <a:rPr lang="ru-RU" sz="2400" dirty="0" err="1" smtClean="0"/>
              <a:t>Савватий</a:t>
            </a:r>
            <a:r>
              <a:rPr lang="ru-RU" sz="2400" dirty="0" smtClean="0"/>
              <a:t> и Герман избрали для молитвенного уединения и пустынножительства Соловецкие острова, расположенные в Белом море в 165 километрах от северного полярного круга.</a:t>
            </a:r>
            <a:endParaRPr lang="ru-RU" sz="2400" dirty="0"/>
          </a:p>
        </p:txBody>
      </p:sp>
      <p:pic>
        <p:nvPicPr>
          <p:cNvPr id="4" name="Содержимое 3" descr="1.jpg"/>
          <p:cNvPicPr>
            <a:picLocks noGrp="1" noChangeAspect="1"/>
          </p:cNvPicPr>
          <p:nvPr>
            <p:ph idx="1"/>
          </p:nvPr>
        </p:nvPicPr>
        <p:blipFill>
          <a:blip r:embed="rId2"/>
          <a:stretch>
            <a:fillRect/>
          </a:stretch>
        </p:blipFill>
        <p:spPr>
          <a:xfrm>
            <a:off x="571472" y="1935163"/>
            <a:ext cx="7929617" cy="449423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14356"/>
            <a:ext cx="8229600" cy="5643602"/>
          </a:xfrm>
        </p:spPr>
        <p:txBody>
          <a:bodyPr>
            <a:normAutofit/>
          </a:bodyPr>
          <a:lstStyle/>
          <a:p>
            <a:pPr>
              <a:buNone/>
            </a:pPr>
            <a:endParaRPr lang="ru-RU" dirty="0" smtClean="0"/>
          </a:p>
        </p:txBody>
      </p:sp>
      <p:pic>
        <p:nvPicPr>
          <p:cNvPr id="4" name="Рисунок 3" descr="2.jpg"/>
          <p:cNvPicPr>
            <a:picLocks noChangeAspect="1"/>
          </p:cNvPicPr>
          <p:nvPr/>
        </p:nvPicPr>
        <p:blipFill>
          <a:blip r:embed="rId2"/>
          <a:stretch>
            <a:fillRect/>
          </a:stretch>
        </p:blipFill>
        <p:spPr>
          <a:xfrm>
            <a:off x="2214546" y="785794"/>
            <a:ext cx="3714776" cy="551093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В 1429 году иноки </a:t>
            </a:r>
            <a:r>
              <a:rPr lang="ru-RU" dirty="0" err="1" smtClean="0"/>
              <a:t>Савватий</a:t>
            </a:r>
            <a:r>
              <a:rPr lang="ru-RU" dirty="0" smtClean="0"/>
              <a:t> и Герман после трехдневного морского путешествия на лодке достигают Большого Соловецкого острова. Недалеко от берега Сосновой губы, в удобном для жительства месте у озера они воздвигли крест и построили келью. Так было положено начало иноческой жизни на Соловках, где преподобные </a:t>
            </a:r>
            <a:r>
              <a:rPr lang="ru-RU" dirty="0" err="1" smtClean="0"/>
              <a:t>Савватий</a:t>
            </a:r>
            <a:r>
              <a:rPr lang="ru-RU" dirty="0" smtClean="0"/>
              <a:t> и Герман прожили шесть лет «к трудам труды прилагая, радуясь и воспаряя умом ко Всевышнему».</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714356"/>
            <a:ext cx="8229600" cy="5610244"/>
          </a:xfrm>
        </p:spPr>
        <p:txBody>
          <a:bodyPr>
            <a:normAutofit fontScale="92500" lnSpcReduction="10000"/>
          </a:bodyPr>
          <a:lstStyle/>
          <a:p>
            <a:pPr fontAlgn="base"/>
            <a:r>
              <a:rPr lang="ru-RU" dirty="0" smtClean="0"/>
              <a:t>В XVI веке Соловецкий монастырь, оставаясь в епархиальном управлении Новгородских архипастырей, после подчинения Новгорода Московскому престолу пользовался особым покровительством московских государей. На картах Московии первой половины XVI века, при отсутствии на них некоторых известных городов, посреди моря изображался Соловецкий монастырь — форпост Православия в Северной Руси.</a:t>
            </a:r>
          </a:p>
          <a:p>
            <a:pPr fontAlgn="base"/>
            <a:r>
              <a:rPr lang="ru-RU" dirty="0" smtClean="0"/>
              <a:t>В 1547 году при Московском Митрополите </a:t>
            </a:r>
            <a:r>
              <a:rPr lang="ru-RU" dirty="0" err="1" smtClean="0"/>
              <a:t>Макарии</a:t>
            </a:r>
            <a:r>
              <a:rPr lang="ru-RU" dirty="0" smtClean="0"/>
              <a:t> на Церковном Соборе прославлены в лике святых преподобные Зосима и </a:t>
            </a:r>
            <a:r>
              <a:rPr lang="ru-RU" dirty="0" err="1" smtClean="0"/>
              <a:t>Савватий</a:t>
            </a:r>
            <a:r>
              <a:rPr lang="ru-RU" dirty="0" smtClean="0"/>
              <a:t>, Соловецкие чудотворцы. Обитель получала щедрые царские дары от Иоанна Васильевича Грозного: земельные угодья в Сумской волости, колокола, драгоценную церковную утварь.</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85794"/>
            <a:ext cx="8229600" cy="6072206"/>
          </a:xfrm>
        </p:spPr>
        <p:txBody>
          <a:bodyPr>
            <a:normAutofit fontScale="77500" lnSpcReduction="20000"/>
          </a:bodyPr>
          <a:lstStyle/>
          <a:p>
            <a:pPr fontAlgn="base"/>
            <a:r>
              <a:rPr lang="ru-RU" dirty="0" smtClean="0"/>
              <a:t>В 1566 году, повинуясь царской воле, игумен Филипп принял сан митрополита Московского и всея России. Святитель Филипп заступался за невинных людей, жертв опричнины, и обличал царя. Не страшили митрополита ни угрозы, ни попытки опорочить его имя. Неугодного святителя сослали в Тверской </a:t>
            </a:r>
            <a:r>
              <a:rPr lang="ru-RU" dirty="0" err="1" smtClean="0"/>
              <a:t>Отрочь</a:t>
            </a:r>
            <a:r>
              <a:rPr lang="ru-RU" dirty="0" smtClean="0"/>
              <a:t> монастырь. В 1569 году он принял мученическую кончину от руки </a:t>
            </a:r>
            <a:r>
              <a:rPr lang="ru-RU" dirty="0" err="1" smtClean="0"/>
              <a:t>Малюты</a:t>
            </a:r>
            <a:r>
              <a:rPr lang="ru-RU" dirty="0" smtClean="0"/>
              <a:t> Скуратова и был погребен в этом монастыре за алтарем соборной церкви.</a:t>
            </a:r>
          </a:p>
          <a:p>
            <a:pPr fontAlgn="base"/>
            <a:r>
              <a:rPr lang="ru-RU" dirty="0" smtClean="0"/>
              <a:t>Мощи святителя Филиппа были перенесены в Соловецкий монастырь по прошению игумена Иакова, которое было представлено от имени всей братии царю Феодору Иоанновичу в 1591 году.</a:t>
            </a:r>
          </a:p>
          <a:p>
            <a:pPr fontAlgn="base"/>
            <a:r>
              <a:rPr lang="ru-RU" dirty="0" smtClean="0"/>
              <a:t>В конце XVI века монастырь становится «великой государевой крепостью». При игумене Иакове в 1582 — 1594 годах были построены из природного камня мощные стены и башни. Очертания стен обители напоминают корабль. Вел строительство старец Трифон (Кологривов). В 1601 году он возвел над Святыми вратами церковь Благовещения Пресвятой Богородицы. Этому зодчему возможно принадлежат и другие сооружения: западное крыльцо, примыкающее к трапезной; галерея, соединяющая центральные храмы обители, построенные при святителе Филиппе.</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3.jpg"/>
          <p:cNvPicPr>
            <a:picLocks noGrp="1" noChangeAspect="1"/>
          </p:cNvPicPr>
          <p:nvPr>
            <p:ph idx="1"/>
          </p:nvPr>
        </p:nvPicPr>
        <p:blipFill>
          <a:blip r:embed="rId2"/>
          <a:stretch>
            <a:fillRect/>
          </a:stretch>
        </p:blipFill>
        <p:spPr>
          <a:xfrm>
            <a:off x="785786" y="642918"/>
            <a:ext cx="7643866" cy="5786477"/>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14356"/>
            <a:ext cx="8229600" cy="6143644"/>
          </a:xfrm>
        </p:spPr>
        <p:txBody>
          <a:bodyPr>
            <a:normAutofit fontScale="92500" lnSpcReduction="20000"/>
          </a:bodyPr>
          <a:lstStyle/>
          <a:p>
            <a:pPr fontAlgn="base"/>
            <a:r>
              <a:rPr lang="ru-RU" dirty="0" smtClean="0"/>
              <a:t>В середине XVIII века серьезные изменения претерпело монастырское хозяйство. В 1764 году по высочайшему указу, так называемым «екатерининским штатам», в государственное владение перешли многие церковные и монастырские земли. Число монахов в обителях было строго регламентировано светскими чиновниками. Нововведение имело и положительные стороны. Государство, взяв в свое управление Соловецкие вотчины, приняло на себе обязанность защищать обитель и весь северный край от неприятеля. В 1765 году монастырь становится </a:t>
            </a:r>
            <a:r>
              <a:rPr lang="ru-RU" dirty="0" err="1" smtClean="0"/>
              <a:t>ставропигиальным</a:t>
            </a:r>
            <a:r>
              <a:rPr lang="ru-RU" dirty="0" smtClean="0"/>
              <a:t>: из епархиального подчинения переходит в ведение Святейшего Синода.</a:t>
            </a:r>
          </a:p>
          <a:p>
            <a:pPr fontAlgn="base"/>
            <a:r>
              <a:rPr lang="ru-RU" dirty="0" smtClean="0"/>
              <a:t>В 1777 году было предпринято строительство каменной колокольни, а в 1798 году возведена больничная церковь во имя святителя Филиппа.</a:t>
            </a:r>
          </a:p>
          <a:p>
            <a:pPr fontAlgn="base"/>
            <a:r>
              <a:rPr lang="ru-RU" dirty="0" smtClean="0"/>
              <a:t>В XIX веке новый каменный храм, возведенный на месте деревянного, изменил архитектурный облик обители: в 1834 году завершено строительство церкви святителя Николая.</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TotalTime>
  <Words>1212</Words>
  <PresentationFormat>Экран (4:3)</PresentationFormat>
  <Paragraphs>29</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Поток</vt:lpstr>
      <vt:lpstr>Судьба Соловков – судьба России</vt:lpstr>
      <vt:lpstr>Соловки — архипелаг в Белом море, который прославился Соловецким монастырем и историко-архитектурным природным комплексом. Данный архипелаг насчитывает более 100 различных островов, но крупнейшим из них является Соловецкий остров.</vt:lpstr>
      <vt:lpstr>В XV веке православные подвижники Зосима, Савватий и Герман избрали для молитвенного уединения и пустынножительства Соловецкие острова, расположенные в Белом море в 165 километрах от северного полярного круга.</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Судьба Соловецкого монастыря в XX-XXI вв.</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Судьба Соловков – судьба России</dc:title>
  <dc:creator>Пользователь</dc:creator>
  <cp:lastModifiedBy>Пользователь</cp:lastModifiedBy>
  <cp:revision>4</cp:revision>
  <dcterms:created xsi:type="dcterms:W3CDTF">2020-04-02T15:44:03Z</dcterms:created>
  <dcterms:modified xsi:type="dcterms:W3CDTF">2020-04-02T16:23:59Z</dcterms:modified>
</cp:coreProperties>
</file>