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1</a:t>
          </a:r>
          <a:r>
            <a:rPr lang="ru-RU" sz="1200" b="1" dirty="0" smtClean="0"/>
            <a:t>. </a:t>
          </a:r>
          <a:r>
            <a:rPr lang="ru-RU" sz="1300" b="0" i="0" dirty="0" smtClean="0"/>
            <a:t>Построение центра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Строим на расстоянии R от заданных прямых параллельные им вспомогательные прямые. Точка пересечения прямых – центр сопряжения (точка О)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2</a:t>
          </a:r>
          <a:r>
            <a:rPr lang="ru-RU" sz="1200" b="1" dirty="0" smtClean="0"/>
            <a:t>. </a:t>
          </a:r>
          <a:r>
            <a:rPr lang="ru-RU" sz="1300" b="0" i="0" dirty="0" smtClean="0"/>
            <a:t>Построение точек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Соединяем центр сопряжения (точка О) с центром окружностей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3</a:t>
          </a:r>
          <a:r>
            <a:rPr lang="ru-RU" sz="1200" b="1" dirty="0" smtClean="0"/>
            <a:t>. </a:t>
          </a:r>
          <a:r>
            <a:rPr lang="ru-RU" sz="1200" b="0" i="0" dirty="0" smtClean="0"/>
            <a:t>Построение сопрягающей дуги заданного радиуса R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Заданным радиусом R проводим дугу между точками 1 и 2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 custLinFactNeighborX="898" custLinFactNeighborY="-58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Условные обозначения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>
            <a:spcAft>
              <a:spcPts val="0"/>
            </a:spcAft>
          </a:pPr>
          <a:r>
            <a:rPr lang="ru-RU" sz="1500" b="0" i="0" dirty="0" smtClean="0"/>
            <a:t>R- заданный радиус сопряжения, </a:t>
          </a:r>
        </a:p>
        <a:p>
          <a:pPr algn="l">
            <a:spcAft>
              <a:spcPts val="0"/>
            </a:spcAft>
          </a:pPr>
          <a:r>
            <a:rPr lang="ru-RU" sz="1500" b="0" i="0" dirty="0" smtClean="0"/>
            <a:t>R1- радиус большой окружности, </a:t>
          </a:r>
        </a:p>
        <a:p>
          <a:pPr algn="l">
            <a:spcAft>
              <a:spcPts val="0"/>
            </a:spcAft>
          </a:pPr>
          <a:r>
            <a:rPr lang="ru-RU" sz="1500" b="0" i="0" dirty="0" smtClean="0"/>
            <a:t>R2 радиус малой окружности, </a:t>
          </a:r>
        </a:p>
        <a:p>
          <a:pPr algn="l">
            <a:spcAft>
              <a:spcPts val="0"/>
            </a:spcAft>
          </a:pPr>
          <a:r>
            <a:rPr lang="ru-RU" sz="1500" b="0" i="0" dirty="0" smtClean="0"/>
            <a:t>R </a:t>
          </a:r>
          <a:r>
            <a:rPr lang="ru-RU" sz="1500" b="0" i="0" dirty="0" err="1" smtClean="0"/>
            <a:t>всп</a:t>
          </a:r>
          <a:r>
            <a:rPr lang="ru-RU" sz="1500" b="0" i="0" dirty="0" smtClean="0"/>
            <a:t>- радиус, полученный сложением или вычитанием R и R1 или R и R2 </a:t>
          </a:r>
          <a:endParaRPr lang="ru-RU" sz="15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solidFill>
          <a:schemeClr val="accent6">
            <a:lumMod val="60000"/>
            <a:lumOff val="40000"/>
            <a:alpha val="40000"/>
          </a:schemeClr>
        </a:solidFill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 custLinFactNeighborX="3593" custLinFactNeighborY="-458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1.</a:t>
          </a:r>
          <a:r>
            <a:rPr lang="ru-RU" sz="1800" b="0" i="0" dirty="0" smtClean="0"/>
            <a:t> </a:t>
          </a:r>
          <a:r>
            <a:rPr lang="ru-RU" sz="1300" b="0" i="0" dirty="0" smtClean="0"/>
            <a:t>Построение центра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Строим вспомогательные дуги для внутреннего сопряжения</a:t>
          </a:r>
        </a:p>
        <a:p>
          <a:pPr algn="l"/>
          <a:r>
            <a:rPr lang="ru-RU" sz="1600" b="0" i="0" dirty="0" smtClean="0"/>
            <a:t> </a:t>
          </a:r>
          <a:r>
            <a:rPr lang="ru-RU" sz="1600" b="0" i="0" dirty="0" err="1" smtClean="0"/>
            <a:t>Rвсп</a:t>
          </a:r>
          <a:r>
            <a:rPr lang="ru-RU" sz="1600" b="0" i="0" dirty="0" smtClean="0"/>
            <a:t> =R-R1</a:t>
          </a:r>
        </a:p>
        <a:p>
          <a:pPr algn="l"/>
          <a:r>
            <a:rPr lang="ru-RU" sz="1600" b="0" i="0" dirty="0" smtClean="0"/>
            <a:t> </a:t>
          </a:r>
          <a:r>
            <a:rPr lang="ru-RU" sz="1600" b="0" i="0" dirty="0" err="1" smtClean="0"/>
            <a:t>Rвсп</a:t>
          </a:r>
          <a:r>
            <a:rPr lang="ru-RU" sz="1600" b="0" i="0" dirty="0" smtClean="0"/>
            <a:t> =R-R2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 custLinFactNeighborX="-1781" custLinFactNeighborY="-97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2</a:t>
          </a:r>
          <a:r>
            <a:rPr lang="ru-RU" sz="1200" b="1" dirty="0" smtClean="0"/>
            <a:t>. </a:t>
          </a:r>
          <a:r>
            <a:rPr lang="ru-RU" sz="1300" b="0" i="0" dirty="0" smtClean="0"/>
            <a:t>Построение точек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Соединяем центр сопряжения (точка О) с центром окружностей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/>
            <a:t>Шаг 3</a:t>
          </a:r>
          <a:r>
            <a:rPr lang="ru-RU" sz="1200" b="1" dirty="0" smtClean="0"/>
            <a:t>. </a:t>
          </a:r>
          <a:r>
            <a:rPr lang="ru-RU" sz="1200" b="0" i="0" dirty="0" smtClean="0"/>
            <a:t>Построение сопрягающей дуги заданного радиуса R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Заданным радиусом R проводим дугу между точками 1 и 2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 custLinFactNeighborX="898" custLinFactNeighborY="-58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2.</a:t>
          </a:r>
          <a:r>
            <a:rPr lang="ru-RU" sz="1800" b="0" i="0" dirty="0" smtClean="0"/>
            <a:t> </a:t>
          </a:r>
          <a:r>
            <a:rPr lang="ru-RU" sz="1300" b="0" i="0" dirty="0" smtClean="0"/>
            <a:t>Построение точек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Проводим перпендикуляры О1, О2 из центра сопряжения (точка О) к сопрягаемым прямым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 custLinFactNeighborX="-1781" custLinFactNeighborY="-97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3. </a:t>
          </a:r>
          <a:r>
            <a:rPr lang="ru-RU" sz="1300" b="0" i="0" dirty="0" smtClean="0"/>
            <a:t>Построение сопрягающей дуги заданного радиуса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Условные обозначения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>
            <a:spcAft>
              <a:spcPts val="0"/>
            </a:spcAft>
          </a:pPr>
          <a:r>
            <a:rPr lang="ru-RU" sz="1300" b="0" i="0" dirty="0" smtClean="0"/>
            <a:t>R </a:t>
          </a:r>
          <a:r>
            <a:rPr lang="ru-RU" sz="1400" b="0" i="0" dirty="0" smtClean="0"/>
            <a:t>– заданный радиус сопряжения между прямой и окружностью; </a:t>
          </a:r>
        </a:p>
        <a:p>
          <a:pPr algn="l">
            <a:spcAft>
              <a:spcPts val="0"/>
            </a:spcAft>
          </a:pPr>
          <a:r>
            <a:rPr lang="ru-RU" sz="1400" b="0" i="0" dirty="0" err="1" smtClean="0"/>
            <a:t>Rвсп</a:t>
          </a:r>
          <a:r>
            <a:rPr lang="ru-RU" sz="1400" b="0" i="0" dirty="0" smtClean="0"/>
            <a:t> – вспомогательный радиус</a:t>
          </a:r>
        </a:p>
        <a:p>
          <a:pPr algn="l">
            <a:spcAft>
              <a:spcPts val="0"/>
            </a:spcAft>
          </a:pPr>
          <a:r>
            <a:rPr lang="ru-RU" sz="1400" b="0" i="0" dirty="0" err="1" smtClean="0"/>
            <a:t>Rвсп</a:t>
          </a:r>
          <a:r>
            <a:rPr lang="ru-RU" sz="1400" b="0" i="0" dirty="0" smtClean="0"/>
            <a:t>=</a:t>
          </a:r>
          <a:r>
            <a:rPr lang="ru-RU" sz="1400" b="0" i="0" dirty="0" err="1" smtClean="0"/>
            <a:t>Rокр+R</a:t>
          </a:r>
          <a:r>
            <a:rPr lang="ru-RU" sz="1400" b="0" i="0" dirty="0" smtClean="0"/>
            <a:t> </a:t>
          </a:r>
        </a:p>
        <a:p>
          <a:pPr algn="l">
            <a:spcAft>
              <a:spcPts val="0"/>
            </a:spcAft>
          </a:pPr>
          <a:r>
            <a:rPr lang="ru-RU" sz="1400" b="0" i="0" dirty="0" err="1" smtClean="0"/>
            <a:t>Rокр</a:t>
          </a:r>
          <a:r>
            <a:rPr lang="ru-RU" sz="1400" b="0" i="0" dirty="0" smtClean="0"/>
            <a:t> = R1– радиус окружности Точки </a:t>
          </a:r>
        </a:p>
        <a:p>
          <a:pPr algn="l">
            <a:spcAft>
              <a:spcPts val="0"/>
            </a:spcAft>
          </a:pPr>
          <a:r>
            <a:rPr lang="ru-RU" sz="1400" b="0" i="0" dirty="0" smtClean="0"/>
            <a:t>1 и 2 – точки </a:t>
          </a:r>
          <a:r>
            <a:rPr lang="ru-RU" sz="1400" b="0" i="0" dirty="0" err="1" smtClean="0"/>
            <a:t>сопр</a:t>
          </a:r>
          <a:r>
            <a:rPr lang="ru-RU" sz="1400" b="0" i="0" dirty="0" smtClean="0"/>
            <a:t>-я Точка О – центр сопряжения </a:t>
          </a:r>
          <a:r>
            <a:rPr lang="ru-RU" sz="1800" b="0" i="0" dirty="0" smtClean="0"/>
            <a:t> </a:t>
          </a:r>
          <a:endParaRPr lang="ru-RU" sz="18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solidFill>
          <a:schemeClr val="accent6">
            <a:lumMod val="60000"/>
            <a:lumOff val="40000"/>
            <a:alpha val="40000"/>
          </a:schemeClr>
        </a:solidFill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 custLinFactNeighborX="3593" custLinFactNeighborY="-458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1.</a:t>
          </a:r>
          <a:r>
            <a:rPr lang="ru-RU" sz="1800" b="0" i="0" dirty="0" smtClean="0"/>
            <a:t> </a:t>
          </a:r>
          <a:r>
            <a:rPr lang="ru-RU" sz="1300" b="0" i="0" dirty="0" smtClean="0"/>
            <a:t>Построение центра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Строим на расстоянии </a:t>
          </a:r>
          <a:r>
            <a:rPr lang="ru-RU" sz="1600" b="0" i="0" dirty="0" err="1" smtClean="0"/>
            <a:t>Rот</a:t>
          </a:r>
          <a:r>
            <a:rPr lang="ru-RU" sz="1600" b="0" i="0" dirty="0" smtClean="0"/>
            <a:t> заданной прямой параллельную ей вспомогательную. Из центра окружности проводим вспомогательную окружность </a:t>
          </a:r>
          <a:r>
            <a:rPr lang="ru-RU" sz="1600" b="0" i="0" dirty="0" err="1" smtClean="0"/>
            <a:t>Rвсп</a:t>
          </a:r>
          <a:r>
            <a:rPr lang="ru-RU" sz="1600" b="0" i="0" dirty="0" smtClean="0"/>
            <a:t>=R1+R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 custLinFactNeighborX="-1781" custLinFactNeighborY="-97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2</a:t>
          </a:r>
          <a:r>
            <a:rPr lang="ru-RU" sz="1200" b="1" dirty="0" smtClean="0"/>
            <a:t>. </a:t>
          </a:r>
          <a:r>
            <a:rPr lang="ru-RU" sz="1300" b="0" i="0" dirty="0" smtClean="0"/>
            <a:t>Построение точек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Опускаем перпендикуляр из точки О на заданную прямую (точка 1) и соединяем точку О с центром окружности (точка 2)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3</a:t>
          </a:r>
          <a:r>
            <a:rPr lang="ru-RU" sz="1200" b="1" dirty="0" smtClean="0"/>
            <a:t>. </a:t>
          </a:r>
          <a:r>
            <a:rPr lang="ru-RU" sz="1200" b="0" i="0" dirty="0" smtClean="0"/>
            <a:t>Построение сопрягающей дуги заданного радиуса R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Заданным радиусом R проводим дугу между точками 1 и 2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 custLinFactNeighborX="898" custLinFactNeighborY="-58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Условные обозначения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>
            <a:spcAft>
              <a:spcPts val="0"/>
            </a:spcAft>
          </a:pPr>
          <a:r>
            <a:rPr lang="ru-RU" sz="1500" b="0" i="0" dirty="0" smtClean="0"/>
            <a:t>R- заданный радиус сопряжения, </a:t>
          </a:r>
        </a:p>
        <a:p>
          <a:pPr algn="l">
            <a:spcAft>
              <a:spcPts val="0"/>
            </a:spcAft>
          </a:pPr>
          <a:r>
            <a:rPr lang="ru-RU" sz="1500" b="0" i="0" dirty="0" smtClean="0"/>
            <a:t>R1- радиус большой окружности, </a:t>
          </a:r>
        </a:p>
        <a:p>
          <a:pPr algn="l">
            <a:spcAft>
              <a:spcPts val="0"/>
            </a:spcAft>
          </a:pPr>
          <a:r>
            <a:rPr lang="ru-RU" sz="1500" b="0" i="0" dirty="0" smtClean="0"/>
            <a:t>R2 радиус малой окружности, </a:t>
          </a:r>
        </a:p>
        <a:p>
          <a:pPr algn="l">
            <a:spcAft>
              <a:spcPts val="0"/>
            </a:spcAft>
          </a:pPr>
          <a:r>
            <a:rPr lang="ru-RU" sz="1500" b="0" i="0" dirty="0" smtClean="0"/>
            <a:t>R </a:t>
          </a:r>
          <a:r>
            <a:rPr lang="ru-RU" sz="1500" b="0" i="0" dirty="0" err="1" smtClean="0"/>
            <a:t>всп</a:t>
          </a:r>
          <a:r>
            <a:rPr lang="ru-RU" sz="1500" b="0" i="0" dirty="0" smtClean="0"/>
            <a:t>- радиус, полученный сложением или вычитанием R и R1 или R и R2 </a:t>
          </a:r>
          <a:endParaRPr lang="ru-RU" sz="15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solidFill>
          <a:schemeClr val="accent6">
            <a:lumMod val="60000"/>
            <a:lumOff val="40000"/>
            <a:alpha val="40000"/>
          </a:schemeClr>
        </a:solidFill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 custLinFactNeighborX="3593" custLinFactNeighborY="-458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9028363-FB22-4B52-8DC7-12EE059D3657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3D613-BF2D-4F14-A791-15F401F66FF7}">
      <dgm:prSet phldrT="[Текст]" custT="1"/>
      <dgm:spPr/>
      <dgm:t>
        <a:bodyPr/>
        <a:lstStyle/>
        <a:p>
          <a:r>
            <a:rPr lang="ru-RU" sz="1800" b="1" dirty="0" smtClean="0"/>
            <a:t>Шаг 1.</a:t>
          </a:r>
          <a:r>
            <a:rPr lang="ru-RU" sz="1800" b="0" i="0" dirty="0" smtClean="0"/>
            <a:t> </a:t>
          </a:r>
          <a:r>
            <a:rPr lang="ru-RU" sz="1300" b="0" i="0" dirty="0" smtClean="0"/>
            <a:t>Построение центра сопряжения</a:t>
          </a:r>
          <a:endParaRPr lang="ru-RU" sz="1300" b="1" dirty="0"/>
        </a:p>
      </dgm:t>
    </dgm:pt>
    <dgm:pt modelId="{5D05264C-EB77-4B4F-8A95-7083EED209D5}" type="parTrans" cxnId="{4CF64BA3-9710-4D3B-AE92-898524D44B64}">
      <dgm:prSet/>
      <dgm:spPr/>
      <dgm:t>
        <a:bodyPr/>
        <a:lstStyle/>
        <a:p>
          <a:endParaRPr lang="ru-RU"/>
        </a:p>
      </dgm:t>
    </dgm:pt>
    <dgm:pt modelId="{4D76C397-1E8D-4D19-B272-96F437CEAF50}" type="sibTrans" cxnId="{4CF64BA3-9710-4D3B-AE92-898524D44B64}">
      <dgm:prSet/>
      <dgm:spPr/>
      <dgm:t>
        <a:bodyPr/>
        <a:lstStyle/>
        <a:p>
          <a:endParaRPr lang="ru-RU"/>
        </a:p>
      </dgm:t>
    </dgm:pt>
    <dgm:pt modelId="{80AA6848-1290-427B-971D-83578B1BC618}">
      <dgm:prSet phldrT="[Текст]" custT="1"/>
      <dgm:spPr/>
      <dgm:t>
        <a:bodyPr/>
        <a:lstStyle/>
        <a:p>
          <a:pPr algn="l"/>
          <a:r>
            <a:rPr lang="ru-RU" sz="1600" b="0" i="0" dirty="0" smtClean="0"/>
            <a:t>Строим вспомогательные дуги для внешнего сопряжения: </a:t>
          </a:r>
        </a:p>
        <a:p>
          <a:pPr algn="l"/>
          <a:r>
            <a:rPr lang="ru-RU" sz="1600" b="0" i="0" dirty="0" err="1" smtClean="0"/>
            <a:t>Rвсп</a:t>
          </a:r>
          <a:r>
            <a:rPr lang="ru-RU" sz="1600" b="0" i="0" dirty="0" smtClean="0"/>
            <a:t> =R+R1 и </a:t>
          </a:r>
        </a:p>
        <a:p>
          <a:pPr algn="l"/>
          <a:r>
            <a:rPr lang="ru-RU" sz="1600" b="0" i="0" dirty="0" err="1" smtClean="0"/>
            <a:t>Rвсп</a:t>
          </a:r>
          <a:r>
            <a:rPr lang="ru-RU" sz="1600" b="0" i="0" dirty="0" smtClean="0"/>
            <a:t> =R+R2</a:t>
          </a:r>
          <a:endParaRPr lang="ru-RU" sz="1600" dirty="0"/>
        </a:p>
      </dgm:t>
    </dgm:pt>
    <dgm:pt modelId="{D401F47D-AC1B-4469-9C50-942D7F89D4D5}" type="parTrans" cxnId="{BC47C779-222B-41C4-B757-9B4B7AC2F8E0}">
      <dgm:prSet/>
      <dgm:spPr/>
      <dgm:t>
        <a:bodyPr/>
        <a:lstStyle/>
        <a:p>
          <a:endParaRPr lang="ru-RU"/>
        </a:p>
      </dgm:t>
    </dgm:pt>
    <dgm:pt modelId="{87D424DD-660B-4747-A53E-F541FF1A1854}" type="sibTrans" cxnId="{BC47C779-222B-41C4-B757-9B4B7AC2F8E0}">
      <dgm:prSet/>
      <dgm:spPr/>
      <dgm:t>
        <a:bodyPr/>
        <a:lstStyle/>
        <a:p>
          <a:endParaRPr lang="ru-RU"/>
        </a:p>
      </dgm:t>
    </dgm:pt>
    <dgm:pt modelId="{710DDFEB-75F6-42C1-BD05-8F989DD3622F}" type="pres">
      <dgm:prSet presAssocID="{69028363-FB22-4B52-8DC7-12EE059D3657}" presName="Name0" presStyleCnt="0">
        <dgm:presLayoutVars>
          <dgm:chMax/>
          <dgm:chPref/>
          <dgm:dir/>
          <dgm:animLvl val="lvl"/>
        </dgm:presLayoutVars>
      </dgm:prSet>
      <dgm:spPr/>
    </dgm:pt>
    <dgm:pt modelId="{6966FDF7-EB47-4807-BA14-2D91E2D3F7BB}" type="pres">
      <dgm:prSet presAssocID="{3CC3D613-BF2D-4F14-A791-15F401F66FF7}" presName="composite" presStyleCnt="0"/>
      <dgm:spPr/>
    </dgm:pt>
    <dgm:pt modelId="{4BB04C5C-FBA6-4A53-B853-133A7A420BBC}" type="pres">
      <dgm:prSet presAssocID="{3CC3D613-BF2D-4F14-A791-15F401F66FF7}" presName="ParentAccentShape" presStyleLbl="trBgShp" presStyleIdx="0" presStyleCnt="2"/>
      <dgm:spPr>
        <a:ln>
          <a:solidFill>
            <a:srgbClr val="0070C0"/>
          </a:solidFill>
        </a:ln>
      </dgm:spPr>
    </dgm:pt>
    <dgm:pt modelId="{78DA8558-ADE2-4100-B0DD-B508EF03772F}" type="pres">
      <dgm:prSet presAssocID="{3CC3D613-BF2D-4F14-A791-15F401F66FF7}" presName="ParentText" presStyleLbl="revTx" presStyleIdx="0" presStyleCnt="2" custLinFactNeighborX="-1781" custLinFactNeighborY="-97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BB5DD-BCDC-45BE-B93B-8E679A97C945}" type="pres">
      <dgm:prSet presAssocID="{3CC3D613-BF2D-4F14-A791-15F401F66FF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36641A8-AFEF-41A0-8734-1D6CCE8965CC}" type="pres">
      <dgm:prSet presAssocID="{3CC3D613-BF2D-4F14-A791-15F401F66FF7}" presName="ChildAccentShape" presStyleLbl="trBgShp" presStyleIdx="1" presStyleCnt="2"/>
      <dgm:spPr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</dgm:spPr>
    </dgm:pt>
    <dgm:pt modelId="{3498B349-621F-46E3-B363-E191E496229C}" type="pres">
      <dgm:prSet presAssocID="{3CC3D613-BF2D-4F14-A791-15F401F66FF7}" presName="Image" presStyleLbl="alignImgPlace1" presStyleIdx="0" presStyleCnt="1"/>
      <dgm:spPr>
        <a:ln>
          <a:solidFill>
            <a:srgbClr val="0070C0"/>
          </a:solidFill>
        </a:ln>
      </dgm:spPr>
    </dgm:pt>
  </dgm:ptLst>
  <dgm:cxnLst>
    <dgm:cxn modelId="{241B8B52-D6CB-484A-8B44-DD3A76573CA9}" type="presOf" srcId="{3CC3D613-BF2D-4F14-A791-15F401F66FF7}" destId="{78DA8558-ADE2-4100-B0DD-B508EF03772F}" srcOrd="0" destOrd="0" presId="urn:microsoft.com/office/officeart/2009/3/layout/SnapshotPictureList"/>
    <dgm:cxn modelId="{BC47C779-222B-41C4-B757-9B4B7AC2F8E0}" srcId="{3CC3D613-BF2D-4F14-A791-15F401F66FF7}" destId="{80AA6848-1290-427B-971D-83578B1BC618}" srcOrd="0" destOrd="0" parTransId="{D401F47D-AC1B-4469-9C50-942D7F89D4D5}" sibTransId="{87D424DD-660B-4747-A53E-F541FF1A1854}"/>
    <dgm:cxn modelId="{4CF64BA3-9710-4D3B-AE92-898524D44B64}" srcId="{69028363-FB22-4B52-8DC7-12EE059D3657}" destId="{3CC3D613-BF2D-4F14-A791-15F401F66FF7}" srcOrd="0" destOrd="0" parTransId="{5D05264C-EB77-4B4F-8A95-7083EED209D5}" sibTransId="{4D76C397-1E8D-4D19-B272-96F437CEAF50}"/>
    <dgm:cxn modelId="{FD4B1FF0-4A7C-4CA2-BCC9-82E52F162645}" type="presOf" srcId="{80AA6848-1290-427B-971D-83578B1BC618}" destId="{CB4BB5DD-BCDC-45BE-B93B-8E679A97C945}" srcOrd="0" destOrd="0" presId="urn:microsoft.com/office/officeart/2009/3/layout/SnapshotPictureList"/>
    <dgm:cxn modelId="{C13E5061-B95D-445C-8EF1-706B8C668F72}" type="presOf" srcId="{69028363-FB22-4B52-8DC7-12EE059D3657}" destId="{710DDFEB-75F6-42C1-BD05-8F989DD3622F}" srcOrd="0" destOrd="0" presId="urn:microsoft.com/office/officeart/2009/3/layout/SnapshotPictureList"/>
    <dgm:cxn modelId="{E5207D31-B11C-40B1-AA8F-BD21EF36BCDE}" type="presParOf" srcId="{710DDFEB-75F6-42C1-BD05-8F989DD3622F}" destId="{6966FDF7-EB47-4807-BA14-2D91E2D3F7BB}" srcOrd="0" destOrd="0" presId="urn:microsoft.com/office/officeart/2009/3/layout/SnapshotPictureList"/>
    <dgm:cxn modelId="{92C3ECAC-0E1D-42FB-B2B7-A82A114360BA}" type="presParOf" srcId="{6966FDF7-EB47-4807-BA14-2D91E2D3F7BB}" destId="{4BB04C5C-FBA6-4A53-B853-133A7A420BBC}" srcOrd="0" destOrd="0" presId="urn:microsoft.com/office/officeart/2009/3/layout/SnapshotPictureList"/>
    <dgm:cxn modelId="{007A2BBD-C9D6-4B90-B62B-2F7199A1CD25}" type="presParOf" srcId="{6966FDF7-EB47-4807-BA14-2D91E2D3F7BB}" destId="{78DA8558-ADE2-4100-B0DD-B508EF03772F}" srcOrd="1" destOrd="0" presId="urn:microsoft.com/office/officeart/2009/3/layout/SnapshotPictureList"/>
    <dgm:cxn modelId="{223FDA9C-41A4-4310-AA32-49374AB4B475}" type="presParOf" srcId="{6966FDF7-EB47-4807-BA14-2D91E2D3F7BB}" destId="{CB4BB5DD-BCDC-45BE-B93B-8E679A97C945}" srcOrd="2" destOrd="0" presId="urn:microsoft.com/office/officeart/2009/3/layout/SnapshotPictureList"/>
    <dgm:cxn modelId="{C834C350-7A02-4726-AAD4-D8CBA0521A8A}" type="presParOf" srcId="{6966FDF7-EB47-4807-BA14-2D91E2D3F7BB}" destId="{136641A8-AFEF-41A0-8734-1D6CCE8965CC}" srcOrd="3" destOrd="0" presId="urn:microsoft.com/office/officeart/2009/3/layout/SnapshotPictureList"/>
    <dgm:cxn modelId="{6AC9225B-0FA0-46E9-95AF-21D8EF858BA8}" type="presParOf" srcId="{6966FDF7-EB47-4807-BA14-2D91E2D3F7BB}" destId="{3498B349-621F-46E3-B363-E191E496229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1</a:t>
          </a:r>
          <a:r>
            <a:rPr lang="ru-RU" sz="1200" b="1" kern="1200" dirty="0" smtClean="0"/>
            <a:t>. </a:t>
          </a:r>
          <a:r>
            <a:rPr lang="ru-RU" sz="1300" b="0" i="0" kern="1200" dirty="0" smtClean="0"/>
            <a:t>Построение центра сопряжения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Строим на расстоянии R от заданных прямых параллельные им вспомогательные прямые. Точка пересечения прямых – центр сопряжения (точка О)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2</a:t>
          </a:r>
          <a:r>
            <a:rPr lang="ru-RU" sz="1200" b="1" kern="1200" dirty="0" smtClean="0"/>
            <a:t>. </a:t>
          </a:r>
          <a:r>
            <a:rPr lang="ru-RU" sz="1300" b="0" i="0" kern="1200" dirty="0" smtClean="0"/>
            <a:t>Построение точек сопряжения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Соединяем центр сопряжения (точка О) с центром окружностей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3</a:t>
          </a:r>
          <a:r>
            <a:rPr lang="ru-RU" sz="1200" b="1" kern="1200" dirty="0" smtClean="0"/>
            <a:t>. </a:t>
          </a:r>
          <a:r>
            <a:rPr lang="ru-RU" sz="1200" b="0" i="0" kern="1200" dirty="0" smtClean="0"/>
            <a:t>Построение сопрягающей дуги заданного радиуса R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67962" y="292611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Заданным радиусом R проводим дугу между точками 1 и 2</a:t>
          </a:r>
          <a:endParaRPr lang="ru-RU" sz="1600" kern="1200" dirty="0"/>
        </a:p>
      </dsp:txBody>
      <dsp:txXfrm>
        <a:off x="4367962" y="292611"/>
        <a:ext cx="1641753" cy="255537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6">
            <a:lumMod val="60000"/>
            <a:lumOff val="4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Условные обозначения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412207" y="190447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R- заданный радиус сопряжения,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R1- радиус большой окружности,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R2 радиус малой окружности,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 </a:t>
          </a:r>
          <a:r>
            <a:rPr lang="ru-RU" sz="1500" b="0" i="0" kern="1200" dirty="0" err="1" smtClean="0"/>
            <a:t>всп</a:t>
          </a:r>
          <a:r>
            <a:rPr lang="ru-RU" sz="1500" b="0" i="0" kern="1200" dirty="0" smtClean="0"/>
            <a:t>- радиус, полученный сложением или вычитанием R и R1 или R и R2 </a:t>
          </a:r>
          <a:endParaRPr lang="ru-RU" sz="1500" kern="1200" dirty="0"/>
        </a:p>
      </dsp:txBody>
      <dsp:txXfrm>
        <a:off x="4412207" y="190447"/>
        <a:ext cx="1641753" cy="255537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697448" y="2389922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1.</a:t>
          </a:r>
          <a:r>
            <a:rPr lang="ru-RU" sz="1800" b="0" i="0" kern="1200" dirty="0" smtClean="0"/>
            <a:t> </a:t>
          </a:r>
          <a:r>
            <a:rPr lang="ru-RU" sz="1300" b="0" i="0" kern="1200" dirty="0" smtClean="0"/>
            <a:t>Построение центра сопряжения</a:t>
          </a:r>
          <a:endParaRPr lang="ru-RU" sz="1300" b="1" kern="1200" dirty="0"/>
        </a:p>
      </dsp:txBody>
      <dsp:txXfrm>
        <a:off x="697448" y="2389922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Строим вспомогательные дуги для внутреннего сопряжения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 </a:t>
          </a:r>
          <a:r>
            <a:rPr lang="ru-RU" sz="1600" b="0" i="0" kern="1200" dirty="0" err="1" smtClean="0"/>
            <a:t>Rвсп</a:t>
          </a:r>
          <a:r>
            <a:rPr lang="ru-RU" sz="1600" b="0" i="0" kern="1200" dirty="0" smtClean="0"/>
            <a:t> =R-R1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 </a:t>
          </a:r>
          <a:r>
            <a:rPr lang="ru-RU" sz="1600" b="0" i="0" kern="1200" dirty="0" err="1" smtClean="0"/>
            <a:t>Rвсп</a:t>
          </a:r>
          <a:r>
            <a:rPr lang="ru-RU" sz="1600" b="0" i="0" kern="1200" dirty="0" smtClean="0"/>
            <a:t> =R-R2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2</a:t>
          </a:r>
          <a:r>
            <a:rPr lang="ru-RU" sz="1200" b="1" kern="1200" dirty="0" smtClean="0"/>
            <a:t>. </a:t>
          </a:r>
          <a:r>
            <a:rPr lang="ru-RU" sz="1300" b="0" i="0" kern="1200" dirty="0" smtClean="0"/>
            <a:t>Построение точек сопряжения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Соединяем центр сопряжения (точка О) с центром окружностей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/>
            <a:t>Шаг 3</a:t>
          </a:r>
          <a:r>
            <a:rPr lang="ru-RU" sz="1200" b="1" kern="1200" dirty="0" smtClean="0"/>
            <a:t>. </a:t>
          </a:r>
          <a:r>
            <a:rPr lang="ru-RU" sz="1200" b="0" i="0" kern="1200" dirty="0" smtClean="0"/>
            <a:t>Построение сопрягающей дуги заданного радиуса R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67962" y="292611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Заданным радиусом R проводим дугу между точками 1 и 2</a:t>
          </a:r>
          <a:endParaRPr lang="ru-RU" sz="1600" kern="1200" dirty="0"/>
        </a:p>
      </dsp:txBody>
      <dsp:txXfrm>
        <a:off x="4367962" y="292611"/>
        <a:ext cx="1641753" cy="25553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697448" y="2389922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2.</a:t>
          </a:r>
          <a:r>
            <a:rPr lang="ru-RU" sz="1800" b="0" i="0" kern="1200" dirty="0" smtClean="0"/>
            <a:t> </a:t>
          </a:r>
          <a:r>
            <a:rPr lang="ru-RU" sz="1300" b="0" i="0" kern="1200" dirty="0" smtClean="0"/>
            <a:t>Построение точек сопряжения</a:t>
          </a:r>
          <a:endParaRPr lang="ru-RU" sz="1300" b="1" kern="1200" dirty="0"/>
        </a:p>
      </dsp:txBody>
      <dsp:txXfrm>
        <a:off x="697448" y="2389922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Проводим перпендикуляры О1, О2 из центра сопряжения (точка О) к сопрягаемым прямым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999573" y="374972"/>
          <a:ext cx="168318" cy="3115215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264008" y="374972"/>
          <a:ext cx="4377692" cy="3115215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95690" y="1705"/>
          <a:ext cx="4209374" cy="294672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435155" y="2949473"/>
          <a:ext cx="4038227" cy="369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3. </a:t>
          </a:r>
          <a:r>
            <a:rPr lang="ru-RU" sz="1300" b="0" i="0" kern="1200" dirty="0" smtClean="0"/>
            <a:t>Построение сопрягающей дуги заданного радиуса</a:t>
          </a:r>
          <a:endParaRPr lang="ru-RU" sz="1300" b="1" kern="1200" dirty="0"/>
        </a:p>
      </dsp:txBody>
      <dsp:txXfrm>
        <a:off x="435155" y="2949473"/>
        <a:ext cx="4038227" cy="369779"/>
      </dsp:txXfrm>
    </dsp:sp>
    <dsp:sp modelId="{CB4BB5DD-BCDC-45BE-B93B-8E679A97C945}">
      <dsp:nvSpPr>
        <dsp:cNvPr id="0" name=""/>
        <dsp:cNvSpPr/>
      </dsp:nvSpPr>
      <dsp:spPr>
        <a:xfrm>
          <a:off x="4819920" y="374972"/>
          <a:ext cx="2001433" cy="3115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819920" y="374972"/>
        <a:ext cx="2001433" cy="31152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6">
            <a:lumMod val="60000"/>
            <a:lumOff val="4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Условные обозначения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412207" y="190447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00" b="0" i="0" kern="1200" dirty="0" smtClean="0"/>
            <a:t>R </a:t>
          </a:r>
          <a:r>
            <a:rPr lang="ru-RU" sz="1400" b="0" i="0" kern="1200" dirty="0" smtClean="0"/>
            <a:t>– заданный радиус сопряжения между прямой и окружностью;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i="0" kern="1200" dirty="0" err="1" smtClean="0"/>
            <a:t>Rвсп</a:t>
          </a:r>
          <a:r>
            <a:rPr lang="ru-RU" sz="1400" b="0" i="0" kern="1200" dirty="0" smtClean="0"/>
            <a:t> – вспомогательный радиус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i="0" kern="1200" dirty="0" err="1" smtClean="0"/>
            <a:t>Rвсп</a:t>
          </a:r>
          <a:r>
            <a:rPr lang="ru-RU" sz="1400" b="0" i="0" kern="1200" dirty="0" smtClean="0"/>
            <a:t>=</a:t>
          </a:r>
          <a:r>
            <a:rPr lang="ru-RU" sz="1400" b="0" i="0" kern="1200" dirty="0" err="1" smtClean="0"/>
            <a:t>Rокр+R</a:t>
          </a:r>
          <a:r>
            <a:rPr lang="ru-RU" sz="1400" b="0" i="0" kern="1200" dirty="0" smtClean="0"/>
            <a:t>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i="0" kern="1200" dirty="0" err="1" smtClean="0"/>
            <a:t>Rокр</a:t>
          </a:r>
          <a:r>
            <a:rPr lang="ru-RU" sz="1400" b="0" i="0" kern="1200" dirty="0" smtClean="0"/>
            <a:t> = R1– радиус окружности Точки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0" i="0" kern="1200" dirty="0" smtClean="0"/>
            <a:t>1 и 2 – точки </a:t>
          </a:r>
          <a:r>
            <a:rPr lang="ru-RU" sz="1400" b="0" i="0" kern="1200" dirty="0" err="1" smtClean="0"/>
            <a:t>сопр</a:t>
          </a:r>
          <a:r>
            <a:rPr lang="ru-RU" sz="1400" b="0" i="0" kern="1200" dirty="0" smtClean="0"/>
            <a:t>-я Точка О – центр сопряжения </a:t>
          </a:r>
          <a:r>
            <a:rPr lang="ru-RU" sz="1800" b="0" i="0" kern="1200" dirty="0" smtClean="0"/>
            <a:t> </a:t>
          </a:r>
          <a:endParaRPr lang="ru-RU" sz="1800" kern="1200" dirty="0"/>
        </a:p>
      </dsp:txBody>
      <dsp:txXfrm>
        <a:off x="4412207" y="190447"/>
        <a:ext cx="1641753" cy="25553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697448" y="2389922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1.</a:t>
          </a:r>
          <a:r>
            <a:rPr lang="ru-RU" sz="1800" b="0" i="0" kern="1200" dirty="0" smtClean="0"/>
            <a:t> </a:t>
          </a:r>
          <a:r>
            <a:rPr lang="ru-RU" sz="1300" b="0" i="0" kern="1200" dirty="0" smtClean="0"/>
            <a:t>Построение центра сопряжения</a:t>
          </a:r>
          <a:endParaRPr lang="ru-RU" sz="1300" b="1" kern="1200" dirty="0"/>
        </a:p>
      </dsp:txBody>
      <dsp:txXfrm>
        <a:off x="697448" y="2389922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Строим на расстоянии </a:t>
          </a:r>
          <a:r>
            <a:rPr lang="ru-RU" sz="1600" b="0" i="0" kern="1200" dirty="0" err="1" smtClean="0"/>
            <a:t>Rот</a:t>
          </a:r>
          <a:r>
            <a:rPr lang="ru-RU" sz="1600" b="0" i="0" kern="1200" dirty="0" smtClean="0"/>
            <a:t> заданной прямой параллельную ей вспомогательную. Из центра окружности проводим вспомогательную окружность </a:t>
          </a:r>
          <a:r>
            <a:rPr lang="ru-RU" sz="1600" b="0" i="0" kern="1200" dirty="0" err="1" smtClean="0"/>
            <a:t>Rвсп</a:t>
          </a:r>
          <a:r>
            <a:rPr lang="ru-RU" sz="1600" b="0" i="0" kern="1200" dirty="0" smtClean="0"/>
            <a:t>=R1+R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2</a:t>
          </a:r>
          <a:r>
            <a:rPr lang="ru-RU" sz="1200" b="1" kern="1200" dirty="0" smtClean="0"/>
            <a:t>. </a:t>
          </a:r>
          <a:r>
            <a:rPr lang="ru-RU" sz="1300" b="0" i="0" kern="1200" dirty="0" smtClean="0"/>
            <a:t>Построение точек сопряжения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Опускаем перпендикуляр из точки О на заданную прямую (точка 1) и соединяем точку О с центром окружности (точка 2)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3</a:t>
          </a:r>
          <a:r>
            <a:rPr lang="ru-RU" sz="1200" b="1" kern="1200" dirty="0" smtClean="0"/>
            <a:t>. </a:t>
          </a:r>
          <a:r>
            <a:rPr lang="ru-RU" sz="1200" b="0" i="0" kern="1200" dirty="0" smtClean="0"/>
            <a:t>Построение сопрягающей дуги заданного радиуса R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67962" y="292611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Заданным радиусом R проводим дугу между точками 1 и 2</a:t>
          </a:r>
          <a:endParaRPr lang="ru-RU" sz="1600" kern="1200" dirty="0"/>
        </a:p>
      </dsp:txBody>
      <dsp:txXfrm>
        <a:off x="4367962" y="292611"/>
        <a:ext cx="1641753" cy="25553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6">
            <a:lumMod val="60000"/>
            <a:lumOff val="4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756444" y="2419420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Условные обозначения</a:t>
          </a:r>
          <a:endParaRPr lang="ru-RU" sz="1300" b="1" kern="1200" dirty="0"/>
        </a:p>
      </dsp:txBody>
      <dsp:txXfrm>
        <a:off x="756444" y="2419420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412207" y="190447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R- заданный радиус сопряжения,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R1- радиус большой окружности,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R2 радиус малой окружности,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kern="1200" dirty="0" smtClean="0"/>
            <a:t>R </a:t>
          </a:r>
          <a:r>
            <a:rPr lang="ru-RU" sz="1500" b="0" i="0" kern="1200" dirty="0" err="1" smtClean="0"/>
            <a:t>всп</a:t>
          </a:r>
          <a:r>
            <a:rPr lang="ru-RU" sz="1500" b="0" i="0" kern="1200" dirty="0" smtClean="0"/>
            <a:t>- радиус, полученный сложением или вычитанием R и R1 или R и R2 </a:t>
          </a:r>
          <a:endParaRPr lang="ru-RU" sz="1500" kern="1200" dirty="0"/>
        </a:p>
      </dsp:txBody>
      <dsp:txXfrm>
        <a:off x="4412207" y="190447"/>
        <a:ext cx="1641753" cy="25553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41A8-AFEF-41A0-8734-1D6CCE8965CC}">
      <dsp:nvSpPr>
        <dsp:cNvPr id="0" name=""/>
        <dsp:cNvSpPr/>
      </dsp:nvSpPr>
      <dsp:spPr>
        <a:xfrm>
          <a:off x="6141164" y="307586"/>
          <a:ext cx="138069" cy="2555377"/>
        </a:xfrm>
        <a:prstGeom prst="rect">
          <a:avLst/>
        </a:prstGeom>
        <a:solidFill>
          <a:schemeClr val="accent5">
            <a:lumMod val="40000"/>
            <a:lumOff val="60000"/>
            <a:alpha val="4000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B04C5C-FBA6-4A53-B853-133A7A420BBC}">
      <dsp:nvSpPr>
        <dsp:cNvPr id="0" name=""/>
        <dsp:cNvSpPr/>
      </dsp:nvSpPr>
      <dsp:spPr>
        <a:xfrm>
          <a:off x="616054" y="307586"/>
          <a:ext cx="3590973" cy="2555377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8B349-621F-46E3-B363-E191E496229C}">
      <dsp:nvSpPr>
        <dsp:cNvPr id="0" name=""/>
        <dsp:cNvSpPr/>
      </dsp:nvSpPr>
      <dsp:spPr>
        <a:xfrm>
          <a:off x="477984" y="1398"/>
          <a:ext cx="3452904" cy="2417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A8558-ADE2-4100-B0DD-B508EF03772F}">
      <dsp:nvSpPr>
        <dsp:cNvPr id="0" name=""/>
        <dsp:cNvSpPr/>
      </dsp:nvSpPr>
      <dsp:spPr>
        <a:xfrm>
          <a:off x="697448" y="2389922"/>
          <a:ext cx="3312513" cy="303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Шаг 1.</a:t>
          </a:r>
          <a:r>
            <a:rPr lang="ru-RU" sz="1800" b="0" i="0" kern="1200" dirty="0" smtClean="0"/>
            <a:t> </a:t>
          </a:r>
          <a:r>
            <a:rPr lang="ru-RU" sz="1300" b="0" i="0" kern="1200" dirty="0" smtClean="0"/>
            <a:t>Построение центра сопряжения</a:t>
          </a:r>
          <a:endParaRPr lang="ru-RU" sz="1300" b="1" kern="1200" dirty="0"/>
        </a:p>
      </dsp:txBody>
      <dsp:txXfrm>
        <a:off x="697448" y="2389922"/>
        <a:ext cx="3312513" cy="303325"/>
      </dsp:txXfrm>
    </dsp:sp>
    <dsp:sp modelId="{CB4BB5DD-BCDC-45BE-B93B-8E679A97C945}">
      <dsp:nvSpPr>
        <dsp:cNvPr id="0" name=""/>
        <dsp:cNvSpPr/>
      </dsp:nvSpPr>
      <dsp:spPr>
        <a:xfrm>
          <a:off x="4353219" y="307586"/>
          <a:ext cx="1641753" cy="25553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Строим вспомогательные дуги для внешнего сопряжения: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err="1" smtClean="0"/>
            <a:t>Rвсп</a:t>
          </a:r>
          <a:r>
            <a:rPr lang="ru-RU" sz="1600" b="0" i="0" kern="1200" dirty="0" smtClean="0"/>
            <a:t> =R+R1 и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err="1" smtClean="0"/>
            <a:t>Rвсп</a:t>
          </a:r>
          <a:r>
            <a:rPr lang="ru-RU" sz="1600" b="0" i="0" kern="1200" dirty="0" smtClean="0"/>
            <a:t> =R+R2</a:t>
          </a:r>
          <a:endParaRPr lang="ru-RU" sz="1600" kern="1200" dirty="0"/>
        </a:p>
      </dsp:txBody>
      <dsp:txXfrm>
        <a:off x="4353219" y="307586"/>
        <a:ext cx="1641753" cy="2555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303742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525217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0842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956659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510768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346265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178788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272151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32224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13039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301373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5B470-F515-48F1-A18C-C32E9E09E359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876B2-1D18-4D9E-BA41-3B9643C21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3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gif"/><Relationship Id="rId18" Type="http://schemas.microsoft.com/office/2007/relationships/diagramDrawing" Target="../diagrams/drawing3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3.gif"/><Relationship Id="rId12" Type="http://schemas.microsoft.com/office/2007/relationships/diagramDrawing" Target="../diagrams/drawing2.xml"/><Relationship Id="rId17" Type="http://schemas.openxmlformats.org/officeDocument/2006/relationships/diagramColors" Target="../diagrams/colors3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3.xml"/><Relationship Id="rId10" Type="http://schemas.openxmlformats.org/officeDocument/2006/relationships/diagramQuickStyle" Target="../diagrams/quickStyle2.xml"/><Relationship Id="rId19" Type="http://schemas.openxmlformats.org/officeDocument/2006/relationships/image" Target="../media/image5.gif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5" Type="http://schemas.openxmlformats.org/officeDocument/2006/relationships/image" Target="../media/image9.gif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24" Type="http://schemas.openxmlformats.org/officeDocument/2006/relationships/image" Target="../media/image8.gif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23" Type="http://schemas.openxmlformats.org/officeDocument/2006/relationships/image" Target="../media/image7.gif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Relationship Id="rId22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18" Type="http://schemas.openxmlformats.org/officeDocument/2006/relationships/diagramLayout" Target="../diagrams/layout11.xml"/><Relationship Id="rId3" Type="http://schemas.openxmlformats.org/officeDocument/2006/relationships/diagramLayout" Target="../diagrams/layout8.xml"/><Relationship Id="rId21" Type="http://schemas.microsoft.com/office/2007/relationships/diagramDrawing" Target="../diagrams/drawing11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17" Type="http://schemas.openxmlformats.org/officeDocument/2006/relationships/diagramData" Target="../diagrams/data11.xml"/><Relationship Id="rId25" Type="http://schemas.openxmlformats.org/officeDocument/2006/relationships/image" Target="../media/image13.jpeg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20" Type="http://schemas.openxmlformats.org/officeDocument/2006/relationships/diagramColors" Target="../diagrams/colors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24" Type="http://schemas.openxmlformats.org/officeDocument/2006/relationships/image" Target="../media/image12.jpeg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23" Type="http://schemas.openxmlformats.org/officeDocument/2006/relationships/image" Target="../media/image11.jpeg"/><Relationship Id="rId10" Type="http://schemas.openxmlformats.org/officeDocument/2006/relationships/diagramColors" Target="../diagrams/colors9.xml"/><Relationship Id="rId19" Type="http://schemas.openxmlformats.org/officeDocument/2006/relationships/diagramQuickStyle" Target="../diagrams/quickStyle11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Relationship Id="rId2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diagramLayout" Target="../diagrams/layout14.xml"/><Relationship Id="rId18" Type="http://schemas.openxmlformats.org/officeDocument/2006/relationships/diagramLayout" Target="../diagrams/layout15.xml"/><Relationship Id="rId3" Type="http://schemas.openxmlformats.org/officeDocument/2006/relationships/diagramLayout" Target="../diagrams/layout12.xml"/><Relationship Id="rId21" Type="http://schemas.microsoft.com/office/2007/relationships/diagramDrawing" Target="../diagrams/drawing15.xml"/><Relationship Id="rId7" Type="http://schemas.openxmlformats.org/officeDocument/2006/relationships/diagramData" Target="../diagrams/data13.xml"/><Relationship Id="rId12" Type="http://schemas.openxmlformats.org/officeDocument/2006/relationships/diagramData" Target="../diagrams/data14.xml"/><Relationship Id="rId17" Type="http://schemas.openxmlformats.org/officeDocument/2006/relationships/diagramData" Target="../diagrams/data15.xml"/><Relationship Id="rId25" Type="http://schemas.openxmlformats.org/officeDocument/2006/relationships/image" Target="../media/image16.jpeg"/><Relationship Id="rId2" Type="http://schemas.openxmlformats.org/officeDocument/2006/relationships/diagramData" Target="../diagrams/data12.xml"/><Relationship Id="rId16" Type="http://schemas.microsoft.com/office/2007/relationships/diagramDrawing" Target="../diagrams/drawing14.xml"/><Relationship Id="rId20" Type="http://schemas.openxmlformats.org/officeDocument/2006/relationships/diagramColors" Target="../diagrams/colors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24" Type="http://schemas.openxmlformats.org/officeDocument/2006/relationships/image" Target="../media/image15.jpeg"/><Relationship Id="rId5" Type="http://schemas.openxmlformats.org/officeDocument/2006/relationships/diagramColors" Target="../diagrams/colors12.xml"/><Relationship Id="rId15" Type="http://schemas.openxmlformats.org/officeDocument/2006/relationships/diagramColors" Target="../diagrams/colors14.xml"/><Relationship Id="rId23" Type="http://schemas.openxmlformats.org/officeDocument/2006/relationships/image" Target="../media/image14.jpeg"/><Relationship Id="rId10" Type="http://schemas.openxmlformats.org/officeDocument/2006/relationships/diagramColors" Target="../diagrams/colors13.xml"/><Relationship Id="rId19" Type="http://schemas.openxmlformats.org/officeDocument/2006/relationships/diagramQuickStyle" Target="../diagrams/quickStyle15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diagramQuickStyle" Target="../diagrams/quickStyle14.xml"/><Relationship Id="rId2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danpnomatik.com/galeri/Proje_ve_Danismanlik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39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0448" y="0"/>
            <a:ext cx="9144000" cy="23876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cs typeface="Aharoni" panose="02010803020104030203" pitchFamily="2" charset="-79"/>
              </a:rPr>
              <a:t>СОПРЯЖЕНИЕ</a:t>
            </a:r>
            <a:endParaRPr lang="ru-RU" sz="6600" b="1" dirty="0">
              <a:cs typeface="Aharoni" panose="02010803020104030203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5990" y="609975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/>
              <a:t>Преподаватель ОГАПОУ «ШТПТ»</a:t>
            </a:r>
          </a:p>
          <a:p>
            <a:pPr algn="r"/>
            <a:r>
              <a:rPr lang="ru-RU" b="1" dirty="0" smtClean="0"/>
              <a:t>Якимова Наталья Александровна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776635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452" y="129152"/>
            <a:ext cx="11444748" cy="1271946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Сопряжение</a:t>
            </a:r>
            <a:r>
              <a:rPr lang="ru-RU" dirty="0" smtClean="0"/>
              <a:t> - </a:t>
            </a:r>
            <a:r>
              <a:rPr lang="ru-RU" sz="3600" dirty="0" smtClean="0"/>
              <a:t>плавный переход одной линии в другую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75640" y="2040686"/>
            <a:ext cx="4586748" cy="25398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Для построения сопряжений, необходимо  найти: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Радиус сопряжения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Центр </a:t>
            </a:r>
            <a:r>
              <a:rPr lang="ru-RU" dirty="0">
                <a:solidFill>
                  <a:srgbClr val="002060"/>
                </a:solidFill>
              </a:rPr>
              <a:t>сопряжения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Точки сопряжений</a:t>
            </a:r>
          </a:p>
          <a:p>
            <a:endParaRPr lang="ru-RU" dirty="0"/>
          </a:p>
        </p:txBody>
      </p:sp>
      <p:pic>
        <p:nvPicPr>
          <p:cNvPr id="2050" name="Picture 2" descr="https://helpiks.org/helpiksorg/baza9/1130507036559.files/image03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1" r="14181"/>
          <a:stretch/>
        </p:blipFill>
        <p:spPr bwMode="auto">
          <a:xfrm>
            <a:off x="94635" y="1548581"/>
            <a:ext cx="7486036" cy="327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5123" y="5462310"/>
            <a:ext cx="1030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</a:rPr>
              <a:t>Точка сопряжения</a:t>
            </a:r>
            <a:r>
              <a:rPr lang="ru-RU" sz="2800" dirty="0" smtClean="0"/>
              <a:t> – это общая точка для сопрягаемых линий. </a:t>
            </a:r>
          </a:p>
          <a:p>
            <a:r>
              <a:rPr lang="ru-RU" sz="2800" dirty="0" smtClean="0"/>
              <a:t>Точку сопряжения также называют точкой перехода.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202793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753911"/>
              </p:ext>
            </p:extLst>
          </p:nvPr>
        </p:nvGraphicFramePr>
        <p:xfrm>
          <a:off x="-1" y="679708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s://helpiks.org/helpiksorg/baza9/1130507036559.files/image03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90841"/>
            <a:ext cx="2491248" cy="2117561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2232" y="52177"/>
            <a:ext cx="120297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Алгоритм построения пересекающихся прямых дугой заданного радиуса</a:t>
            </a:r>
            <a:endParaRPr lang="ru-RU" b="1" i="0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ahoma" panose="020B0604030504040204" pitchFamily="34" charset="0"/>
            </a:endParaRPr>
          </a:p>
          <a:p>
            <a:pPr algn="just"/>
            <a:r>
              <a:rPr lang="ru-RU" b="0" i="0" dirty="0" smtClean="0">
                <a:solidFill>
                  <a:srgbClr val="424242"/>
                </a:solidFill>
                <a:effectLst/>
                <a:latin typeface="Tahoma" panose="020B0604030504040204" pitchFamily="34" charset="0"/>
              </a:rPr>
              <a:t> </a:t>
            </a:r>
            <a:endParaRPr lang="ru-RU" b="0" i="0" dirty="0">
              <a:solidFill>
                <a:srgbClr val="424242"/>
              </a:solidFill>
              <a:effectLst/>
              <a:latin typeface="Tahoma" panose="020B0604030504040204" pitchFamily="34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9389294"/>
              </p:ext>
            </p:extLst>
          </p:nvPr>
        </p:nvGraphicFramePr>
        <p:xfrm>
          <a:off x="0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076" name="Picture 4" descr="https://helpiks.org/helpiksorg/baza9/1130507036559.files/image039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51" y="3981346"/>
            <a:ext cx="2658345" cy="209498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814401"/>
              </p:ext>
            </p:extLst>
          </p:nvPr>
        </p:nvGraphicFramePr>
        <p:xfrm>
          <a:off x="7113638" y="1736822"/>
          <a:ext cx="7263582" cy="3491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3078" name="Picture 6" descr="https://helpiks.org/helpiksorg/baza9/1130507036559.files/image042.gif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9" t="-617" r="4617" b="617"/>
          <a:stretch/>
        </p:blipFill>
        <p:spPr bwMode="auto">
          <a:xfrm>
            <a:off x="7698658" y="2042604"/>
            <a:ext cx="3480619" cy="238923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1493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939851"/>
              </p:ext>
            </p:extLst>
          </p:nvPr>
        </p:nvGraphicFramePr>
        <p:xfrm>
          <a:off x="-1" y="679708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2232" y="52177"/>
            <a:ext cx="12029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Алгоритм </a:t>
            </a:r>
            <a:r>
              <a:rPr lang="ru-RU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построения </a:t>
            </a:r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сопряжения окружности и прямой </a:t>
            </a: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307743"/>
              </p:ext>
            </p:extLst>
          </p:nvPr>
        </p:nvGraphicFramePr>
        <p:xfrm>
          <a:off x="0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2919528"/>
              </p:ext>
            </p:extLst>
          </p:nvPr>
        </p:nvGraphicFramePr>
        <p:xfrm>
          <a:off x="6089852" y="728962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543780"/>
              </p:ext>
            </p:extLst>
          </p:nvPr>
        </p:nvGraphicFramePr>
        <p:xfrm>
          <a:off x="6089851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4098" name="Picture 2" descr="https://helpiks.org/helpiksorg/baza9/1130507036559.files/image046.gif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72" y="870154"/>
            <a:ext cx="2455854" cy="204654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helpiks.org/helpiksorg/baza9/1130507036559.files/image048.gif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40" y="3923865"/>
            <a:ext cx="2323118" cy="2200203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helpiks.org/helpiksorg/baza9/1130507036559.files/image050.gif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218" y="870154"/>
            <a:ext cx="2740742" cy="206953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helpiks.org/helpiksorg/baza9/1130507036559.files/image052.gif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020" y="3975262"/>
            <a:ext cx="2789442" cy="214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8746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563982"/>
              </p:ext>
            </p:extLst>
          </p:nvPr>
        </p:nvGraphicFramePr>
        <p:xfrm>
          <a:off x="-1" y="679708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2232" y="52177"/>
            <a:ext cx="12029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Алгоритм построения  </a:t>
            </a:r>
            <a:r>
              <a:rPr lang="ru-RU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внешнего сопряжения </a:t>
            </a:r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двух окружностей</a:t>
            </a: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4728356"/>
              </p:ext>
            </p:extLst>
          </p:nvPr>
        </p:nvGraphicFramePr>
        <p:xfrm>
          <a:off x="0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984880"/>
              </p:ext>
            </p:extLst>
          </p:nvPr>
        </p:nvGraphicFramePr>
        <p:xfrm>
          <a:off x="6089852" y="728962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412208"/>
              </p:ext>
            </p:extLst>
          </p:nvPr>
        </p:nvGraphicFramePr>
        <p:xfrm>
          <a:off x="6089851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5122" name="Picture 2" descr="https://helpiks.org/helpiksorg/baza9/1130507036559.files/image055.jpg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5" b="6833"/>
          <a:stretch/>
        </p:blipFill>
        <p:spPr bwMode="auto">
          <a:xfrm>
            <a:off x="892995" y="3859806"/>
            <a:ext cx="2661366" cy="2283511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ds05.infourok.ru/uploads/ex/0dd7/00056506-c2e47caf/hello_html_18de6482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0" y="1198739"/>
            <a:ext cx="3333134" cy="136319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helpiks.org/helpiksorg/baza9/1130507036559.files/image057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737" y="880311"/>
            <a:ext cx="2772701" cy="212994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helpiks.org/helpiksorg/baza9/1130507036559.files/image059.jp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736" y="3861088"/>
            <a:ext cx="2772702" cy="228222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0426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563982"/>
              </p:ext>
            </p:extLst>
          </p:nvPr>
        </p:nvGraphicFramePr>
        <p:xfrm>
          <a:off x="-1" y="679708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2232" y="52177"/>
            <a:ext cx="12029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Алгоритм построения  </a:t>
            </a:r>
            <a:r>
              <a:rPr lang="ru-RU" sz="2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внутреннего сопряжения </a:t>
            </a:r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ahoma" panose="020B0604030504040204" pitchFamily="34" charset="0"/>
              </a:rPr>
              <a:t>двух окружностей</a:t>
            </a: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5283625"/>
              </p:ext>
            </p:extLst>
          </p:nvPr>
        </p:nvGraphicFramePr>
        <p:xfrm>
          <a:off x="0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987221"/>
              </p:ext>
            </p:extLst>
          </p:nvPr>
        </p:nvGraphicFramePr>
        <p:xfrm>
          <a:off x="6089852" y="728962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6316306"/>
              </p:ext>
            </p:extLst>
          </p:nvPr>
        </p:nvGraphicFramePr>
        <p:xfrm>
          <a:off x="6089851" y="3796534"/>
          <a:ext cx="6757219" cy="2864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5124" name="Picture 4" descr="https://ds05.infourok.ru/uploads/ex/0dd7/00056506-c2e47caf/hello_html_18de6482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0" y="1198739"/>
            <a:ext cx="3333134" cy="136319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helpiks.org/helpiksorg/baza9/1130507036559.files/image056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50" y="3861088"/>
            <a:ext cx="2669459" cy="228505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helpiks.org/helpiksorg/baza9/1130507036559.files/image058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999" y="766306"/>
            <a:ext cx="2460524" cy="223920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helpiks.org/helpiksorg/baza9/1130507036559.files/image060.jp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520" y="3884656"/>
            <a:ext cx="2521003" cy="226148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5863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5304" y="1528916"/>
            <a:ext cx="7860890" cy="31315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1. </a:t>
            </a:r>
            <a:r>
              <a:rPr lang="ru-RU" sz="2400" b="1" dirty="0"/>
              <a:t>Что называется сопряжением?</a:t>
            </a:r>
          </a:p>
          <a:p>
            <a:r>
              <a:rPr lang="ru-RU" sz="2400" b="1" dirty="0"/>
              <a:t>2. Перечислить варианты сопряжений и элементы сопряжения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3. </a:t>
            </a:r>
            <a:r>
              <a:rPr lang="ru-RU" sz="2400" b="1" dirty="0"/>
              <a:t>Сопряжение бывает:</a:t>
            </a:r>
            <a:endParaRPr lang="ru-RU" sz="2400" dirty="0"/>
          </a:p>
          <a:p>
            <a:pPr marL="811213" indent="0">
              <a:buNone/>
            </a:pPr>
            <a:r>
              <a:rPr lang="ru-RU" sz="2400" dirty="0" smtClean="0"/>
              <a:t>а</a:t>
            </a:r>
            <a:r>
              <a:rPr lang="ru-RU" sz="2400" dirty="0"/>
              <a:t>) внешним </a:t>
            </a:r>
            <a:endParaRPr lang="ru-RU" sz="2400" dirty="0" smtClean="0"/>
          </a:p>
          <a:p>
            <a:pPr marL="811213" indent="0">
              <a:buNone/>
            </a:pPr>
            <a:r>
              <a:rPr lang="ru-RU" sz="2400" dirty="0" smtClean="0"/>
              <a:t>в</a:t>
            </a:r>
            <a:r>
              <a:rPr lang="ru-RU" sz="2400" dirty="0"/>
              <a:t>) внутренним </a:t>
            </a:r>
            <a:endParaRPr lang="ru-RU" sz="2400" dirty="0" smtClean="0"/>
          </a:p>
          <a:p>
            <a:pPr marL="811213" indent="0">
              <a:buNone/>
            </a:pPr>
            <a:r>
              <a:rPr lang="ru-RU" sz="2400" dirty="0" smtClean="0"/>
              <a:t>с</a:t>
            </a:r>
            <a:r>
              <a:rPr lang="ru-RU" sz="2400" dirty="0"/>
              <a:t>) смешанным </a:t>
            </a:r>
            <a:endParaRPr lang="ru-RU" sz="2400" dirty="0" smtClean="0"/>
          </a:p>
          <a:p>
            <a:pPr marL="811213" indent="0">
              <a:buNone/>
            </a:pPr>
            <a:r>
              <a:rPr lang="ru-RU" sz="2400" dirty="0" smtClean="0"/>
              <a:t>d</a:t>
            </a:r>
            <a:r>
              <a:rPr lang="ru-RU" sz="2400" dirty="0"/>
              <a:t>) наложенным </a:t>
            </a:r>
            <a:endParaRPr lang="ru-RU" sz="2400" dirty="0" smtClean="0"/>
          </a:p>
          <a:p>
            <a:pPr marL="811213" indent="0">
              <a:buNone/>
            </a:pPr>
            <a:r>
              <a:rPr lang="ru-RU" sz="2400" dirty="0" smtClean="0"/>
              <a:t>е</a:t>
            </a:r>
            <a:r>
              <a:rPr lang="ru-RU" sz="2400" dirty="0"/>
              <a:t>) упрощенным</a:t>
            </a:r>
          </a:p>
          <a:p>
            <a:endParaRPr lang="ru-RU" sz="2400" b="1" dirty="0"/>
          </a:p>
        </p:txBody>
      </p:sp>
      <p:pic>
        <p:nvPicPr>
          <p:cNvPr id="6146" name="Picture 2" descr="https://www.forward-now.com/wp-content/uploads/2016/04/puzzliing-stand-by-ques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98" y="1243069"/>
            <a:ext cx="3916806" cy="561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6222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956" y="270149"/>
            <a:ext cx="11238270" cy="1280890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Графическая работа </a:t>
            </a:r>
            <a:r>
              <a:rPr lang="ru-RU" alt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№4 </a:t>
            </a:r>
            <a:r>
              <a:rPr lang="ru-RU" altLang="ru-RU" b="1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«Сопряжение»</a:t>
            </a:r>
            <a:r>
              <a:rPr lang="ru-RU" altLang="ru-RU" sz="28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2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429957"/>
              </p:ext>
            </p:extLst>
          </p:nvPr>
        </p:nvGraphicFramePr>
        <p:xfrm>
          <a:off x="412956" y="1087575"/>
          <a:ext cx="11533238" cy="18031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1408">
                  <a:extLst>
                    <a:ext uri="{9D8B030D-6E8A-4147-A177-3AD203B41FA5}">
                      <a16:colId xmlns:a16="http://schemas.microsoft.com/office/drawing/2014/main" val="2782086719"/>
                    </a:ext>
                  </a:extLst>
                </a:gridCol>
                <a:gridCol w="9061830">
                  <a:extLst>
                    <a:ext uri="{9D8B030D-6E8A-4147-A177-3AD203B41FA5}">
                      <a16:colId xmlns:a16="http://schemas.microsoft.com/office/drawing/2014/main" val="3844722279"/>
                    </a:ext>
                  </a:extLst>
                </a:gridCol>
              </a:tblGrid>
              <a:tr h="1139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Цель работы: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Отработка навыков работы с чертежными инструментами.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Научиться вычерчивать контур детали с применением геометрических построений (сопряжение)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580437"/>
                  </a:ext>
                </a:extLst>
              </a:tr>
              <a:tr h="6636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Задание: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Выполнить сопряжение  (по вариантам)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66722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9135" y="3183505"/>
            <a:ext cx="9038259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Указания по выполнению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задания: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altLang="ru-RU" sz="2400" dirty="0" smtClean="0">
                <a:ea typeface="Times New Roman" panose="02020603050405020304" pitchFamily="18" charset="0"/>
              </a:rPr>
              <a:t>Чертеж </a:t>
            </a:r>
            <a:r>
              <a:rPr lang="ru-RU" altLang="ru-RU" sz="2400" dirty="0">
                <a:ea typeface="Times New Roman" panose="02020603050405020304" pitchFamily="18" charset="0"/>
              </a:rPr>
              <a:t>выполняется на листе формата А3 в масштабе 1:1</a:t>
            </a:r>
            <a:endParaRPr lang="ru-RU" altLang="ru-RU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ea typeface="Times New Roman" panose="02020603050405020304" pitchFamily="18" charset="0"/>
              </a:rPr>
              <a:t>Начертить рамку и основную надпись тонкими линиями.</a:t>
            </a:r>
            <a:endParaRPr lang="ru-RU" altLang="ru-RU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ea typeface="Times New Roman" panose="02020603050405020304" pitchFamily="18" charset="0"/>
              </a:rPr>
              <a:t>Скомпоновать чертеж, расположив все изображения таким образом, чтобы было занято не менее 75% поля чертежа</a:t>
            </a:r>
            <a:r>
              <a:rPr lang="ru-RU" altLang="ru-RU" sz="2400" dirty="0" smtClean="0"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altLang="ru-RU" sz="2400" dirty="0" smtClean="0">
                <a:ea typeface="Times New Roman" panose="02020603050405020304" pitchFamily="18" charset="0"/>
              </a:rPr>
              <a:t>Проставить необходимые размеры. </a:t>
            </a:r>
            <a:endParaRPr lang="ru-RU" altLang="ru-RU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altLang="ru-RU" sz="2400" dirty="0">
                <a:ea typeface="Times New Roman" panose="02020603050405020304" pitchFamily="18" charset="0"/>
              </a:rPr>
              <a:t>Заполнить основную надпись, обвести внутреннюю рамку</a:t>
            </a:r>
            <a:r>
              <a:rPr lang="ru-RU" altLang="ru-RU" sz="2400" dirty="0" smtClean="0">
                <a:ea typeface="Times New Roman" panose="02020603050405020304" pitchFamily="18" charset="0"/>
              </a:rPr>
              <a:t>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6442677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501</Words>
  <Application>Microsoft Office PowerPoint</Application>
  <PresentationFormat>Широкоэкранный</PresentationFormat>
  <Paragraphs>80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СОПРЯЖЕНИЕ</vt:lpstr>
      <vt:lpstr>Сопряжение - плавный переход одной линии в другую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СЕБЯ:</vt:lpstr>
      <vt:lpstr>Графическая работа №4 «Сопряжение»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Якимова</dc:creator>
  <cp:lastModifiedBy>Якимова</cp:lastModifiedBy>
  <cp:revision>10</cp:revision>
  <dcterms:created xsi:type="dcterms:W3CDTF">2020-04-01T18:20:10Z</dcterms:created>
  <dcterms:modified xsi:type="dcterms:W3CDTF">2020-04-01T19:37:56Z</dcterms:modified>
</cp:coreProperties>
</file>