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793" autoAdjust="0"/>
  </p:normalViewPr>
  <p:slideViewPr>
    <p:cSldViewPr>
      <p:cViewPr varScale="1">
        <p:scale>
          <a:sx n="74" d="100"/>
          <a:sy n="74" d="100"/>
        </p:scale>
        <p:origin x="-142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0698F5-F89F-4739-9808-A0DF417A7EE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D1EBA-5D8C-4885-8A99-B546B3AEFC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59986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F05EF-6168-407F-8025-E41839E12504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127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800600" y="3657600"/>
            <a:ext cx="3962400" cy="2819400"/>
          </a:xfrm>
          <a:prstGeom prst="roundRect">
            <a:avLst>
              <a:gd name="adj" fmla="val 5281"/>
            </a:avLst>
          </a:prstGeom>
          <a:gradFill flip="none" rotWithShape="1">
            <a:gsLst>
              <a:gs pos="0">
                <a:schemeClr val="bg1">
                  <a:alpha val="75000"/>
                </a:schemeClr>
              </a:gs>
              <a:gs pos="100000">
                <a:schemeClr val="bg1">
                  <a:alpha val="31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29200" y="3886200"/>
            <a:ext cx="354332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800" dirty="0" smtClean="0">
                <a:solidFill>
                  <a:srgbClr val="4BACC6">
                    <a:lumMod val="50000"/>
                  </a:srgbClr>
                </a:solidFill>
                <a:latin typeface="Candara" pitchFamily="34" charset="0"/>
              </a:rPr>
              <a:t>Тема:</a:t>
            </a:r>
          </a:p>
          <a:p>
            <a:pPr>
              <a:spcAft>
                <a:spcPts val="1200"/>
              </a:spcAft>
            </a:pPr>
            <a:r>
              <a:rPr lang="ru-RU" sz="2800" dirty="0" smtClean="0">
                <a:solidFill>
                  <a:srgbClr val="4BACC6">
                    <a:lumMod val="50000"/>
                  </a:srgbClr>
                </a:solidFill>
                <a:latin typeface="Candara" pitchFamily="34" charset="0"/>
              </a:rPr>
              <a:t>Свойства почв.</a:t>
            </a:r>
          </a:p>
          <a:p>
            <a:pPr>
              <a:spcAft>
                <a:spcPts val="1200"/>
              </a:spcAft>
            </a:pPr>
            <a:r>
              <a:rPr lang="ru-RU" sz="2800" dirty="0" smtClean="0">
                <a:solidFill>
                  <a:srgbClr val="4BACC6">
                    <a:lumMod val="50000"/>
                  </a:srgbClr>
                </a:solidFill>
                <a:latin typeface="Candara" pitchFamily="34" charset="0"/>
              </a:rPr>
              <a:t>Почвы нашего края.</a:t>
            </a:r>
            <a:endParaRPr lang="en-US" sz="2800" dirty="0">
              <a:solidFill>
                <a:srgbClr val="4BACC6">
                  <a:lumMod val="50000"/>
                </a:srgbClr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0816337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ca43fdcfd5b41bc503f8e89f19e1adf-800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8242" cy="685800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92D050"/>
              </a:solidFill>
            </a:endParaRPr>
          </a:p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2D050"/>
                </a:solidFill>
              </a:rPr>
              <a:t>Свойства почвы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:</a:t>
            </a:r>
            <a:endParaRPr lang="ru-RU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</a:rPr>
              <a:t>Сыпучая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</a:rPr>
              <a:t>Почва пропускает воду - водопроницаемость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</a:rPr>
              <a:t>Почва нагревается и охлаждается -теплопроводность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</a:rPr>
              <a:t>Плодородие 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1470025"/>
          </a:xfrm>
        </p:spPr>
        <p:txBody>
          <a:bodyPr/>
          <a:lstStyle/>
          <a:p>
            <a:r>
              <a:rPr lang="ru-RU" dirty="0" smtClean="0"/>
              <a:t>Типы почв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3709998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ru-RU" altLang="ru-RU" dirty="0" smtClean="0">
                <a:solidFill>
                  <a:srgbClr val="91533F"/>
                </a:solidFill>
              </a:rPr>
              <a:t>Чернозёмы - около 35 % площади РБ</a:t>
            </a:r>
          </a:p>
          <a:p>
            <a:pPr>
              <a:lnSpc>
                <a:spcPct val="80000"/>
              </a:lnSpc>
            </a:pPr>
            <a:r>
              <a:rPr lang="ru-RU" altLang="ru-RU" dirty="0" smtClean="0">
                <a:solidFill>
                  <a:srgbClr val="91533F"/>
                </a:solidFill>
              </a:rPr>
              <a:t>Лугово-чернозёмные входят в общую площадь черноземов республики;</a:t>
            </a:r>
          </a:p>
          <a:p>
            <a:pPr>
              <a:lnSpc>
                <a:spcPct val="80000"/>
              </a:lnSpc>
            </a:pPr>
            <a:r>
              <a:rPr lang="ru-RU" altLang="ru-RU" dirty="0" smtClean="0">
                <a:solidFill>
                  <a:srgbClr val="91533F"/>
                </a:solidFill>
              </a:rPr>
              <a:t>Дерново-подзолистые – 10 % площади;</a:t>
            </a:r>
          </a:p>
          <a:p>
            <a:pPr>
              <a:lnSpc>
                <a:spcPct val="80000"/>
              </a:lnSpc>
            </a:pPr>
            <a:r>
              <a:rPr lang="ru-RU" altLang="ru-RU" dirty="0" smtClean="0">
                <a:solidFill>
                  <a:srgbClr val="91533F"/>
                </a:solidFill>
              </a:rPr>
              <a:t>Серые лесные – 30 % площади;</a:t>
            </a:r>
          </a:p>
          <a:p>
            <a:pPr>
              <a:lnSpc>
                <a:spcPct val="80000"/>
              </a:lnSpc>
            </a:pPr>
            <a:r>
              <a:rPr lang="ru-RU" altLang="ru-RU" dirty="0" smtClean="0">
                <a:solidFill>
                  <a:srgbClr val="91533F"/>
                </a:solidFill>
              </a:rPr>
              <a:t>Аллювиальные около 6% площади;</a:t>
            </a:r>
          </a:p>
          <a:p>
            <a:pPr>
              <a:lnSpc>
                <a:spcPct val="80000"/>
              </a:lnSpc>
            </a:pPr>
            <a:r>
              <a:rPr lang="ru-RU" altLang="ru-RU" dirty="0" smtClean="0">
                <a:solidFill>
                  <a:srgbClr val="91533F"/>
                </a:solidFill>
              </a:rPr>
              <a:t>Горные - 8 % площади РБ;</a:t>
            </a:r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772400" cy="1470025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Чернозёмы.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714488"/>
            <a:ext cx="8001056" cy="4857784"/>
          </a:xfrm>
        </p:spPr>
        <p:txBody>
          <a:bodyPr>
            <a:normAutofit fontScale="85000" lnSpcReduction="10000"/>
          </a:bodyPr>
          <a:lstStyle/>
          <a:p>
            <a:r>
              <a:rPr lang="ru-RU" alt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Чернозёмы занимают 73% территории степной зоны и 31% лесостепной зоны республики (32% всей территории). Сформированы на карбонатных тяжелосуглинистых почвообразующих породах. Встречаются подтипы: оподзоленные, выщелоченные, типичные, обыкновенные и южные, которые, в свою очередь, подразделяются по мощности гумусового горизонта, содержанию гумуса, механическому составу. В республики преобладают тяжелосуглинистые чернозёмы. До 60% площади чернозёмов, в основном пахотных, в различной степени эродировано.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428604"/>
            <a:ext cx="7772400" cy="1470025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altLang="ru-RU" dirty="0" smtClean="0"/>
              <a:t>Лугово-черноземные </a:t>
            </a:r>
            <a:r>
              <a:rPr lang="ru-RU" altLang="ru-RU" dirty="0" smtClean="0"/>
              <a:t>почвы.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143116"/>
            <a:ext cx="7715304" cy="4286280"/>
          </a:xfrm>
        </p:spPr>
        <p:txBody>
          <a:bodyPr>
            <a:normAutofit fontScale="70000" lnSpcReduction="20000"/>
          </a:bodyPr>
          <a:lstStyle/>
          <a:p>
            <a:r>
              <a:rPr lang="ru-RU" alt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Лугово-черноземные почвы развиты среди черноземных</a:t>
            </a:r>
            <a:r>
              <a:rPr lang="en-US" alt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alt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почв в понижениях рельефа и на пологих склонах. Грунтовые воды залегают близко. Почвы слабо </a:t>
            </a:r>
            <a:r>
              <a:rPr lang="ru-RU" alt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оглеены</a:t>
            </a:r>
            <a:r>
              <a:rPr lang="ru-RU" alt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Мощность гумусового горизонта 50-60 см, содержание гумуса 9-10%, реакция от слабокислой до щелочной, встречаются также карбонатные и солонцеватые разновидности, расположены в лесостепной и степной зонах.</a:t>
            </a:r>
            <a:r>
              <a:rPr lang="en-US" alt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alt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Небольшими участками распространены на юге Предуралья и Зауралья засоленные почвы - солонцы, солончаки, солонцеватые и солончаковые разновидности чернозёмов и луговых почв. Эти почвы характерны для долин рек и озёрных впадин, встречаются пятнами в массивах обыкновенных и южных чернозёмов. Занимают 0,17% территории республики (23,9 тыс. га).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246759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войства почв. Почвы нашего края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E1A2F53-9962-42BC-8526-23A14A9ED0D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258</Words>
  <Application>Microsoft Office PowerPoint</Application>
  <PresentationFormat>Экран (4:3)</PresentationFormat>
  <Paragraphs>20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Свойства почв. Почвы нашего края</vt:lpstr>
      <vt:lpstr>Слайд 1</vt:lpstr>
      <vt:lpstr>Слайд 2</vt:lpstr>
      <vt:lpstr>Слайд 3</vt:lpstr>
      <vt:lpstr>Слайд 4</vt:lpstr>
      <vt:lpstr>Типы почв</vt:lpstr>
      <vt:lpstr>Чернозёмы.</vt:lpstr>
      <vt:lpstr>Слайд 7</vt:lpstr>
      <vt:lpstr>Лугово-черноземные почвы.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2020-04-02T15:04:49Z</dcterms:created>
  <dcterms:modified xsi:type="dcterms:W3CDTF">2020-04-02T15:41:59Z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TC018814309991</vt:lpwstr>
  </property>
</Properties>
</file>