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1" r:id="rId3"/>
    <p:sldId id="268" r:id="rId4"/>
    <p:sldId id="29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8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4E69"/>
    <a:srgbClr val="FF00FF"/>
    <a:srgbClr val="FFFFFF"/>
    <a:srgbClr val="C7D5ED"/>
    <a:srgbClr val="C9C9FF"/>
    <a:srgbClr val="F5A91F"/>
    <a:srgbClr val="FFCC99"/>
    <a:srgbClr val="5B9BD4"/>
    <a:srgbClr val="EEEEEE"/>
    <a:srgbClr val="253D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2" autoAdjust="0"/>
    <p:restoredTop sz="94660"/>
  </p:normalViewPr>
  <p:slideViewPr>
    <p:cSldViewPr snapToGrid="0">
      <p:cViewPr>
        <p:scale>
          <a:sx n="37" d="100"/>
          <a:sy n="37" d="100"/>
        </p:scale>
        <p:origin x="-830" y="-91"/>
      </p:cViewPr>
      <p:guideLst>
        <p:guide orient="horz" pos="218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20BB889-9D34-4BBB-8EBF-7B432ADE08F0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  <p:sp>
        <p:nvSpPr>
          <p:cNvPr id="11" name="Овал 10"/>
          <p:cNvSpPr/>
          <p:nvPr/>
        </p:nvSpPr>
        <p:spPr>
          <a:xfrm>
            <a:off x="1908586" y="924025"/>
            <a:ext cx="4950479" cy="4818530"/>
          </a:xfrm>
          <a:prstGeom prst="ellipse">
            <a:avLst/>
          </a:prstGeom>
          <a:solidFill>
            <a:srgbClr val="FAFAFA">
              <a:alpha val="91000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0848" y="3186081"/>
            <a:ext cx="5002302" cy="900829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entury Gothic" panose="020B0502020202020204" pitchFamily="34" charset="0"/>
              </a:rPr>
              <a:t>вращения</a:t>
            </a:r>
            <a:endParaRPr lang="ru-RU" sz="72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62259" y="4829801"/>
            <a:ext cx="6443134" cy="680922"/>
          </a:xfrm>
        </p:spPr>
        <p:txBody>
          <a:bodyPr>
            <a:noAutofit/>
          </a:bodyPr>
          <a:lstStyle/>
          <a:p>
            <a:r>
              <a:rPr lang="ru-RU" altLang="ru-RU" sz="2800" dirty="0" smtClean="0">
                <a:solidFill>
                  <a:schemeClr val="bg1"/>
                </a:solidFill>
              </a:rPr>
              <a:t>Выполнил ученик  10 класса Григоренко Илья Сергеевич  2019 год </a:t>
            </a:r>
          </a:p>
          <a:p>
            <a:r>
              <a:rPr lang="ru-RU" altLang="ru-RU" sz="2800" dirty="0" smtClean="0">
                <a:solidFill>
                  <a:schemeClr val="bg1"/>
                </a:solidFill>
              </a:rPr>
              <a:t>ГКОУ СОШ № 4 при ИУ</a:t>
            </a:r>
          </a:p>
          <a:p>
            <a:endParaRPr lang="ru-RU" altLang="ru-RU" dirty="0">
              <a:solidFill>
                <a:schemeClr val="bg1"/>
              </a:solidFill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2404808" y="1812545"/>
            <a:ext cx="4350841" cy="1276020"/>
            <a:chOff x="2413275" y="1812545"/>
            <a:chExt cx="4350841" cy="1276020"/>
          </a:xfrm>
        </p:grpSpPr>
        <p:grpSp>
          <p:nvGrpSpPr>
            <p:cNvPr id="8" name="Group 4"/>
            <p:cNvGrpSpPr>
              <a:grpSpLocks/>
            </p:cNvGrpSpPr>
            <p:nvPr/>
          </p:nvGrpSpPr>
          <p:grpSpPr bwMode="auto">
            <a:xfrm>
              <a:off x="3608596" y="1967363"/>
              <a:ext cx="783697" cy="946150"/>
              <a:chOff x="1888" y="1848"/>
              <a:chExt cx="2382" cy="2806"/>
            </a:xfrm>
          </p:grpSpPr>
          <p:grpSp>
            <p:nvGrpSpPr>
              <p:cNvPr id="9" name="Group 5"/>
              <p:cNvGrpSpPr>
                <a:grpSpLocks/>
              </p:cNvGrpSpPr>
              <p:nvPr/>
            </p:nvGrpSpPr>
            <p:grpSpPr bwMode="auto">
              <a:xfrm>
                <a:off x="1888" y="1848"/>
                <a:ext cx="2382" cy="2806"/>
                <a:chOff x="2993" y="913"/>
                <a:chExt cx="2382" cy="2806"/>
              </a:xfrm>
            </p:grpSpPr>
            <p:sp>
              <p:nvSpPr>
                <p:cNvPr id="12" name="Arc 6"/>
                <p:cNvSpPr>
                  <a:spLocks/>
                </p:cNvSpPr>
                <p:nvPr/>
              </p:nvSpPr>
              <p:spPr bwMode="auto">
                <a:xfrm rot="16200000">
                  <a:off x="4035" y="2084"/>
                  <a:ext cx="306" cy="2351"/>
                </a:xfrm>
                <a:custGeom>
                  <a:avLst/>
                  <a:gdLst>
                    <a:gd name="G0" fmla="+- 0 0 0"/>
                    <a:gd name="G1" fmla="+- 21455 0 0"/>
                    <a:gd name="G2" fmla="+- 21600 0 0"/>
                    <a:gd name="T0" fmla="*/ 2500 w 21600"/>
                    <a:gd name="T1" fmla="*/ 0 h 42685"/>
                    <a:gd name="T2" fmla="*/ 3983 w 21600"/>
                    <a:gd name="T3" fmla="*/ 42685 h 42685"/>
                    <a:gd name="T4" fmla="*/ 0 w 21600"/>
                    <a:gd name="T5" fmla="*/ 21455 h 426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2685" fill="none" extrusionOk="0">
                      <a:moveTo>
                        <a:pt x="2499" y="0"/>
                      </a:moveTo>
                      <a:cubicBezTo>
                        <a:pt x="13388" y="1268"/>
                        <a:pt x="21600" y="10492"/>
                        <a:pt x="21600" y="21455"/>
                      </a:cubicBezTo>
                      <a:cubicBezTo>
                        <a:pt x="21600" y="31848"/>
                        <a:pt x="14198" y="40768"/>
                        <a:pt x="3982" y="42684"/>
                      </a:cubicBezTo>
                    </a:path>
                    <a:path w="21600" h="42685" stroke="0" extrusionOk="0">
                      <a:moveTo>
                        <a:pt x="2499" y="0"/>
                      </a:moveTo>
                      <a:cubicBezTo>
                        <a:pt x="13388" y="1268"/>
                        <a:pt x="21600" y="10492"/>
                        <a:pt x="21600" y="21455"/>
                      </a:cubicBezTo>
                      <a:cubicBezTo>
                        <a:pt x="21600" y="31848"/>
                        <a:pt x="14198" y="40768"/>
                        <a:pt x="3982" y="42684"/>
                      </a:cubicBezTo>
                      <a:lnTo>
                        <a:pt x="0" y="21455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1" hangingPunct="1">
                    <a:defRPr/>
                  </a:pPr>
                  <a:endParaRPr lang="ru-RU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3" name="AutoShape 7"/>
                <p:cNvSpPr>
                  <a:spLocks noChangeArrowheads="1"/>
                </p:cNvSpPr>
                <p:nvPr/>
              </p:nvSpPr>
              <p:spPr bwMode="auto">
                <a:xfrm>
                  <a:off x="2993" y="913"/>
                  <a:ext cx="2382" cy="2806"/>
                </a:xfrm>
                <a:prstGeom prst="can">
                  <a:avLst>
                    <a:gd name="adj" fmla="val 26363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1" hangingPunct="1">
                    <a:defRPr/>
                  </a:pPr>
                  <a:endParaRPr lang="ru-RU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 Gothic" panose="020B0502020202020204" pitchFamily="34" charset="0"/>
                  </a:endParaRPr>
                </a:p>
              </p:txBody>
            </p:sp>
          </p:grpSp>
          <p:sp>
            <p:nvSpPr>
              <p:cNvPr id="10" name="Oval 8"/>
              <p:cNvSpPr>
                <a:spLocks noChangeArrowheads="1"/>
              </p:cNvSpPr>
              <p:nvPr/>
            </p:nvSpPr>
            <p:spPr bwMode="auto">
              <a:xfrm>
                <a:off x="1888" y="1848"/>
                <a:ext cx="2382" cy="772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55686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>
                  <a:defRPr/>
                </a:pPr>
                <a:endParaRPr lang="ru-RU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14" name="Group 9"/>
            <p:cNvGrpSpPr>
              <a:grpSpLocks/>
            </p:cNvGrpSpPr>
            <p:nvPr/>
          </p:nvGrpSpPr>
          <p:grpSpPr bwMode="auto">
            <a:xfrm rot="10800000">
              <a:off x="2413275" y="1974391"/>
              <a:ext cx="968375" cy="1036637"/>
              <a:chOff x="1091" y="147"/>
              <a:chExt cx="2552" cy="3539"/>
            </a:xfrm>
          </p:grpSpPr>
          <p:sp>
            <p:nvSpPr>
              <p:cNvPr id="15" name="AutoShape 10"/>
              <p:cNvSpPr>
                <a:spLocks noChangeArrowheads="1"/>
              </p:cNvSpPr>
              <p:nvPr/>
            </p:nvSpPr>
            <p:spPr bwMode="auto">
              <a:xfrm>
                <a:off x="1091" y="147"/>
                <a:ext cx="2552" cy="3064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4C4C66"/>
                  </a:gs>
                  <a:gs pos="50000">
                    <a:srgbClr val="BDBDFF"/>
                  </a:gs>
                  <a:gs pos="100000">
                    <a:srgbClr val="4C4C66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ru-RU" altLang="ru-RU" sz="180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endParaRPr>
              </a:p>
            </p:txBody>
          </p:sp>
          <p:sp>
            <p:nvSpPr>
              <p:cNvPr id="16" name="Oval 11"/>
              <p:cNvSpPr>
                <a:spLocks noChangeArrowheads="1"/>
              </p:cNvSpPr>
              <p:nvPr/>
            </p:nvSpPr>
            <p:spPr bwMode="auto">
              <a:xfrm>
                <a:off x="1091" y="2840"/>
                <a:ext cx="2552" cy="846"/>
              </a:xfrm>
              <a:prstGeom prst="ellipse">
                <a:avLst/>
              </a:prstGeom>
              <a:gradFill rotWithShape="1">
                <a:gsLst>
                  <a:gs pos="0">
                    <a:srgbClr val="4C4C66"/>
                  </a:gs>
                  <a:gs pos="50000">
                    <a:srgbClr val="BDBDFF"/>
                  </a:gs>
                  <a:gs pos="100000">
                    <a:srgbClr val="4C4C66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ru-RU" altLang="ru-RU" sz="180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endParaRPr>
              </a:p>
            </p:txBody>
          </p:sp>
        </p:grpSp>
        <p:sp>
          <p:nvSpPr>
            <p:cNvPr id="17" name="Oval 13">
              <a:hlinkClick r:id="" action="ppaction://hlinkshowjump?jump=nextslide"/>
            </p:cNvPr>
            <p:cNvSpPr>
              <a:spLocks noChangeArrowheads="1"/>
            </p:cNvSpPr>
            <p:nvPr/>
          </p:nvSpPr>
          <p:spPr bwMode="auto">
            <a:xfrm>
              <a:off x="4603185" y="1931528"/>
              <a:ext cx="1035050" cy="989013"/>
            </a:xfrm>
            <a:prstGeom prst="ellipse">
              <a:avLst/>
            </a:prstGeom>
            <a:gradFill rotWithShape="1">
              <a:gsLst>
                <a:gs pos="0">
                  <a:srgbClr val="EFEFFF"/>
                </a:gs>
                <a:gs pos="100000">
                  <a:srgbClr val="B9B9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</a:pPr>
              <a:endParaRPr lang="ru-RU" altLang="ru-RU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endParaRPr>
            </a:p>
          </p:txBody>
        </p:sp>
        <p:grpSp>
          <p:nvGrpSpPr>
            <p:cNvPr id="19" name="Group 71"/>
            <p:cNvGrpSpPr>
              <a:grpSpLocks/>
            </p:cNvGrpSpPr>
            <p:nvPr/>
          </p:nvGrpSpPr>
          <p:grpSpPr bwMode="auto">
            <a:xfrm>
              <a:off x="5797328" y="1945138"/>
              <a:ext cx="966788" cy="990600"/>
              <a:chOff x="3475" y="2557"/>
              <a:chExt cx="766" cy="539"/>
            </a:xfrm>
          </p:grpSpPr>
          <p:sp>
            <p:nvSpPr>
              <p:cNvPr id="20" name="Arc 19"/>
              <p:cNvSpPr>
                <a:spLocks/>
              </p:cNvSpPr>
              <p:nvPr/>
            </p:nvSpPr>
            <p:spPr bwMode="auto">
              <a:xfrm rot="5400000">
                <a:off x="3807" y="2663"/>
                <a:ext cx="101" cy="766"/>
              </a:xfrm>
              <a:custGeom>
                <a:avLst/>
                <a:gdLst>
                  <a:gd name="T0" fmla="*/ 0 w 22524"/>
                  <a:gd name="T1" fmla="*/ 0 h 43200"/>
                  <a:gd name="T2" fmla="*/ 0 w 22524"/>
                  <a:gd name="T3" fmla="*/ 0 h 43200"/>
                  <a:gd name="T4" fmla="*/ 0 w 22524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2524"/>
                  <a:gd name="T10" fmla="*/ 0 h 43200"/>
                  <a:gd name="T11" fmla="*/ 22524 w 22524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524" h="43200" fill="none" extrusionOk="0">
                    <a:moveTo>
                      <a:pt x="923" y="0"/>
                    </a:moveTo>
                    <a:cubicBezTo>
                      <a:pt x="12853" y="0"/>
                      <a:pt x="22524" y="9670"/>
                      <a:pt x="22524" y="21600"/>
                    </a:cubicBezTo>
                    <a:cubicBezTo>
                      <a:pt x="22524" y="33529"/>
                      <a:pt x="12853" y="43200"/>
                      <a:pt x="924" y="43200"/>
                    </a:cubicBezTo>
                    <a:cubicBezTo>
                      <a:pt x="615" y="43200"/>
                      <a:pt x="307" y="43193"/>
                      <a:pt x="-1" y="43180"/>
                    </a:cubicBezTo>
                  </a:path>
                  <a:path w="22524" h="43200" stroke="0" extrusionOk="0">
                    <a:moveTo>
                      <a:pt x="923" y="0"/>
                    </a:moveTo>
                    <a:cubicBezTo>
                      <a:pt x="12853" y="0"/>
                      <a:pt x="22524" y="9670"/>
                      <a:pt x="22524" y="21600"/>
                    </a:cubicBezTo>
                    <a:cubicBezTo>
                      <a:pt x="22524" y="33529"/>
                      <a:pt x="12853" y="43200"/>
                      <a:pt x="924" y="43200"/>
                    </a:cubicBezTo>
                    <a:cubicBezTo>
                      <a:pt x="615" y="43200"/>
                      <a:pt x="307" y="43193"/>
                      <a:pt x="-1" y="43180"/>
                    </a:cubicBezTo>
                    <a:lnTo>
                      <a:pt x="924" y="21600"/>
                    </a:lnTo>
                    <a:lnTo>
                      <a:pt x="92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7DFF"/>
                  </a:gs>
                  <a:gs pos="100000">
                    <a:srgbClr val="763A76"/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endParaRPr>
              </a:p>
            </p:txBody>
          </p:sp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 rot="10800000">
                <a:off x="3475" y="2637"/>
                <a:ext cx="766" cy="36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384 w 21600"/>
                  <a:gd name="T13" fmla="*/ 3392 h 21600"/>
                  <a:gd name="T14" fmla="*/ 18216 w 21600"/>
                  <a:gd name="T15" fmla="*/ 18208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181" y="21600"/>
                    </a:lnTo>
                    <a:lnTo>
                      <a:pt x="1841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3A76"/>
                  </a:gs>
                  <a:gs pos="50000">
                    <a:srgbClr val="FF7DFF"/>
                  </a:gs>
                  <a:gs pos="100000">
                    <a:srgbClr val="763A76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endParaRPr>
              </a:p>
            </p:txBody>
          </p:sp>
          <p:sp>
            <p:nvSpPr>
              <p:cNvPr id="22" name="Oval 21"/>
              <p:cNvSpPr>
                <a:spLocks noChangeArrowheads="1"/>
              </p:cNvSpPr>
              <p:nvPr/>
            </p:nvSpPr>
            <p:spPr bwMode="auto">
              <a:xfrm>
                <a:off x="3595" y="2557"/>
                <a:ext cx="530" cy="147"/>
              </a:xfrm>
              <a:prstGeom prst="ellipse">
                <a:avLst/>
              </a:prstGeom>
              <a:gradFill rotWithShape="1">
                <a:gsLst>
                  <a:gs pos="0">
                    <a:srgbClr val="FF7DFF"/>
                  </a:gs>
                  <a:gs pos="100000">
                    <a:srgbClr val="763A76"/>
                  </a:gs>
                </a:gsLst>
                <a:path path="rect">
                  <a:fillToRect l="100000" b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ru-RU" altLang="ru-RU" sz="180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endParaRPr>
              </a:p>
            </p:txBody>
          </p:sp>
          <p:sp>
            <p:nvSpPr>
              <p:cNvPr id="23" name="Oval 22"/>
              <p:cNvSpPr>
                <a:spLocks noChangeArrowheads="1"/>
              </p:cNvSpPr>
              <p:nvPr/>
            </p:nvSpPr>
            <p:spPr bwMode="auto">
              <a:xfrm>
                <a:off x="3591" y="2557"/>
                <a:ext cx="534" cy="148"/>
              </a:xfrm>
              <a:prstGeom prst="ellipse">
                <a:avLst/>
              </a:prstGeom>
              <a:gradFill rotWithShape="1">
                <a:gsLst>
                  <a:gs pos="0">
                    <a:srgbClr val="FF7DFF"/>
                  </a:gs>
                  <a:gs pos="100000">
                    <a:srgbClr val="C15FC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762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ru-RU" altLang="ru-RU" sz="180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endParaRPr>
              </a:p>
            </p:txBody>
          </p:sp>
          <p:sp>
            <p:nvSpPr>
              <p:cNvPr id="24" name="Arc 23"/>
              <p:cNvSpPr>
                <a:spLocks/>
              </p:cNvSpPr>
              <p:nvPr/>
            </p:nvSpPr>
            <p:spPr bwMode="auto">
              <a:xfrm rot="-5400000">
                <a:off x="3802" y="2658"/>
                <a:ext cx="112" cy="763"/>
              </a:xfrm>
              <a:custGeom>
                <a:avLst/>
                <a:gdLst>
                  <a:gd name="T0" fmla="*/ 0 w 24802"/>
                  <a:gd name="T1" fmla="*/ 0 h 43200"/>
                  <a:gd name="T2" fmla="*/ 0 w 24802"/>
                  <a:gd name="T3" fmla="*/ 0 h 43200"/>
                  <a:gd name="T4" fmla="*/ 0 w 24802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4802"/>
                  <a:gd name="T10" fmla="*/ 0 h 43200"/>
                  <a:gd name="T11" fmla="*/ 24802 w 24802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802" h="43200" fill="none" extrusionOk="0">
                    <a:moveTo>
                      <a:pt x="23901" y="43076"/>
                    </a:moveTo>
                    <a:cubicBezTo>
                      <a:pt x="23137" y="43158"/>
                      <a:pt x="2236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2671" y="-1"/>
                      <a:pt x="23742" y="79"/>
                      <a:pt x="24802" y="238"/>
                    </a:cubicBezTo>
                  </a:path>
                  <a:path w="24802" h="43200" stroke="0" extrusionOk="0">
                    <a:moveTo>
                      <a:pt x="23901" y="43076"/>
                    </a:moveTo>
                    <a:cubicBezTo>
                      <a:pt x="23137" y="43158"/>
                      <a:pt x="2236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2671" y="-1"/>
                      <a:pt x="23742" y="79"/>
                      <a:pt x="24802" y="238"/>
                    </a:cubicBezTo>
                    <a:lnTo>
                      <a:pt x="21600" y="21600"/>
                    </a:lnTo>
                    <a:lnTo>
                      <a:pt x="23901" y="430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3A76"/>
                  </a:gs>
                  <a:gs pos="50000">
                    <a:srgbClr val="FF7DFF"/>
                  </a:gs>
                  <a:gs pos="100000">
                    <a:srgbClr val="763A76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762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endParaRPr>
              </a:p>
            </p:txBody>
          </p:sp>
          <p:sp>
            <p:nvSpPr>
              <p:cNvPr id="25" name="Line 24"/>
              <p:cNvSpPr>
                <a:spLocks noChangeShapeType="1"/>
              </p:cNvSpPr>
              <p:nvPr/>
            </p:nvSpPr>
            <p:spPr bwMode="auto">
              <a:xfrm>
                <a:off x="4125" y="2625"/>
                <a:ext cx="111" cy="362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762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endParaRPr>
              </a:p>
            </p:txBody>
          </p:sp>
          <p:sp>
            <p:nvSpPr>
              <p:cNvPr id="26" name="Line 25"/>
              <p:cNvSpPr>
                <a:spLocks noChangeShapeType="1"/>
              </p:cNvSpPr>
              <p:nvPr/>
            </p:nvSpPr>
            <p:spPr bwMode="auto">
              <a:xfrm flipH="1">
                <a:off x="3475" y="2625"/>
                <a:ext cx="116" cy="367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762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endParaRPr>
              </a:p>
            </p:txBody>
          </p:sp>
        </p:grpSp>
        <p:sp>
          <p:nvSpPr>
            <p:cNvPr id="6" name="Прямоугольник 5"/>
            <p:cNvSpPr/>
            <p:nvPr/>
          </p:nvSpPr>
          <p:spPr>
            <a:xfrm>
              <a:off x="2614489" y="1949535"/>
              <a:ext cx="572593" cy="108952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/>
            <a:p>
              <a:pPr algn="ctr" defTabSz="685800">
                <a:lnSpc>
                  <a:spcPct val="90000"/>
                </a:lnSpc>
                <a:spcBef>
                  <a:spcPct val="0"/>
                </a:spcBef>
              </a:pPr>
              <a:r>
                <a:rPr lang="ru-RU" sz="720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Century Gothic" panose="020B0502020202020204" pitchFamily="34" charset="0"/>
                  <a:ea typeface="+mj-ea"/>
                  <a:cs typeface="+mj-cs"/>
                </a:rPr>
                <a:t>Т</a:t>
              </a: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3686811" y="1980569"/>
              <a:ext cx="625492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660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Е</a:t>
              </a:r>
              <a:endParaRPr lang="ru-RU" sz="6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4745358" y="1812545"/>
              <a:ext cx="771365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6600" b="1" dirty="0" smtClean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Л</a:t>
              </a:r>
              <a:endParaRPr lang="ru-RU" sz="6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5893139" y="1964920"/>
              <a:ext cx="811441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6600" b="1" dirty="0" smtClean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А</a:t>
              </a:r>
              <a:endParaRPr lang="ru-RU" sz="6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endParaRPr>
            </a:p>
          </p:txBody>
        </p:sp>
      </p:grpSp>
      <p:pic>
        <p:nvPicPr>
          <p:cNvPr id="15362" name="Picture 2" descr="http://zvonoknaurok.ru/97/5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242" y="298362"/>
            <a:ext cx="2285999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5620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800" kern="1200" dirty="0">
                <a:solidFill>
                  <a:srgbClr val="F200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Понятие цилиндра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635866" y="1946804"/>
            <a:ext cx="3779837" cy="3600450"/>
            <a:chOff x="2143" y="1253"/>
            <a:chExt cx="2381" cy="2268"/>
          </a:xfrm>
        </p:grpSpPr>
        <p:sp>
          <p:nvSpPr>
            <p:cNvPr id="162821" name="Rectangle 5"/>
            <p:cNvSpPr>
              <a:spLocks noChangeArrowheads="1"/>
            </p:cNvSpPr>
            <p:nvPr/>
          </p:nvSpPr>
          <p:spPr bwMode="auto">
            <a:xfrm>
              <a:off x="3334" y="1253"/>
              <a:ext cx="1190" cy="2268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ru-RU" sz="6000">
                <a:latin typeface="Arial" charset="0"/>
              </a:endParaRPr>
            </a:p>
          </p:txBody>
        </p:sp>
        <p:sp>
          <p:nvSpPr>
            <p:cNvPr id="6175" name="Rectangle 6"/>
            <p:cNvSpPr>
              <a:spLocks noChangeArrowheads="1"/>
            </p:cNvSpPr>
            <p:nvPr/>
          </p:nvSpPr>
          <p:spPr bwMode="auto">
            <a:xfrm>
              <a:off x="2143" y="1253"/>
              <a:ext cx="1190" cy="22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6000"/>
            </a:p>
          </p:txBody>
        </p:sp>
      </p:grpSp>
      <p:sp>
        <p:nvSpPr>
          <p:cNvPr id="162839" name="Text Box 23"/>
          <p:cNvSpPr txBox="1">
            <a:spLocks noChangeArrowheads="1"/>
          </p:cNvSpPr>
          <p:nvPr/>
        </p:nvSpPr>
        <p:spPr bwMode="auto">
          <a:xfrm>
            <a:off x="106301" y="2249079"/>
            <a:ext cx="4020621" cy="1077218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i="1" dirty="0">
                <a:solidFill>
                  <a:srgbClr val="F200F2"/>
                </a:solidFill>
                <a:latin typeface="Century Gothic" panose="020B0502020202020204" pitchFamily="34" charset="0"/>
              </a:rPr>
              <a:t>ОО</a:t>
            </a:r>
            <a:r>
              <a:rPr lang="ru-RU" altLang="ru-RU" i="1" baseline="-25000" dirty="0">
                <a:solidFill>
                  <a:srgbClr val="F200F2"/>
                </a:solidFill>
                <a:latin typeface="Century Gothic" panose="020B0502020202020204" pitchFamily="34" charset="0"/>
              </a:rPr>
              <a:t>1</a:t>
            </a:r>
            <a:r>
              <a:rPr lang="ru-RU" altLang="ru-RU" i="1" dirty="0">
                <a:latin typeface="Century Gothic" panose="020B0502020202020204" pitchFamily="34" charset="0"/>
              </a:rPr>
              <a:t> </a:t>
            </a:r>
            <a:r>
              <a:rPr lang="ru-RU" altLang="ru-RU" i="1" dirty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– высота,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i="1" dirty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ось симметрии</a:t>
            </a:r>
          </a:p>
        </p:txBody>
      </p:sp>
      <p:sp>
        <p:nvSpPr>
          <p:cNvPr id="162849" name="Text Box 33"/>
          <p:cNvSpPr txBox="1">
            <a:spLocks noChangeArrowheads="1"/>
          </p:cNvSpPr>
          <p:nvPr/>
        </p:nvSpPr>
        <p:spPr bwMode="auto">
          <a:xfrm>
            <a:off x="106301" y="3463631"/>
            <a:ext cx="4572000" cy="584775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i="1" dirty="0">
                <a:solidFill>
                  <a:srgbClr val="F200F2"/>
                </a:solidFill>
                <a:latin typeface="Century Gothic" panose="020B0502020202020204" pitchFamily="34" charset="0"/>
              </a:rPr>
              <a:t>ОА </a:t>
            </a:r>
            <a:r>
              <a:rPr lang="ru-RU" altLang="ru-RU" i="1" dirty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и</a:t>
            </a:r>
            <a:r>
              <a:rPr lang="ru-RU" altLang="ru-RU" i="1" dirty="0">
                <a:solidFill>
                  <a:srgbClr val="F200F2"/>
                </a:solidFill>
                <a:latin typeface="Century Gothic" panose="020B0502020202020204" pitchFamily="34" charset="0"/>
              </a:rPr>
              <a:t> О</a:t>
            </a:r>
            <a:r>
              <a:rPr lang="ru-RU" altLang="ru-RU" i="1" baseline="-25000" dirty="0">
                <a:solidFill>
                  <a:srgbClr val="F200F2"/>
                </a:solidFill>
                <a:latin typeface="Century Gothic" panose="020B0502020202020204" pitchFamily="34" charset="0"/>
              </a:rPr>
              <a:t>1</a:t>
            </a:r>
            <a:r>
              <a:rPr lang="ru-RU" altLang="ru-RU" i="1" dirty="0">
                <a:solidFill>
                  <a:srgbClr val="F200F2"/>
                </a:solidFill>
                <a:latin typeface="Century Gothic" panose="020B0502020202020204" pitchFamily="34" charset="0"/>
              </a:rPr>
              <a:t>А</a:t>
            </a:r>
            <a:r>
              <a:rPr lang="ru-RU" altLang="ru-RU" i="1" baseline="-25000" dirty="0">
                <a:solidFill>
                  <a:srgbClr val="F200F2"/>
                </a:solidFill>
                <a:latin typeface="Century Gothic" panose="020B0502020202020204" pitchFamily="34" charset="0"/>
              </a:rPr>
              <a:t>1 </a:t>
            </a:r>
            <a:r>
              <a:rPr lang="ru-RU" altLang="ru-RU" i="1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– радиусы</a:t>
            </a:r>
            <a:endParaRPr lang="ru-RU" altLang="ru-RU" i="1" dirty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62850" name="Text Box 34"/>
          <p:cNvSpPr txBox="1">
            <a:spLocks noChangeArrowheads="1"/>
          </p:cNvSpPr>
          <p:nvPr/>
        </p:nvSpPr>
        <p:spPr bwMode="auto">
          <a:xfrm>
            <a:off x="106301" y="4297183"/>
            <a:ext cx="4192060" cy="584775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i="1" dirty="0">
                <a:solidFill>
                  <a:srgbClr val="F200F2"/>
                </a:solidFill>
                <a:latin typeface="Century Gothic" panose="020B0502020202020204" pitchFamily="34" charset="0"/>
              </a:rPr>
              <a:t>АА</a:t>
            </a:r>
            <a:r>
              <a:rPr lang="ru-RU" altLang="ru-RU" i="1" baseline="-25000" dirty="0">
                <a:solidFill>
                  <a:srgbClr val="F200F2"/>
                </a:solidFill>
                <a:latin typeface="Century Gothic" panose="020B0502020202020204" pitchFamily="34" charset="0"/>
              </a:rPr>
              <a:t>1 </a:t>
            </a:r>
            <a:r>
              <a:rPr lang="ru-RU" altLang="ru-RU" i="1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– образующая</a:t>
            </a:r>
            <a:endParaRPr lang="ru-RU" altLang="ru-RU" i="1" dirty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62858" name="AutoShape 42"/>
          <p:cNvSpPr>
            <a:spLocks noChangeArrowheads="1"/>
          </p:cNvSpPr>
          <p:nvPr/>
        </p:nvSpPr>
        <p:spPr bwMode="auto">
          <a:xfrm>
            <a:off x="4635866" y="1497542"/>
            <a:ext cx="3781425" cy="4454525"/>
          </a:xfrm>
          <a:prstGeom prst="can">
            <a:avLst>
              <a:gd name="adj" fmla="val 21411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ru-RU" sz="6000">
              <a:latin typeface="Arial" charset="0"/>
            </a:endParaRP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4635866" y="1497542"/>
            <a:ext cx="3798887" cy="4433887"/>
            <a:chOff x="3220" y="1083"/>
            <a:chExt cx="2393" cy="2793"/>
          </a:xfrm>
        </p:grpSpPr>
        <p:sp>
          <p:nvSpPr>
            <p:cNvPr id="6169" name="Oval 9"/>
            <p:cNvSpPr>
              <a:spLocks noChangeArrowheads="1"/>
            </p:cNvSpPr>
            <p:nvPr/>
          </p:nvSpPr>
          <p:spPr bwMode="auto">
            <a:xfrm>
              <a:off x="3220" y="1083"/>
              <a:ext cx="2381" cy="51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6000"/>
            </a:p>
          </p:txBody>
        </p:sp>
        <p:sp>
          <p:nvSpPr>
            <p:cNvPr id="6170" name="Arc 10"/>
            <p:cNvSpPr>
              <a:spLocks/>
            </p:cNvSpPr>
            <p:nvPr/>
          </p:nvSpPr>
          <p:spPr bwMode="auto">
            <a:xfrm rot="-5400000">
              <a:off x="4301" y="2309"/>
              <a:ext cx="255" cy="2368"/>
            </a:xfrm>
            <a:custGeom>
              <a:avLst/>
              <a:gdLst>
                <a:gd name="T0" fmla="*/ 0 w 21600"/>
                <a:gd name="T1" fmla="*/ 0 h 42956"/>
                <a:gd name="T2" fmla="*/ 0 w 21600"/>
                <a:gd name="T3" fmla="*/ 0 h 42956"/>
                <a:gd name="T4" fmla="*/ 0 w 21600"/>
                <a:gd name="T5" fmla="*/ 0 h 429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42956"/>
                <a:gd name="T11" fmla="*/ 21600 w 21600"/>
                <a:gd name="T12" fmla="*/ 42956 h 429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2956" fill="none" extrusionOk="0">
                  <a:moveTo>
                    <a:pt x="3065" y="-1"/>
                  </a:moveTo>
                  <a:cubicBezTo>
                    <a:pt x="13701" y="1524"/>
                    <a:pt x="21600" y="10635"/>
                    <a:pt x="21600" y="21381"/>
                  </a:cubicBezTo>
                  <a:cubicBezTo>
                    <a:pt x="21600" y="32907"/>
                    <a:pt x="12549" y="42402"/>
                    <a:pt x="1037" y="42956"/>
                  </a:cubicBezTo>
                </a:path>
                <a:path w="21600" h="42956" stroke="0" extrusionOk="0">
                  <a:moveTo>
                    <a:pt x="3065" y="-1"/>
                  </a:moveTo>
                  <a:cubicBezTo>
                    <a:pt x="13701" y="1524"/>
                    <a:pt x="21600" y="10635"/>
                    <a:pt x="21600" y="21381"/>
                  </a:cubicBezTo>
                  <a:cubicBezTo>
                    <a:pt x="21600" y="32907"/>
                    <a:pt x="12549" y="42402"/>
                    <a:pt x="1037" y="42956"/>
                  </a:cubicBezTo>
                  <a:lnTo>
                    <a:pt x="0" y="21381"/>
                  </a:lnTo>
                  <a:lnTo>
                    <a:pt x="3065" y="-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 sz="6000"/>
            </a:p>
          </p:txBody>
        </p:sp>
        <p:sp>
          <p:nvSpPr>
            <p:cNvPr id="6171" name="Arc 11"/>
            <p:cNvSpPr>
              <a:spLocks/>
            </p:cNvSpPr>
            <p:nvPr/>
          </p:nvSpPr>
          <p:spPr bwMode="auto">
            <a:xfrm rot="5400000">
              <a:off x="4248" y="2521"/>
              <a:ext cx="328" cy="2382"/>
            </a:xfrm>
            <a:custGeom>
              <a:avLst/>
              <a:gdLst>
                <a:gd name="T0" fmla="*/ 0 w 27744"/>
                <a:gd name="T1" fmla="*/ 0 h 43200"/>
                <a:gd name="T2" fmla="*/ 0 w 27744"/>
                <a:gd name="T3" fmla="*/ 0 h 43200"/>
                <a:gd name="T4" fmla="*/ 0 w 27744"/>
                <a:gd name="T5" fmla="*/ 0 h 43200"/>
                <a:gd name="T6" fmla="*/ 0 60000 65536"/>
                <a:gd name="T7" fmla="*/ 0 60000 65536"/>
                <a:gd name="T8" fmla="*/ 0 60000 65536"/>
                <a:gd name="T9" fmla="*/ 0 w 27744"/>
                <a:gd name="T10" fmla="*/ 0 h 43200"/>
                <a:gd name="T11" fmla="*/ 27744 w 2774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744" h="43200" fill="none" extrusionOk="0">
                  <a:moveTo>
                    <a:pt x="0" y="892"/>
                  </a:moveTo>
                  <a:cubicBezTo>
                    <a:pt x="1994" y="300"/>
                    <a:pt x="4063" y="-1"/>
                    <a:pt x="6144" y="0"/>
                  </a:cubicBezTo>
                  <a:cubicBezTo>
                    <a:pt x="18073" y="0"/>
                    <a:pt x="27744" y="9670"/>
                    <a:pt x="27744" y="21600"/>
                  </a:cubicBezTo>
                  <a:cubicBezTo>
                    <a:pt x="27744" y="33529"/>
                    <a:pt x="18073" y="43200"/>
                    <a:pt x="6144" y="43200"/>
                  </a:cubicBezTo>
                  <a:cubicBezTo>
                    <a:pt x="4291" y="43200"/>
                    <a:pt x="2446" y="42961"/>
                    <a:pt x="655" y="42490"/>
                  </a:cubicBezTo>
                </a:path>
                <a:path w="27744" h="43200" stroke="0" extrusionOk="0">
                  <a:moveTo>
                    <a:pt x="0" y="892"/>
                  </a:moveTo>
                  <a:cubicBezTo>
                    <a:pt x="1994" y="300"/>
                    <a:pt x="4063" y="-1"/>
                    <a:pt x="6144" y="0"/>
                  </a:cubicBezTo>
                  <a:cubicBezTo>
                    <a:pt x="18073" y="0"/>
                    <a:pt x="27744" y="9670"/>
                    <a:pt x="27744" y="21600"/>
                  </a:cubicBezTo>
                  <a:cubicBezTo>
                    <a:pt x="27744" y="33529"/>
                    <a:pt x="18073" y="43200"/>
                    <a:pt x="6144" y="43200"/>
                  </a:cubicBezTo>
                  <a:cubicBezTo>
                    <a:pt x="4291" y="43200"/>
                    <a:pt x="2446" y="42961"/>
                    <a:pt x="655" y="42490"/>
                  </a:cubicBezTo>
                  <a:lnTo>
                    <a:pt x="6144" y="21600"/>
                  </a:lnTo>
                  <a:lnTo>
                    <a:pt x="0" y="892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 sz="6000"/>
            </a:p>
          </p:txBody>
        </p:sp>
        <p:sp>
          <p:nvSpPr>
            <p:cNvPr id="6172" name="Line 12"/>
            <p:cNvSpPr>
              <a:spLocks noChangeShapeType="1"/>
            </p:cNvSpPr>
            <p:nvPr/>
          </p:nvSpPr>
          <p:spPr bwMode="auto">
            <a:xfrm>
              <a:off x="3220" y="1366"/>
              <a:ext cx="0" cy="22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6000"/>
            </a:p>
          </p:txBody>
        </p:sp>
        <p:sp>
          <p:nvSpPr>
            <p:cNvPr id="6173" name="Line 13"/>
            <p:cNvSpPr>
              <a:spLocks noChangeShapeType="1"/>
            </p:cNvSpPr>
            <p:nvPr/>
          </p:nvSpPr>
          <p:spPr bwMode="auto">
            <a:xfrm>
              <a:off x="5601" y="1338"/>
              <a:ext cx="0" cy="226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6000"/>
            </a:p>
          </p:txBody>
        </p:sp>
      </p:grpSp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6526578" y="1022880"/>
            <a:ext cx="2565400" cy="990600"/>
            <a:chOff x="3844" y="784"/>
            <a:chExt cx="1616" cy="624"/>
          </a:xfrm>
        </p:grpSpPr>
        <p:sp>
          <p:nvSpPr>
            <p:cNvPr id="6166" name="Text Box 24"/>
            <p:cNvSpPr txBox="1">
              <a:spLocks noChangeArrowheads="1"/>
            </p:cNvSpPr>
            <p:nvPr/>
          </p:nvSpPr>
          <p:spPr bwMode="auto">
            <a:xfrm>
              <a:off x="5021" y="784"/>
              <a:ext cx="439" cy="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5400" i="1" dirty="0">
                  <a:solidFill>
                    <a:srgbClr val="F200F2"/>
                  </a:solidFill>
                  <a:latin typeface="Century Gothic" panose="020B0502020202020204" pitchFamily="34" charset="0"/>
                </a:rPr>
                <a:t>А</a:t>
              </a:r>
            </a:p>
          </p:txBody>
        </p:sp>
        <p:sp>
          <p:nvSpPr>
            <p:cNvPr id="6167" name="Line 26"/>
            <p:cNvSpPr>
              <a:spLocks noChangeShapeType="1"/>
            </p:cNvSpPr>
            <p:nvPr/>
          </p:nvSpPr>
          <p:spPr bwMode="auto">
            <a:xfrm>
              <a:off x="3844" y="1366"/>
              <a:ext cx="1191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5400"/>
            </a:p>
          </p:txBody>
        </p:sp>
        <p:sp>
          <p:nvSpPr>
            <p:cNvPr id="6168" name="Oval 27"/>
            <p:cNvSpPr>
              <a:spLocks noChangeArrowheads="1"/>
            </p:cNvSpPr>
            <p:nvPr/>
          </p:nvSpPr>
          <p:spPr bwMode="auto">
            <a:xfrm>
              <a:off x="4988" y="1323"/>
              <a:ext cx="85" cy="85"/>
            </a:xfrm>
            <a:prstGeom prst="ellipse">
              <a:avLst/>
            </a:prstGeom>
            <a:solidFill>
              <a:srgbClr val="F200F2"/>
            </a:solidFill>
            <a:ln w="9525">
              <a:solidFill>
                <a:srgbClr val="F200F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5400"/>
            </a:p>
          </p:txBody>
        </p:sp>
      </p:grp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6526579" y="5426607"/>
            <a:ext cx="2522538" cy="931863"/>
            <a:chOff x="3844" y="3558"/>
            <a:chExt cx="1589" cy="587"/>
          </a:xfrm>
        </p:grpSpPr>
        <p:sp>
          <p:nvSpPr>
            <p:cNvPr id="6163" name="Text Box 25"/>
            <p:cNvSpPr txBox="1">
              <a:spLocks noChangeArrowheads="1"/>
            </p:cNvSpPr>
            <p:nvPr/>
          </p:nvSpPr>
          <p:spPr bwMode="auto">
            <a:xfrm>
              <a:off x="4832" y="3563"/>
              <a:ext cx="601" cy="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5400" i="1" dirty="0">
                  <a:solidFill>
                    <a:srgbClr val="F200F2"/>
                  </a:solidFill>
                  <a:latin typeface="Century Gothic" panose="020B0502020202020204" pitchFamily="34" charset="0"/>
                </a:rPr>
                <a:t>А</a:t>
              </a:r>
              <a:r>
                <a:rPr lang="ru-RU" altLang="ru-RU" sz="5400" i="1" baseline="-25000" dirty="0">
                  <a:solidFill>
                    <a:srgbClr val="F200F2"/>
                  </a:solidFill>
                  <a:latin typeface="Century Gothic" panose="020B0502020202020204" pitchFamily="34" charset="0"/>
                </a:rPr>
                <a:t>1</a:t>
              </a:r>
              <a:endParaRPr lang="ru-RU" altLang="ru-RU" sz="5400" i="1" dirty="0">
                <a:solidFill>
                  <a:srgbClr val="F200F2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165" name="Line 30"/>
            <p:cNvSpPr>
              <a:spLocks noChangeShapeType="1"/>
            </p:cNvSpPr>
            <p:nvPr/>
          </p:nvSpPr>
          <p:spPr bwMode="auto">
            <a:xfrm>
              <a:off x="3844" y="3606"/>
              <a:ext cx="119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5400"/>
            </a:p>
          </p:txBody>
        </p:sp>
        <p:sp>
          <p:nvSpPr>
            <p:cNvPr id="6164" name="Oval 29"/>
            <p:cNvSpPr>
              <a:spLocks noChangeArrowheads="1"/>
            </p:cNvSpPr>
            <p:nvPr/>
          </p:nvSpPr>
          <p:spPr bwMode="auto">
            <a:xfrm>
              <a:off x="4991" y="3558"/>
              <a:ext cx="85" cy="85"/>
            </a:xfrm>
            <a:prstGeom prst="ellipse">
              <a:avLst/>
            </a:prstGeom>
            <a:solidFill>
              <a:srgbClr val="F200F2"/>
            </a:solidFill>
            <a:ln w="9525">
              <a:solidFill>
                <a:srgbClr val="F200F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5400"/>
            </a:p>
          </p:txBody>
        </p:sp>
      </p:grpSp>
      <p:sp>
        <p:nvSpPr>
          <p:cNvPr id="162844" name="Line 28"/>
          <p:cNvSpPr>
            <a:spLocks noChangeShapeType="1"/>
          </p:cNvSpPr>
          <p:nvPr/>
        </p:nvSpPr>
        <p:spPr bwMode="auto">
          <a:xfrm flipH="1">
            <a:off x="8421656" y="1988078"/>
            <a:ext cx="3175" cy="3533775"/>
          </a:xfrm>
          <a:prstGeom prst="line">
            <a:avLst/>
          </a:prstGeom>
          <a:noFill/>
          <a:ln w="38100">
            <a:solidFill>
              <a:srgbClr val="F200F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5400"/>
          </a:p>
        </p:txBody>
      </p: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6129704" y="1008592"/>
            <a:ext cx="1076325" cy="5399088"/>
            <a:chOff x="4161" y="769"/>
            <a:chExt cx="678" cy="3401"/>
          </a:xfrm>
        </p:grpSpPr>
        <p:grpSp>
          <p:nvGrpSpPr>
            <p:cNvPr id="6157" name="Group 19"/>
            <p:cNvGrpSpPr>
              <a:grpSpLocks/>
            </p:cNvGrpSpPr>
            <p:nvPr/>
          </p:nvGrpSpPr>
          <p:grpSpPr bwMode="auto">
            <a:xfrm>
              <a:off x="4383" y="1338"/>
              <a:ext cx="57" cy="2296"/>
              <a:chOff x="414" y="1395"/>
              <a:chExt cx="57" cy="2296"/>
            </a:xfrm>
          </p:grpSpPr>
          <p:sp>
            <p:nvSpPr>
              <p:cNvPr id="6160" name="Line 14"/>
              <p:cNvSpPr>
                <a:spLocks noChangeShapeType="1"/>
              </p:cNvSpPr>
              <p:nvPr/>
            </p:nvSpPr>
            <p:spPr bwMode="auto">
              <a:xfrm>
                <a:off x="441" y="1411"/>
                <a:ext cx="1" cy="2251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 sz="5400"/>
              </a:p>
            </p:txBody>
          </p:sp>
          <p:sp>
            <p:nvSpPr>
              <p:cNvPr id="6161" name="Oval 15"/>
              <p:cNvSpPr>
                <a:spLocks noChangeArrowheads="1"/>
              </p:cNvSpPr>
              <p:nvPr/>
            </p:nvSpPr>
            <p:spPr bwMode="auto">
              <a:xfrm>
                <a:off x="414" y="3634"/>
                <a:ext cx="57" cy="57"/>
              </a:xfrm>
              <a:prstGeom prst="ellipse">
                <a:avLst/>
              </a:prstGeom>
              <a:solidFill>
                <a:srgbClr val="FFFFFF"/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ru-RU" altLang="ru-RU" sz="5400"/>
              </a:p>
            </p:txBody>
          </p:sp>
          <p:sp>
            <p:nvSpPr>
              <p:cNvPr id="6162" name="Oval 16"/>
              <p:cNvSpPr>
                <a:spLocks noChangeArrowheads="1"/>
              </p:cNvSpPr>
              <p:nvPr/>
            </p:nvSpPr>
            <p:spPr bwMode="auto">
              <a:xfrm>
                <a:off x="414" y="1395"/>
                <a:ext cx="57" cy="57"/>
              </a:xfrm>
              <a:prstGeom prst="ellipse">
                <a:avLst/>
              </a:prstGeom>
              <a:solidFill>
                <a:srgbClr val="FFFFFF"/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ru-RU" altLang="ru-RU" sz="5400"/>
              </a:p>
            </p:txBody>
          </p:sp>
        </p:grpSp>
        <p:sp>
          <p:nvSpPr>
            <p:cNvPr id="6158" name="Text Box 20"/>
            <p:cNvSpPr txBox="1">
              <a:spLocks noChangeArrowheads="1"/>
            </p:cNvSpPr>
            <p:nvPr/>
          </p:nvSpPr>
          <p:spPr bwMode="auto">
            <a:xfrm>
              <a:off x="4161" y="769"/>
              <a:ext cx="495" cy="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5400" i="1" dirty="0">
                  <a:solidFill>
                    <a:srgbClr val="F200F2"/>
                  </a:solidFill>
                  <a:latin typeface="Century Gothic" panose="020B0502020202020204" pitchFamily="34" charset="0"/>
                </a:rPr>
                <a:t>О</a:t>
              </a:r>
            </a:p>
          </p:txBody>
        </p:sp>
        <p:sp>
          <p:nvSpPr>
            <p:cNvPr id="6159" name="Text Box 21"/>
            <p:cNvSpPr txBox="1">
              <a:spLocks noChangeArrowheads="1"/>
            </p:cNvSpPr>
            <p:nvPr/>
          </p:nvSpPr>
          <p:spPr bwMode="auto">
            <a:xfrm>
              <a:off x="4182" y="3588"/>
              <a:ext cx="657" cy="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5400" i="1" dirty="0">
                  <a:solidFill>
                    <a:srgbClr val="F200F2"/>
                  </a:solidFill>
                  <a:latin typeface="Century Gothic" panose="020B0502020202020204" pitchFamily="34" charset="0"/>
                </a:rPr>
                <a:t>О</a:t>
              </a:r>
              <a:r>
                <a:rPr lang="ru-RU" altLang="ru-RU" sz="5400" i="1" baseline="-25000" dirty="0">
                  <a:solidFill>
                    <a:srgbClr val="F200F2"/>
                  </a:solidFill>
                  <a:latin typeface="Century Gothic" panose="020B0502020202020204" pitchFamily="34" charset="0"/>
                </a:rPr>
                <a:t>1</a:t>
              </a:r>
              <a:endParaRPr lang="ru-RU" altLang="ru-RU" sz="5400" i="1" dirty="0">
                <a:solidFill>
                  <a:srgbClr val="F200F2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31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2000"/>
                                        <p:tgtEl>
                                          <p:spTgt spid="162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28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628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62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62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2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2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2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2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000"/>
                                        <p:tgtEl>
                                          <p:spTgt spid="162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46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2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2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2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2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39" grpId="0" animBg="1"/>
      <p:bldP spid="162849" grpId="0" animBg="1"/>
      <p:bldP spid="162850" grpId="0" animBg="1"/>
      <p:bldP spid="162858" grpId="0" animBg="1"/>
      <p:bldP spid="1628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/>
          <p:cNvSpPr>
            <a:spLocks noChangeArrowheads="1"/>
          </p:cNvSpPr>
          <p:nvPr/>
        </p:nvSpPr>
        <p:spPr bwMode="auto">
          <a:xfrm>
            <a:off x="457200" y="127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ru-RU" sz="4800" dirty="0">
                <a:solidFill>
                  <a:srgbClr val="F200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+mj-ea"/>
                <a:cs typeface="+mj-cs"/>
              </a:rPr>
              <a:t>Конус</a:t>
            </a:r>
          </a:p>
        </p:txBody>
      </p:sp>
      <p:sp>
        <p:nvSpPr>
          <p:cNvPr id="13315" name="Rectangle 7"/>
          <p:cNvSpPr>
            <a:spLocks noGrp="1" noChangeArrowheads="1"/>
          </p:cNvSpPr>
          <p:nvPr>
            <p:ph idx="1"/>
          </p:nvPr>
        </p:nvSpPr>
        <p:spPr>
          <a:xfrm>
            <a:off x="1050925" y="1277938"/>
            <a:ext cx="7042150" cy="5273675"/>
          </a:xfrm>
          <a:noFill/>
        </p:spPr>
        <p:txBody>
          <a:bodyPr/>
          <a:lstStyle/>
          <a:p>
            <a:pPr marL="2335213" lvl="4" indent="-506413" eaLnBrk="1" hangingPunct="1">
              <a:lnSpc>
                <a:spcPct val="120000"/>
              </a:lnSpc>
              <a:buClr>
                <a:srgbClr val="7B34FA"/>
              </a:buClr>
              <a:buFont typeface="Wingdings" panose="05000000000000000000" pitchFamily="2" charset="2"/>
              <a:buChar char="¯"/>
            </a:pPr>
            <a:r>
              <a:rPr lang="ru-RU" altLang="ru-RU" sz="3600" dirty="0" smtClean="0">
                <a:solidFill>
                  <a:schemeClr val="bg2"/>
                </a:solidFill>
                <a:latin typeface="Century Gothic" panose="020B0502020202020204" pitchFamily="34" charset="0"/>
                <a:hlinkClick r:id="" action="ppaction://noaction"/>
              </a:rPr>
              <a:t>Понятие конуса</a:t>
            </a:r>
            <a:endParaRPr lang="ru-RU" altLang="ru-RU" sz="3600" dirty="0" smtClean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533400" indent="-533400" eaLnBrk="1" hangingPunct="1">
              <a:lnSpc>
                <a:spcPct val="120000"/>
              </a:lnSpc>
              <a:buClr>
                <a:srgbClr val="7B34FA"/>
              </a:buClr>
              <a:buSzTx/>
              <a:buFont typeface="Wingdings" panose="05000000000000000000" pitchFamily="2" charset="2"/>
              <a:buChar char="¯"/>
            </a:pPr>
            <a:r>
              <a:rPr lang="ru-RU" altLang="ru-RU" sz="3600" dirty="0" smtClean="0">
                <a:solidFill>
                  <a:schemeClr val="bg2"/>
                </a:solidFill>
                <a:latin typeface="Century Gothic" panose="020B0502020202020204" pitchFamily="34" charset="0"/>
                <a:hlinkClick r:id="" action="ppaction://noaction"/>
              </a:rPr>
              <a:t>Поверхность конуса</a:t>
            </a:r>
            <a:endParaRPr lang="ru-RU" altLang="ru-RU" sz="3600" dirty="0" smtClean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533400" indent="-533400" eaLnBrk="1" hangingPunct="1">
              <a:lnSpc>
                <a:spcPct val="120000"/>
              </a:lnSpc>
              <a:buClr>
                <a:srgbClr val="7B34FA"/>
              </a:buClr>
              <a:buSzTx/>
              <a:buFont typeface="Wingdings" panose="05000000000000000000" pitchFamily="2" charset="2"/>
              <a:buChar char="¯"/>
            </a:pPr>
            <a:r>
              <a:rPr lang="ru-RU" altLang="ru-RU" sz="3600" dirty="0" smtClean="0">
                <a:solidFill>
                  <a:schemeClr val="bg2"/>
                </a:solidFill>
                <a:latin typeface="Century Gothic" panose="020B0502020202020204" pitchFamily="34" charset="0"/>
                <a:hlinkClick r:id="rId2" action="ppaction://hlinksldjump"/>
              </a:rPr>
              <a:t>Развертка конуса</a:t>
            </a:r>
            <a:endParaRPr lang="ru-RU" altLang="ru-RU" sz="3600" dirty="0" smtClean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1077913" lvl="1" indent="-635000" eaLnBrk="1" hangingPunct="1">
              <a:lnSpc>
                <a:spcPct val="120000"/>
              </a:lnSpc>
              <a:buClr>
                <a:srgbClr val="7B34FA"/>
              </a:buClr>
              <a:buSzTx/>
              <a:buFont typeface="Wingdings" panose="05000000000000000000" pitchFamily="2" charset="2"/>
              <a:buChar char="¯"/>
            </a:pPr>
            <a:r>
              <a:rPr lang="ru-RU" altLang="ru-RU" sz="3600" dirty="0" smtClean="0">
                <a:solidFill>
                  <a:schemeClr val="bg2"/>
                </a:solidFill>
                <a:latin typeface="Century Gothic" panose="020B0502020202020204" pitchFamily="34" charset="0"/>
                <a:hlinkClick r:id="" action="ppaction://noaction"/>
              </a:rPr>
              <a:t>Площадь поверхности и объем конуса</a:t>
            </a:r>
            <a:endParaRPr lang="ru-RU" altLang="ru-RU" sz="3600" dirty="0" smtClean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2335213" lvl="4" indent="-506413" eaLnBrk="1" hangingPunct="1">
              <a:lnSpc>
                <a:spcPct val="120000"/>
              </a:lnSpc>
              <a:buClr>
                <a:srgbClr val="7B34FA"/>
              </a:buClr>
              <a:buFont typeface="Wingdings" panose="05000000000000000000" pitchFamily="2" charset="2"/>
              <a:buChar char="¯"/>
            </a:pPr>
            <a:r>
              <a:rPr lang="ru-RU" altLang="ru-RU" sz="3600" dirty="0" smtClean="0">
                <a:solidFill>
                  <a:schemeClr val="bg2"/>
                </a:solidFill>
                <a:latin typeface="Century Gothic" panose="020B0502020202020204" pitchFamily="34" charset="0"/>
                <a:hlinkClick r:id="" action="ppaction://noaction"/>
              </a:rPr>
              <a:t>Сечения конуса</a:t>
            </a:r>
            <a:endParaRPr lang="ru-RU" altLang="ru-RU" sz="3600" dirty="0" smtClean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2335213" lvl="4" indent="-506413" eaLnBrk="1" hangingPunct="1">
              <a:lnSpc>
                <a:spcPct val="120000"/>
              </a:lnSpc>
              <a:buClr>
                <a:srgbClr val="7B34FA"/>
              </a:buClr>
              <a:buFont typeface="Wingdings" panose="05000000000000000000" pitchFamily="2" charset="2"/>
              <a:buChar char="¯"/>
            </a:pPr>
            <a:r>
              <a:rPr lang="ru-RU" altLang="ru-RU" sz="3600" dirty="0" smtClean="0">
                <a:solidFill>
                  <a:schemeClr val="bg2"/>
                </a:solidFill>
                <a:latin typeface="Century Gothic" panose="020B0502020202020204" pitchFamily="34" charset="0"/>
                <a:hlinkClick r:id="" action="ppaction://noaction"/>
              </a:rPr>
              <a:t>Решение задач</a:t>
            </a:r>
            <a:endParaRPr lang="ru-RU" altLang="ru-RU" sz="3600" dirty="0" smtClean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64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/>
          <p:cNvSpPr>
            <a:spLocks noChangeArrowheads="1"/>
          </p:cNvSpPr>
          <p:nvPr/>
        </p:nvSpPr>
        <p:spPr bwMode="auto">
          <a:xfrm>
            <a:off x="457200" y="84666"/>
            <a:ext cx="822960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ru-RU" sz="4800" dirty="0" smtClean="0">
                <a:solidFill>
                  <a:srgbClr val="F200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+mj-ea"/>
                <a:cs typeface="+mj-cs"/>
              </a:rPr>
              <a:t>Сфера и шар </a:t>
            </a:r>
            <a:endParaRPr lang="ru-RU" sz="4800" dirty="0">
              <a:solidFill>
                <a:srgbClr val="F200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+mj-ea"/>
              <a:cs typeface="+mj-cs"/>
            </a:endParaRPr>
          </a:p>
        </p:txBody>
      </p:sp>
      <p:sp>
        <p:nvSpPr>
          <p:cNvPr id="13315" name="Rectangle 7"/>
          <p:cNvSpPr>
            <a:spLocks noGrp="1" noChangeArrowheads="1"/>
          </p:cNvSpPr>
          <p:nvPr>
            <p:ph idx="1"/>
          </p:nvPr>
        </p:nvSpPr>
        <p:spPr>
          <a:xfrm>
            <a:off x="1050925" y="1396472"/>
            <a:ext cx="7042150" cy="4335462"/>
          </a:xfrm>
          <a:noFill/>
        </p:spPr>
        <p:txBody>
          <a:bodyPr>
            <a:normAutofit fontScale="92500" lnSpcReduction="20000"/>
          </a:bodyPr>
          <a:lstStyle/>
          <a:p>
            <a:pPr marL="2400300" lvl="4" indent="-571500">
              <a:lnSpc>
                <a:spcPct val="120000"/>
              </a:lnSpc>
              <a:buClr>
                <a:srgbClr val="7B34FA"/>
              </a:buClr>
              <a:buFont typeface="Wingdings" panose="05000000000000000000" pitchFamily="2" charset="2"/>
              <a:buChar char=""/>
            </a:pPr>
            <a:r>
              <a:rPr lang="ru-RU" altLang="ru-RU" sz="3600" dirty="0">
                <a:solidFill>
                  <a:schemeClr val="bg2"/>
                </a:solidFill>
                <a:latin typeface="Century Gothic" panose="020B0502020202020204" pitchFamily="34" charset="0"/>
                <a:hlinkClick r:id="" action="ppaction://noaction"/>
              </a:rPr>
              <a:t>Понятие сферы</a:t>
            </a:r>
            <a:endParaRPr lang="ru-RU" altLang="ru-RU" sz="3600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1795463" lvl="4" indent="-627063" eaLnBrk="1" hangingPunct="1">
              <a:lnSpc>
                <a:spcPct val="120000"/>
              </a:lnSpc>
              <a:buClr>
                <a:srgbClr val="7B34FA"/>
              </a:buClr>
              <a:buFont typeface="Wingdings" panose="05000000000000000000" pitchFamily="2" charset="2"/>
              <a:buChar char=""/>
            </a:pPr>
            <a:r>
              <a:rPr lang="ru-RU" altLang="ru-RU" sz="3600" dirty="0" smtClean="0">
                <a:solidFill>
                  <a:schemeClr val="bg2"/>
                </a:solidFill>
                <a:latin typeface="Century Gothic" panose="020B0502020202020204" pitchFamily="34" charset="0"/>
                <a:hlinkClick r:id="" action="ppaction://noaction"/>
              </a:rPr>
              <a:t>Понятие шара</a:t>
            </a:r>
            <a:endParaRPr lang="en-US" altLang="ru-RU" sz="3600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1079500" lvl="4" indent="-635000" eaLnBrk="1" hangingPunct="1">
              <a:lnSpc>
                <a:spcPct val="120000"/>
              </a:lnSpc>
              <a:buClr>
                <a:srgbClr val="7B34FA"/>
              </a:buClr>
              <a:buFont typeface="Wingdings" panose="05000000000000000000" pitchFamily="2" charset="2"/>
              <a:buChar char=""/>
            </a:pPr>
            <a:r>
              <a:rPr lang="ru-RU" altLang="ru-RU" sz="3600" dirty="0" smtClean="0">
                <a:solidFill>
                  <a:schemeClr val="bg2"/>
                </a:solidFill>
                <a:latin typeface="Century Gothic" panose="020B0502020202020204" pitchFamily="34" charset="0"/>
                <a:hlinkClick r:id="" action="ppaction://noaction"/>
              </a:rPr>
              <a:t>Уравнение сферы</a:t>
            </a:r>
            <a:endParaRPr lang="ru-RU" altLang="ru-RU" sz="3600" dirty="0" smtClean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1077913" lvl="1" indent="-635000" eaLnBrk="1" hangingPunct="1">
              <a:lnSpc>
                <a:spcPct val="120000"/>
              </a:lnSpc>
              <a:buClr>
                <a:srgbClr val="7B34FA"/>
              </a:buClr>
              <a:buSzTx/>
              <a:buFont typeface="Wingdings" panose="05000000000000000000" pitchFamily="2" charset="2"/>
              <a:buChar char=""/>
            </a:pPr>
            <a:r>
              <a:rPr lang="ru-RU" altLang="ru-RU" sz="3600" dirty="0" smtClean="0">
                <a:solidFill>
                  <a:schemeClr val="bg2"/>
                </a:solidFill>
                <a:latin typeface="Century Gothic" panose="020B0502020202020204" pitchFamily="34" charset="0"/>
                <a:hlinkClick r:id="" action="ppaction://noaction"/>
              </a:rPr>
              <a:t>Площадь поверхности и объем шара</a:t>
            </a:r>
            <a:endParaRPr lang="ru-RU" altLang="ru-RU" sz="3600" dirty="0" smtClean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2400300" lvl="4" indent="-571500" eaLnBrk="1" hangingPunct="1">
              <a:lnSpc>
                <a:spcPct val="120000"/>
              </a:lnSpc>
              <a:buClr>
                <a:srgbClr val="7B34FA"/>
              </a:buClr>
              <a:buFont typeface="Wingdings" panose="05000000000000000000" pitchFamily="2" charset="2"/>
              <a:buChar char=""/>
            </a:pPr>
            <a:r>
              <a:rPr lang="ru-RU" altLang="ru-RU" sz="3600" dirty="0" smtClean="0">
                <a:solidFill>
                  <a:schemeClr val="bg2"/>
                </a:solidFill>
                <a:latin typeface="Century Gothic" panose="020B0502020202020204" pitchFamily="34" charset="0"/>
                <a:hlinkClick r:id="rId2" action="ppaction://hlinksldjump"/>
              </a:rPr>
              <a:t>Сечения шара</a:t>
            </a:r>
            <a:endParaRPr lang="ru-RU" altLang="ru-RU" sz="3600" dirty="0" smtClean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2400300" lvl="4" indent="-571500" eaLnBrk="1" hangingPunct="1">
              <a:lnSpc>
                <a:spcPct val="120000"/>
              </a:lnSpc>
              <a:buClr>
                <a:srgbClr val="7B34FA"/>
              </a:buClr>
              <a:buFont typeface="Wingdings" panose="05000000000000000000" pitchFamily="2" charset="2"/>
              <a:buChar char=""/>
            </a:pPr>
            <a:r>
              <a:rPr lang="ru-RU" altLang="ru-RU" sz="3600" dirty="0" smtClean="0">
                <a:solidFill>
                  <a:schemeClr val="bg2"/>
                </a:solidFill>
                <a:latin typeface="Century Gothic" panose="020B0502020202020204" pitchFamily="34" charset="0"/>
                <a:hlinkClick r:id="" action="ppaction://noaction"/>
              </a:rPr>
              <a:t>Решение задач</a:t>
            </a:r>
            <a:endParaRPr lang="ru-RU" altLang="ru-RU" sz="3600" dirty="0" smtClean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16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1234</TotalTime>
  <Words>74</Words>
  <Application>Microsoft Office PowerPoint</Application>
  <PresentationFormat>Экран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Базовая</vt:lpstr>
      <vt:lpstr>вращения</vt:lpstr>
      <vt:lpstr>Понятие цилиндра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Evgeniy</cp:lastModifiedBy>
  <cp:revision>140</cp:revision>
  <dcterms:created xsi:type="dcterms:W3CDTF">2014-11-21T11:00:06Z</dcterms:created>
  <dcterms:modified xsi:type="dcterms:W3CDTF">2020-04-02T17:20:19Z</dcterms:modified>
</cp:coreProperties>
</file>