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67" r:id="rId3"/>
    <p:sldId id="273" r:id="rId4"/>
    <p:sldId id="268" r:id="rId5"/>
    <p:sldId id="269" r:id="rId6"/>
    <p:sldId id="258" r:id="rId7"/>
    <p:sldId id="294" r:id="rId8"/>
    <p:sldId id="30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313" autoAdjust="0"/>
  </p:normalViewPr>
  <p:slideViewPr>
    <p:cSldViewPr>
      <p:cViewPr>
        <p:scale>
          <a:sx n="77" d="100"/>
          <a:sy n="77" d="100"/>
        </p:scale>
        <p:origin x="-9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5087D30-8A9A-4837-9BF4-1A4F87220B5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32A68AF-E1BC-4094-98A3-ACE19426D0B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325562"/>
          </a:xfrm>
        </p:spPr>
        <p:txBody>
          <a:bodyPr>
            <a:noAutofit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/>
              <a:t>«Учимся- играя, играя- познаем»</a:t>
            </a:r>
            <a:r>
              <a:rPr lang="ru-RU" b="1" dirty="0" smtClean="0"/>
              <a:t>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600" b="1" dirty="0" smtClean="0"/>
              <a:t>	Огромная </a:t>
            </a:r>
            <a:r>
              <a:rPr lang="ru-RU" sz="3600" b="1" dirty="0"/>
              <a:t>роль в развитии и воспитании ребенка принадлежит игре- ведущему виду детской деятельности. </a:t>
            </a:r>
            <a:br>
              <a:rPr lang="ru-RU" sz="3600" b="1" dirty="0"/>
            </a:br>
            <a:r>
              <a:rPr lang="ru-RU" sz="3600" b="1" dirty="0"/>
              <a:t>  </a:t>
            </a:r>
            <a:r>
              <a:rPr lang="ru-RU" sz="3600" b="1" dirty="0" smtClean="0"/>
              <a:t>	 </a:t>
            </a:r>
            <a:r>
              <a:rPr lang="ru-RU" sz="3600" b="1" dirty="0"/>
              <a:t>Ведущая деятельность- такая, которая оказывает в данный возрастной период особое воздействие на развитие ребенка.</a:t>
            </a:r>
            <a:endParaRPr lang="ru-RU" sz="3600" dirty="0"/>
          </a:p>
          <a:p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1914505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552" y="692696"/>
            <a:ext cx="7992888" cy="557688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600" b="1" dirty="0"/>
              <a:t>Игра</a:t>
            </a:r>
            <a:r>
              <a:rPr lang="ru-RU" sz="3600" dirty="0"/>
              <a:t>- это не просто развлечение, это творческий, вдохновенный труд ребёнка, это его жизнь. В процессе игры ребёнок </a:t>
            </a:r>
            <a:r>
              <a:rPr lang="ru-RU" sz="3600" b="1" dirty="0"/>
              <a:t>познаёт</a:t>
            </a:r>
            <a:r>
              <a:rPr lang="ru-RU" sz="3600" dirty="0"/>
              <a:t> не только окружающий мир, но и себя самого, своё место в этом мире. </a:t>
            </a:r>
            <a:r>
              <a:rPr lang="ru-RU" sz="3600" b="1" dirty="0"/>
              <a:t>Играя</a:t>
            </a:r>
            <a:r>
              <a:rPr lang="ru-RU" sz="3600" dirty="0"/>
              <a:t>, ребёнок накапливает знания, осваивает язык, общается, </a:t>
            </a:r>
            <a:endParaRPr lang="ru-RU" sz="3600" dirty="0" smtClean="0"/>
          </a:p>
          <a:p>
            <a:pPr marL="0" indent="0" algn="just">
              <a:buNone/>
            </a:pPr>
            <a:r>
              <a:rPr lang="ru-RU" sz="3600" dirty="0" smtClean="0"/>
              <a:t>развивает мышление </a:t>
            </a:r>
          </a:p>
          <a:p>
            <a:pPr marL="0" indent="0" algn="just">
              <a:buNone/>
            </a:pPr>
            <a:r>
              <a:rPr lang="ru-RU" sz="3600" dirty="0" smtClean="0"/>
              <a:t>и </a:t>
            </a:r>
            <a:r>
              <a:rPr lang="ru-RU" sz="3600" dirty="0"/>
              <a:t>воображение.</a:t>
            </a:r>
            <a:r>
              <a:rPr lang="ru-RU" sz="3600" b="1" dirty="0"/>
              <a:t> 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80312" y="5223616"/>
            <a:ext cx="1599606" cy="159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279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1755" y="620688"/>
            <a:ext cx="8229600" cy="2203450"/>
          </a:xfrm>
        </p:spPr>
        <p:txBody>
          <a:bodyPr>
            <a:noAutofit/>
          </a:bodyPr>
          <a:lstStyle/>
          <a:p>
            <a:pPr algn="just"/>
            <a:r>
              <a:rPr lang="ru-RU" sz="3600" dirty="0">
                <a:solidFill>
                  <a:schemeClr val="tx1"/>
                </a:solidFill>
              </a:rPr>
              <a:t>Актуальность данной темы продиктована тем, что дети в наши дни либо совсем не играют, либо играют мало.</a:t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504" y="2636912"/>
            <a:ext cx="2808312" cy="1871037"/>
          </a:xfrm>
          <a:prstGeom prst="rect">
            <a:avLst/>
          </a:prstGeom>
        </p:spPr>
      </p:pic>
      <p:pic>
        <p:nvPicPr>
          <p:cNvPr id="6" name="Рисунок 5" descr="C:\Users\Toshiba\AppData\Local\Microsoft\Windows\Temporary Internet Files\Content.Word\IMG2020031810154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284984"/>
            <a:ext cx="3289548" cy="3145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Toshiba\AppData\Local\Microsoft\Windows\Temporary Internet Files\Content.Word\IMG2020022512523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659357"/>
            <a:ext cx="2032000" cy="4067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0130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560" cy="1320800"/>
          </a:xfrm>
        </p:spPr>
        <p:txBody>
          <a:bodyPr>
            <a:normAutofit/>
          </a:bodyPr>
          <a:lstStyle/>
          <a:p>
            <a:r>
              <a:rPr lang="ru-RU" b="1" dirty="0" smtClean="0"/>
              <a:t>Роль игры </a:t>
            </a:r>
            <a:br>
              <a:rPr lang="ru-RU" b="1" dirty="0" smtClean="0"/>
            </a:br>
            <a:r>
              <a:rPr lang="ru-RU" b="1" dirty="0" smtClean="0"/>
              <a:t>в образовательном процессе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ct val="50000"/>
              </a:spcBef>
            </a:pPr>
            <a:endParaRPr lang="ru-RU" b="1" dirty="0" smtClean="0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ru-RU" sz="3100" b="1" dirty="0" smtClean="0"/>
              <a:t>Игра- форма приобретения знаний;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ru-RU" sz="3100" b="1" dirty="0" smtClean="0"/>
              <a:t>Игра-средство усвоения практических навыков;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ru-RU" sz="3100" b="1" dirty="0" smtClean="0"/>
              <a:t>Игра- средство развития внимания, памяти, мышления, воображения и фантазии;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ru-RU" sz="3100" b="1" dirty="0" smtClean="0"/>
              <a:t>Игра- средство реализации мотивации к деятельности;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ru-RU" sz="3100" b="1" dirty="0" smtClean="0"/>
              <a:t>Игра-средство развития коммуникативных способностей;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ru-RU" sz="3100" b="1" dirty="0" smtClean="0"/>
              <a:t>Игра- средство социализации.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99544" y="5085184"/>
            <a:ext cx="1810544" cy="166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734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3" cy="1320800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Развивающие игры – путь к познанию   мира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/>
              <a:t>Развивающая</a:t>
            </a:r>
            <a:r>
              <a:rPr lang="ru-RU" sz="2400" dirty="0"/>
              <a:t> игра–это специфическая, полноценная и содержательная деятельность, она имеет свои побудительные мотивы и способы </a:t>
            </a:r>
            <a:r>
              <a:rPr lang="ru-RU" sz="2400" dirty="0" smtClean="0"/>
              <a:t>действий</a:t>
            </a:r>
          </a:p>
          <a:p>
            <a:pPr marL="0" indent="0" algn="just">
              <a:buNone/>
            </a:pPr>
            <a:r>
              <a:rPr lang="ru-RU" sz="2400" b="1" dirty="0" smtClean="0"/>
              <a:t>Развивающие</a:t>
            </a:r>
            <a:r>
              <a:rPr lang="ru-RU" sz="2400" dirty="0"/>
              <a:t> игры имеют готовый игровой замысел, игровой материал и </a:t>
            </a:r>
            <a:r>
              <a:rPr lang="ru-RU" sz="2400" dirty="0" smtClean="0"/>
              <a:t>правила.</a:t>
            </a:r>
            <a:r>
              <a:rPr lang="ru-RU" sz="2400" dirty="0"/>
              <a:t> </a:t>
            </a:r>
            <a:r>
              <a:rPr lang="ru-RU" sz="2400" i="1" dirty="0" smtClean="0"/>
              <a:t>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Цель </a:t>
            </a:r>
            <a:r>
              <a:rPr lang="ru-RU" sz="2400" dirty="0"/>
              <a:t>игры имеет два </a:t>
            </a:r>
            <a:r>
              <a:rPr lang="ru-RU" sz="2400" u="sng" dirty="0"/>
              <a:t>аспекта</a:t>
            </a:r>
            <a:r>
              <a:rPr lang="ru-RU" sz="2400" dirty="0"/>
              <a:t>:</a:t>
            </a:r>
          </a:p>
          <a:p>
            <a:r>
              <a:rPr lang="ru-RU" sz="2400" dirty="0" smtClean="0"/>
              <a:t>познавательный </a:t>
            </a:r>
            <a:r>
              <a:rPr lang="ru-RU" sz="2400" dirty="0"/>
              <a:t>(то чему хотим научить </a:t>
            </a:r>
            <a:r>
              <a:rPr lang="ru-RU" sz="2400" dirty="0" smtClean="0"/>
              <a:t>ребенка).</a:t>
            </a:r>
            <a:endParaRPr lang="ru-RU" sz="2400" dirty="0"/>
          </a:p>
          <a:p>
            <a:r>
              <a:rPr lang="ru-RU" sz="2400" dirty="0" smtClean="0"/>
              <a:t>воспитательный</a:t>
            </a:r>
            <a:r>
              <a:rPr lang="ru-RU" sz="2400" dirty="0"/>
              <a:t> </a:t>
            </a:r>
            <a:r>
              <a:rPr lang="ru-RU" sz="2400" i="1" dirty="0"/>
              <a:t>(способы сотрудничества, </a:t>
            </a: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 smtClean="0"/>
              <a:t>   формы и </a:t>
            </a:r>
            <a:r>
              <a:rPr lang="ru-RU" sz="2400" i="1" dirty="0"/>
              <a:t>отношений с другими детьми)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4" name="Рисунок 3" descr="https://im0-tub-ru.yandex.net/i?id=4bff5dbc5a4c7bfff7258106d053b423-l&amp;n=13"/>
          <p:cNvPicPr/>
          <p:nvPr/>
        </p:nvPicPr>
        <p:blipFill rotWithShape="1">
          <a:blip r:embed="rId2" cstate="print">
            <a:clrChange>
              <a:clrFrom>
                <a:srgbClr val="CC0100"/>
              </a:clrFrom>
              <a:clrTo>
                <a:srgbClr val="CC01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" b="13"/>
          <a:stretch/>
        </p:blipFill>
        <p:spPr bwMode="auto">
          <a:xfrm>
            <a:off x="7596336" y="5013176"/>
            <a:ext cx="1450504" cy="162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2791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850" y="274638"/>
            <a:ext cx="8820150" cy="17145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Лучшие </a:t>
            </a:r>
            <a:r>
              <a:rPr lang="ru-RU" sz="3200" b="1" dirty="0"/>
              <a:t>помощники и партнеры </a:t>
            </a:r>
            <a:r>
              <a:rPr lang="ru-RU" sz="3200" b="1" dirty="0" smtClean="0"/>
              <a:t>ребенка  </a:t>
            </a:r>
            <a:r>
              <a:rPr lang="ru-RU" sz="3200" b="1" dirty="0"/>
              <a:t>в играх </a:t>
            </a:r>
            <a:r>
              <a:rPr lang="ru-RU" sz="3200" b="1" dirty="0" smtClean="0"/>
              <a:t>–это его старшие товарищи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1773238"/>
            <a:ext cx="7978080" cy="43735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Их задачи в организации игры:</a:t>
            </a:r>
          </a:p>
          <a:p>
            <a:r>
              <a:rPr lang="ru-RU" dirty="0" smtClean="0"/>
              <a:t>Научиться понимать учеников младших классов </a:t>
            </a:r>
          </a:p>
          <a:p>
            <a:r>
              <a:rPr lang="ru-RU" dirty="0" smtClean="0"/>
              <a:t>Найти общий язык с ребятами </a:t>
            </a:r>
          </a:p>
          <a:p>
            <a:r>
              <a:rPr lang="ru-RU" dirty="0" smtClean="0"/>
              <a:t>Научиться правильно играть с детьми превращая любую игру в процесс познания</a:t>
            </a:r>
          </a:p>
          <a:p>
            <a:r>
              <a:rPr lang="ru-RU" dirty="0" smtClean="0"/>
              <a:t>Научиться выбирать и правильно излагать материал </a:t>
            </a:r>
          </a:p>
          <a:p>
            <a:r>
              <a:rPr lang="ru-RU" dirty="0" smtClean="0"/>
              <a:t>Попробовать себя в роли учителя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684" y="4365104"/>
            <a:ext cx="1724804" cy="227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538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93508"/>
            <a:ext cx="8208912" cy="1320800"/>
          </a:xfrm>
        </p:spPr>
        <p:txBody>
          <a:bodyPr>
            <a:normAutofit/>
          </a:bodyPr>
          <a:lstStyle/>
          <a:p>
            <a:r>
              <a:rPr lang="ru-RU" b="1" dirty="0"/>
              <a:t>Основные правила проведения игр с ребенком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0050" y="1772816"/>
            <a:ext cx="8704438" cy="4637112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sz="6000" dirty="0"/>
              <a:t>Постарайтесь, что бы игра радовала ребенка и вас самих, помните, что ребенок получает удовольствие </a:t>
            </a:r>
            <a:r>
              <a:rPr lang="ru-RU" sz="6000" dirty="0" smtClean="0"/>
              <a:t>  </a:t>
            </a:r>
            <a:r>
              <a:rPr lang="ru-RU" sz="6000" dirty="0"/>
              <a:t>от самого процесса </a:t>
            </a:r>
            <a:r>
              <a:rPr lang="ru-RU" sz="6000" dirty="0" smtClean="0"/>
              <a:t>игры. </a:t>
            </a:r>
            <a:r>
              <a:rPr lang="ru-RU" sz="6000" dirty="0"/>
              <a:t>Радуйтесь вместе с ним, хвалите его.</a:t>
            </a:r>
          </a:p>
          <a:p>
            <a:pPr lvl="0"/>
            <a:r>
              <a:rPr lang="ru-RU" sz="6000" dirty="0"/>
              <a:t>Уровень сложности игры и ее задач для ребенка должен соответствовать уровню развития </a:t>
            </a:r>
            <a:r>
              <a:rPr lang="ru-RU" sz="6000" dirty="0" smtClean="0"/>
              <a:t>ребенка</a:t>
            </a:r>
          </a:p>
          <a:p>
            <a:pPr lvl="0"/>
            <a:r>
              <a:rPr lang="ru-RU" sz="6000" dirty="0"/>
              <a:t>Постепенное обучение усложняющие задачи и условий игры</a:t>
            </a:r>
          </a:p>
          <a:p>
            <a:pPr lvl="0"/>
            <a:r>
              <a:rPr lang="ru-RU" sz="6000" dirty="0"/>
              <a:t>Правила игры должны быть понятны и просты. Формулировка обучающего задания должна быть четкой и короткой.</a:t>
            </a:r>
          </a:p>
          <a:p>
            <a:pPr lvl="0"/>
            <a:r>
              <a:rPr lang="ru-RU" sz="6000" dirty="0"/>
              <a:t>Помните, что в развивающих играх весь смысл в том, чтобы ребенок сам выполнял все задания. Поэтому не подсказывайте </a:t>
            </a:r>
            <a:r>
              <a:rPr lang="ru-RU" sz="6000" dirty="0" smtClean="0"/>
              <a:t>ребенку, </a:t>
            </a:r>
            <a:r>
              <a:rPr lang="ru-RU" sz="6000" dirty="0"/>
              <a:t>позвольте ему самому думать.   </a:t>
            </a:r>
          </a:p>
          <a:p>
            <a:pPr lvl="0"/>
            <a:r>
              <a:rPr lang="ru-RU" sz="6000" dirty="0"/>
              <a:t>Игровой материал должен быть ярким, красочным, интересным. </a:t>
            </a:r>
          </a:p>
          <a:p>
            <a:pPr lvl="0"/>
            <a:r>
              <a:rPr lang="ru-RU" sz="6000" dirty="0"/>
              <a:t>Не делайте   обидных замечаний, старайтесь ничем не обижать </a:t>
            </a:r>
            <a:r>
              <a:rPr lang="ru-RU" sz="6000" dirty="0" smtClean="0"/>
              <a:t>ребенка.  </a:t>
            </a:r>
          </a:p>
          <a:p>
            <a:pPr lvl="0"/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40471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70000" lnSpcReduction="20000"/>
          </a:bodyPr>
          <a:lstStyle/>
          <a:p>
            <a:r>
              <a:rPr lang="ru-RU" dirty="0"/>
              <a:t>Артемова Л.В.: Окружающий мир в дидактических играх дошкольников. - М.: Просвещение, </a:t>
            </a:r>
            <a:r>
              <a:rPr lang="ru-RU" dirty="0" smtClean="0"/>
              <a:t>1992</a:t>
            </a:r>
          </a:p>
          <a:p>
            <a:r>
              <a:rPr lang="ru-RU" dirty="0"/>
              <a:t>под ред. Л.А. </a:t>
            </a:r>
            <a:r>
              <a:rPr lang="ru-RU" dirty="0" err="1"/>
              <a:t>Венгера</a:t>
            </a:r>
            <a:r>
              <a:rPr lang="ru-RU" dirty="0"/>
              <a:t>: Дидактические игры и упражнения по сенсорному воспитанию дошкольников. - М.: Просвещение, 1973</a:t>
            </a:r>
          </a:p>
          <a:p>
            <a:r>
              <a:rPr lang="ru-RU" dirty="0" err="1"/>
              <a:t>Стребелева</a:t>
            </a:r>
            <a:r>
              <a:rPr lang="ru-RU" dirty="0"/>
              <a:t> Е.А.: Формирование мышления у детей с отклонениями в развитии. - М.: </a:t>
            </a:r>
            <a:r>
              <a:rPr lang="ru-RU" dirty="0" err="1"/>
              <a:t>Владос</a:t>
            </a:r>
            <a:r>
              <a:rPr lang="ru-RU" dirty="0"/>
              <a:t>, 2005</a:t>
            </a:r>
          </a:p>
          <a:p>
            <a:r>
              <a:rPr lang="ru-RU" dirty="0" err="1" smtClean="0"/>
              <a:t>Крaсильникoвa</a:t>
            </a:r>
            <a:r>
              <a:rPr lang="ru-RU" dirty="0" smtClean="0"/>
              <a:t> </a:t>
            </a:r>
            <a:r>
              <a:rPr lang="ru-RU" dirty="0"/>
              <a:t>Н.A. Игры для </a:t>
            </a:r>
            <a:r>
              <a:rPr lang="ru-RU" dirty="0" err="1"/>
              <a:t>рaзвития</a:t>
            </a:r>
            <a:r>
              <a:rPr lang="ru-RU" dirty="0"/>
              <a:t> </a:t>
            </a:r>
            <a:r>
              <a:rPr lang="ru-RU" dirty="0" err="1"/>
              <a:t>мeлкoй</a:t>
            </a:r>
            <a:r>
              <a:rPr lang="ru-RU" dirty="0"/>
              <a:t> </a:t>
            </a:r>
            <a:r>
              <a:rPr lang="ru-RU" dirty="0" err="1"/>
              <a:t>мoтoрики</a:t>
            </a:r>
            <a:r>
              <a:rPr lang="ru-RU" dirty="0"/>
              <a:t> у </a:t>
            </a:r>
            <a:r>
              <a:rPr lang="ru-RU" dirty="0" err="1"/>
              <a:t>дeтeй</a:t>
            </a:r>
            <a:r>
              <a:rPr lang="ru-RU" dirty="0"/>
              <a:t> с </a:t>
            </a:r>
            <a:r>
              <a:rPr lang="ru-RU" dirty="0" err="1"/>
              <a:t>тяжeлыми</a:t>
            </a:r>
            <a:r>
              <a:rPr lang="ru-RU" dirty="0"/>
              <a:t> </a:t>
            </a:r>
            <a:r>
              <a:rPr lang="ru-RU" dirty="0" err="1"/>
              <a:t>нaрушeниями</a:t>
            </a:r>
            <a:r>
              <a:rPr lang="ru-RU" dirty="0"/>
              <a:t> </a:t>
            </a:r>
            <a:r>
              <a:rPr lang="ru-RU" dirty="0" err="1"/>
              <a:t>рeчи</a:t>
            </a:r>
            <a:r>
              <a:rPr lang="ru-RU" dirty="0"/>
              <a:t>. - М.: </a:t>
            </a:r>
            <a:r>
              <a:rPr lang="ru-RU" dirty="0" err="1"/>
              <a:t>Владос</a:t>
            </a:r>
            <a:r>
              <a:rPr lang="ru-RU" dirty="0"/>
              <a:t>, 2011. - 237 с.</a:t>
            </a:r>
          </a:p>
          <a:p>
            <a:r>
              <a:rPr lang="ru-RU" dirty="0" err="1"/>
              <a:t>Крупенчук</a:t>
            </a:r>
            <a:r>
              <a:rPr lang="ru-RU" dirty="0"/>
              <a:t> О.И. Пальчиковые игры. СПБ.: Литера, 2005. - 220 с.</a:t>
            </a:r>
          </a:p>
          <a:p>
            <a:r>
              <a:rPr lang="ru-RU" dirty="0" err="1"/>
              <a:t>Крупeнчук</a:t>
            </a:r>
            <a:r>
              <a:rPr lang="ru-RU" dirty="0"/>
              <a:t> O.И. </a:t>
            </a:r>
            <a:r>
              <a:rPr lang="ru-RU" dirty="0" err="1"/>
              <a:t>Систeмa</a:t>
            </a:r>
            <a:r>
              <a:rPr lang="ru-RU" dirty="0"/>
              <a:t> </a:t>
            </a:r>
            <a:r>
              <a:rPr lang="ru-RU" dirty="0" err="1"/>
              <a:t>рaбoты</a:t>
            </a:r>
            <a:r>
              <a:rPr lang="ru-RU" dirty="0"/>
              <a:t> </a:t>
            </a:r>
            <a:r>
              <a:rPr lang="ru-RU" dirty="0" err="1"/>
              <a:t>пo</a:t>
            </a:r>
            <a:r>
              <a:rPr lang="ru-RU" dirty="0"/>
              <a:t> </a:t>
            </a:r>
            <a:r>
              <a:rPr lang="ru-RU" dirty="0" err="1"/>
              <a:t>рaзвитию</a:t>
            </a:r>
            <a:r>
              <a:rPr lang="ru-RU" dirty="0"/>
              <a:t> </a:t>
            </a:r>
            <a:r>
              <a:rPr lang="ru-RU" dirty="0" err="1"/>
              <a:t>мeлкoй</a:t>
            </a:r>
            <a:r>
              <a:rPr lang="ru-RU" dirty="0"/>
              <a:t> </a:t>
            </a:r>
            <a:r>
              <a:rPr lang="ru-RU" dirty="0" err="1"/>
              <a:t>мoтoрики</a:t>
            </a:r>
            <a:r>
              <a:rPr lang="ru-RU" dirty="0"/>
              <a:t> у </a:t>
            </a:r>
            <a:r>
              <a:rPr lang="ru-RU" dirty="0" err="1"/>
              <a:t>дeтeй</a:t>
            </a:r>
            <a:r>
              <a:rPr lang="ru-RU" dirty="0"/>
              <a:t> с </a:t>
            </a:r>
            <a:r>
              <a:rPr lang="ru-RU" dirty="0" err="1"/>
              <a:t>рeчeвoй</a:t>
            </a:r>
            <a:r>
              <a:rPr lang="ru-RU" dirty="0"/>
              <a:t> </a:t>
            </a:r>
            <a:r>
              <a:rPr lang="ru-RU" dirty="0" err="1"/>
              <a:t>пaтoлoгиeй</a:t>
            </a:r>
            <a:r>
              <a:rPr lang="ru-RU" dirty="0"/>
              <a:t>. - М.: Литера, 2008. - 218 с.</a:t>
            </a:r>
          </a:p>
          <a:p>
            <a:r>
              <a:rPr lang="ru-RU" dirty="0" err="1"/>
              <a:t>Нищева</a:t>
            </a:r>
            <a:r>
              <a:rPr lang="ru-RU" dirty="0"/>
              <a:t>, Н. В. Волшебное дерево .Календарь </a:t>
            </a:r>
            <a:r>
              <a:rPr lang="ru-RU" dirty="0" err="1" smtClean="0"/>
              <a:t>природы.Дидактическая</a:t>
            </a:r>
            <a:r>
              <a:rPr lang="ru-RU" dirty="0" smtClean="0"/>
              <a:t> </a:t>
            </a:r>
            <a:r>
              <a:rPr lang="ru-RU" dirty="0"/>
              <a:t>игра / Н.В. </a:t>
            </a:r>
            <a:r>
              <a:rPr lang="ru-RU" dirty="0" err="1"/>
              <a:t>Нищева</a:t>
            </a:r>
            <a:r>
              <a:rPr lang="ru-RU" dirty="0"/>
              <a:t>. - М.: Детство-Пресс, 2013. - 2164 c.</a:t>
            </a:r>
          </a:p>
          <a:p>
            <a:r>
              <a:rPr lang="ru-RU" dirty="0" err="1"/>
              <a:t>Цикото</a:t>
            </a:r>
            <a:r>
              <a:rPr lang="ru-RU" dirty="0"/>
              <a:t> Г.В. Проблемные дети: развитие и коррекция в предметно-практической деятельности. Учебно-методическое пособие,  Издательство: Парадигма, 2013г.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6570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529</TotalTime>
  <Words>442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 «Учимся- играя, играя- познаем». </vt:lpstr>
      <vt:lpstr>Презентация PowerPoint</vt:lpstr>
      <vt:lpstr>Актуальность данной темы продиктована тем, что дети в наши дни либо совсем не играют, либо играют мало. </vt:lpstr>
      <vt:lpstr>Роль игры  в образовательном процессе</vt:lpstr>
      <vt:lpstr>Развивающие игры – путь к познанию   мира</vt:lpstr>
      <vt:lpstr>Лучшие помощники и партнеры ребенка  в играх –это его старшие товарищи.</vt:lpstr>
      <vt:lpstr>Основные правила проведения игр с ребенком</vt:lpstr>
      <vt:lpstr>Литература</vt:lpstr>
    </vt:vector>
  </TitlesOfParts>
  <Company>AUZsoft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«Учимся- играя, играя- познаем».</dc:title>
  <dc:creator>Toshiba</dc:creator>
  <cp:lastModifiedBy>Toshiba</cp:lastModifiedBy>
  <cp:revision>61</cp:revision>
  <dcterms:created xsi:type="dcterms:W3CDTF">2019-02-25T16:49:18Z</dcterms:created>
  <dcterms:modified xsi:type="dcterms:W3CDTF">2020-04-02T11:35:36Z</dcterms:modified>
</cp:coreProperties>
</file>