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62" r:id="rId2"/>
    <p:sldId id="256" r:id="rId3"/>
    <p:sldId id="266" r:id="rId4"/>
    <p:sldId id="258" r:id="rId5"/>
    <p:sldId id="259" r:id="rId6"/>
    <p:sldId id="263" r:id="rId7"/>
    <p:sldId id="260" r:id="rId8"/>
    <p:sldId id="264" r:id="rId9"/>
    <p:sldId id="261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FFFFFF"/>
    <a:srgbClr val="FF7C80"/>
    <a:srgbClr val="FF66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A947BA-AF89-4E84-A5EA-ACDB1EB9BF15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1F1FD0-D956-492D-922D-762D9FBA2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106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F1FD0-D956-492D-922D-762D9FBA20A1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01.09.2015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&#1042;&#1072;&#1088;&#1080;&#1072;&#1085;&#1090;%201.doc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Скачать программу: &quot;Пиратский остров&quot; - Анимационные Обои Freeware.ru - бесплатные программы для Windows"/>
          <p:cNvPicPr>
            <a:picLocks noChangeAspect="1" noChangeArrowheads="1"/>
          </p:cNvPicPr>
          <p:nvPr/>
        </p:nvPicPr>
        <p:blipFill>
          <a:blip r:embed="rId2" cstate="print">
            <a:lum bright="10000"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45332" y="2276872"/>
            <a:ext cx="6904582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rgbClr val="002060"/>
                  </a:solidFill>
                  <a:prstDash val="solid"/>
                </a:ln>
              </a:rPr>
              <a:t>Урок – путешествие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 острову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НАТУРАЛЬНЫХ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ЧИСЕЛ</a:t>
            </a:r>
            <a:endParaRPr lang="ru-RU" sz="5400" b="1" dirty="0">
              <a:ln w="10541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photo.foto-planeta.com/view/3/7/9/0/sevastopol-3786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39434" cy="7074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774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6786578" y="785794"/>
            <a:ext cx="2357422" cy="5181091"/>
            <a:chOff x="6786578" y="928670"/>
            <a:chExt cx="2357422" cy="5181091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86578" y="928670"/>
              <a:ext cx="2151227" cy="38576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Box 6"/>
            <p:cNvSpPr txBox="1"/>
            <p:nvPr/>
          </p:nvSpPr>
          <p:spPr>
            <a:xfrm>
              <a:off x="6786578" y="4786322"/>
              <a:ext cx="2357422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Bookman Old Style" pitchFamily="18" charset="0"/>
                </a:rPr>
                <a:t>«Алые паруса»</a:t>
              </a: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3923928" y="2348880"/>
            <a:ext cx="2647950" cy="3667130"/>
            <a:chOff x="3714744" y="2786058"/>
            <a:chExt cx="2647950" cy="3667130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714744" y="3500438"/>
              <a:ext cx="2647950" cy="2952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TextBox 8"/>
            <p:cNvSpPr txBox="1"/>
            <p:nvPr/>
          </p:nvSpPr>
          <p:spPr>
            <a:xfrm>
              <a:off x="3714744" y="2786058"/>
              <a:ext cx="264320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«</a:t>
              </a:r>
              <a:r>
                <a:rPr lang="ru-RU" sz="40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Bookman Old Style" pitchFamily="18" charset="0"/>
                </a:rPr>
                <a:t>Мираж</a:t>
              </a:r>
              <a:r>
                <a:rPr lang="ru-RU" sz="28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»</a:t>
              </a:r>
              <a:endParaRPr lang="ru-RU" sz="2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0" y="571480"/>
            <a:ext cx="3929058" cy="3279654"/>
            <a:chOff x="-71438" y="714356"/>
            <a:chExt cx="3929058" cy="327965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2844" y="714356"/>
              <a:ext cx="3317463" cy="2595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TextBox 10"/>
            <p:cNvSpPr txBox="1"/>
            <p:nvPr/>
          </p:nvSpPr>
          <p:spPr>
            <a:xfrm>
              <a:off x="-71438" y="3286124"/>
              <a:ext cx="392905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Bookman Old Style" pitchFamily="18" charset="0"/>
                </a:rPr>
                <a:t>«Бригантина»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hlinkClick r:id="rId2" action="ppaction://hlinkfile"/>
              </a:rPr>
              <a:t>Запишите только ответы к примерам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4949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9259730"/>
              </p:ext>
            </p:extLst>
          </p:nvPr>
        </p:nvGraphicFramePr>
        <p:xfrm>
          <a:off x="467544" y="1556792"/>
          <a:ext cx="3528000" cy="3810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</a:tblGrid>
              <a:tr h="720000">
                <a:tc>
                  <a:txBody>
                    <a:bodyPr/>
                    <a:lstStyle/>
                    <a:p>
                      <a:endParaRPr lang="ru-RU" sz="2400" b="1" dirty="0">
                        <a:latin typeface="Bookman Old Style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Bookman Old Style" pitchFamily="18" charset="0"/>
                        </a:rPr>
                        <a:t>1</a:t>
                      </a:r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Bookman Old Style" pitchFamily="18" charset="0"/>
                        </a:rPr>
                        <a:t>8</a:t>
                      </a:r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Bookman Old Style" pitchFamily="18" charset="0"/>
                        </a:rPr>
                        <a:t>3</a:t>
                      </a:r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Bookman Old Style" pitchFamily="18" charset="0"/>
                        </a:rPr>
                        <a:t>6</a:t>
                      </a:r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Bookman Old Style" pitchFamily="18" charset="0"/>
                        </a:rPr>
                        <a:t>1</a:t>
                      </a:r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Bookman Old Style" pitchFamily="18" charset="0"/>
                        </a:rPr>
                        <a:t>8</a:t>
                      </a:r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00">
                <a:tc>
                  <a:txBody>
                    <a:bodyPr/>
                    <a:lstStyle/>
                    <a:p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Bookman Old Style" pitchFamily="18" charset="0"/>
                        </a:rPr>
                        <a:t>1</a:t>
                      </a:r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Bookman Old Style" pitchFamily="18" charset="0"/>
                        </a:rPr>
                        <a:t>8</a:t>
                      </a:r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Bookman Old Style" pitchFamily="18" charset="0"/>
                        </a:rPr>
                        <a:t>1</a:t>
                      </a:r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Bookman Old Style" pitchFamily="18" charset="0"/>
                        </a:rPr>
                        <a:t>2</a:t>
                      </a:r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720000">
                <a:tc>
                  <a:txBody>
                    <a:bodyPr/>
                    <a:lstStyle/>
                    <a:p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Bookman Old Style" pitchFamily="18" charset="0"/>
                        </a:rPr>
                        <a:t>3</a:t>
                      </a:r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Bookman Old Style" pitchFamily="18" charset="0"/>
                        </a:rPr>
                        <a:t>6</a:t>
                      </a:r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720000">
                <a:tc>
                  <a:txBody>
                    <a:bodyPr/>
                    <a:lstStyle/>
                    <a:p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Bookman Old Style" pitchFamily="18" charset="0"/>
                        </a:rPr>
                        <a:t>3</a:t>
                      </a:r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Bookman Old Style" pitchFamily="18" charset="0"/>
                        </a:rPr>
                        <a:t>6</a:t>
                      </a:r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720000">
                <a:tc>
                  <a:txBody>
                    <a:bodyPr/>
                    <a:lstStyle/>
                    <a:p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>
                        <a:latin typeface="Bookman Old Style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Bookman Old Style" pitchFamily="18" charset="0"/>
                        </a:rPr>
                        <a:t>0</a:t>
                      </a:r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1293210"/>
              </p:ext>
            </p:extLst>
          </p:nvPr>
        </p:nvGraphicFramePr>
        <p:xfrm>
          <a:off x="5436096" y="1484784"/>
          <a:ext cx="2448000" cy="3810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12000"/>
                <a:gridCol w="612000"/>
                <a:gridCol w="612000"/>
                <a:gridCol w="612000"/>
              </a:tblGrid>
              <a:tr h="432000">
                <a:tc>
                  <a:txBody>
                    <a:bodyPr/>
                    <a:lstStyle/>
                    <a:p>
                      <a:pPr algn="r"/>
                      <a:r>
                        <a:rPr lang="ru-RU" sz="4400" b="0" baseline="-25000" dirty="0" smtClean="0">
                          <a:latin typeface="Bookman Old Style" pitchFamily="18" charset="0"/>
                        </a:rPr>
                        <a:t>х</a:t>
                      </a:r>
                      <a:endParaRPr lang="ru-RU" sz="4400" b="0" baseline="-25000" dirty="0">
                        <a:latin typeface="Bookman Old Style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Bookman Old Style" pitchFamily="18" charset="0"/>
                        </a:rPr>
                        <a:t>4</a:t>
                      </a:r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Bookman Old Style" pitchFamily="18" charset="0"/>
                        </a:rPr>
                        <a:t>2</a:t>
                      </a:r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Bookman Old Style" pitchFamily="18" charset="0"/>
                        </a:rPr>
                        <a:t>3</a:t>
                      </a:r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432000">
                <a:tc>
                  <a:txBody>
                    <a:bodyPr/>
                    <a:lstStyle/>
                    <a:p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Bookman Old Style" pitchFamily="18" charset="0"/>
                        </a:rPr>
                        <a:t>1</a:t>
                      </a:r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Bookman Old Style" pitchFamily="18" charset="0"/>
                        </a:rPr>
                        <a:t>0</a:t>
                      </a:r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Bookman Old Style" pitchFamily="18" charset="0"/>
                        </a:rPr>
                        <a:t>2</a:t>
                      </a:r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r"/>
                      <a:r>
                        <a:rPr lang="ru-RU" sz="4400" b="1" baseline="-25000" dirty="0" smtClean="0">
                          <a:latin typeface="Bookman Old Style" pitchFamily="18" charset="0"/>
                        </a:rPr>
                        <a:t>+</a:t>
                      </a:r>
                      <a:endParaRPr lang="ru-RU" sz="4400" b="1" baseline="-25000" dirty="0">
                        <a:latin typeface="Bookman Old Style" pitchFamily="18" charset="0"/>
                      </a:endParaRPr>
                    </a:p>
                  </a:txBody>
                  <a:tcPr anchor="b">
                    <a:lnR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Bookman Old Style" pitchFamily="18" charset="0"/>
                        </a:rPr>
                        <a:t>8</a:t>
                      </a:r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Bookman Old Style" pitchFamily="18" charset="0"/>
                        </a:rPr>
                        <a:t>4</a:t>
                      </a:r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Bookman Old Style" pitchFamily="18" charset="0"/>
                        </a:rPr>
                        <a:t>6</a:t>
                      </a:r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32000"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Bookman Old Style" pitchFamily="18" charset="0"/>
                        </a:rPr>
                        <a:t>4</a:t>
                      </a:r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Bookman Old Style" pitchFamily="18" charset="0"/>
                        </a:rPr>
                        <a:t>2</a:t>
                      </a:r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Bookman Old Style" pitchFamily="18" charset="0"/>
                        </a:rPr>
                        <a:t>3</a:t>
                      </a:r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00"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Bookman Old Style" pitchFamily="18" charset="0"/>
                        </a:rPr>
                        <a:t>5</a:t>
                      </a:r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Bookman Old Style" pitchFamily="18" charset="0"/>
                        </a:rPr>
                        <a:t>0</a:t>
                      </a:r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Bookman Old Style" pitchFamily="18" charset="0"/>
                        </a:rPr>
                        <a:t>7</a:t>
                      </a:r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Bookman Old Style" pitchFamily="18" charset="0"/>
                        </a:rPr>
                        <a:t>6</a:t>
                      </a:r>
                      <a:endParaRPr lang="ru-RU" sz="4400" b="1" dirty="0">
                        <a:latin typeface="Bookman Old Style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57158" y="5786454"/>
            <a:ext cx="85011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Bookman Old Style" pitchFamily="18" charset="0"/>
              </a:rPr>
              <a:t>120 – 48 : 12 + 18 </a:t>
            </a:r>
            <a:r>
              <a:rPr lang="ru-RU" sz="4400" b="1" dirty="0" smtClean="0">
                <a:latin typeface="Bookman Old Style" pitchFamily="18" charset="0"/>
                <a:sym typeface="Symbol"/>
              </a:rPr>
              <a:t></a:t>
            </a:r>
            <a:r>
              <a:rPr lang="ru-RU" sz="4400" b="1" dirty="0" smtClean="0">
                <a:latin typeface="Bookman Old Style" pitchFamily="18" charset="0"/>
              </a:rPr>
              <a:t> 5 = 120</a:t>
            </a:r>
            <a:endParaRPr lang="ru-RU" sz="4400" b="1" dirty="0">
              <a:latin typeface="Bookman Old Styl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5852" y="505406"/>
            <a:ext cx="6858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CC0066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Исправь ошибку!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84" y="500042"/>
            <a:ext cx="50720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smtClean="0">
                <a:ln>
                  <a:solidFill>
                    <a:schemeClr val="tx1"/>
                  </a:solidFill>
                </a:ln>
                <a:solidFill>
                  <a:srgbClr val="CC0066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 Узнай-ка!</a:t>
            </a:r>
            <a:endParaRPr lang="ru-RU" sz="5400" b="1" dirty="0" smtClean="0">
              <a:ln>
                <a:solidFill>
                  <a:schemeClr val="tx1"/>
                </a:solidFill>
              </a:ln>
              <a:solidFill>
                <a:srgbClr val="CC0066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6373" y="1556792"/>
            <a:ext cx="7929618" cy="4148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latin typeface="Bookman Old Style" pitchFamily="18" charset="0"/>
              </a:rPr>
              <a:t>Запланировано плыть 5 часов по 62 км/ч и 3 часа со скоростью 59 км/ч. 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Bookman Old Style" pitchFamily="18" charset="0"/>
              </a:rPr>
              <a:t>Какое расстояние нам нужно проплыть? </a:t>
            </a:r>
            <a:endParaRPr lang="ru-RU" sz="3600" b="1" dirty="0">
              <a:latin typeface="Bookman Old Style" pitchFamily="18" charset="0"/>
            </a:endParaRPr>
          </a:p>
        </p:txBody>
      </p:sp>
      <p:pic>
        <p:nvPicPr>
          <p:cNvPr id="2050" name="Picture 2" descr="http://kartinki-vernisazh.ru/_ph/52/2/99761491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706935"/>
            <a:ext cx="19050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galereika.org/_ph/22/2/510718861.gif?143068623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108379"/>
            <a:ext cx="9577064" cy="4616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011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4016" y="1397000"/>
          <a:ext cx="8892480" cy="352222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2964160"/>
                <a:gridCol w="2964160"/>
                <a:gridCol w="2964160"/>
              </a:tblGrid>
              <a:tr h="1174074"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«Бригантина»</a:t>
                      </a:r>
                      <a:endParaRPr lang="ru-RU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«Мираж» 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«Алые паруса»</a:t>
                      </a:r>
                      <a:endParaRPr lang="ru-RU" sz="2800" b="1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174074"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latin typeface="Bookman Old Style" pitchFamily="18" charset="0"/>
                        </a:rPr>
                        <a:t>а) 574 + </a:t>
                      </a:r>
                      <a:r>
                        <a:rPr kumimoji="0" lang="ru-RU" sz="2400" b="1" kern="1200" dirty="0" err="1" smtClean="0">
                          <a:latin typeface="Bookman Old Style" pitchFamily="18" charset="0"/>
                        </a:rPr>
                        <a:t>х</a:t>
                      </a:r>
                      <a:r>
                        <a:rPr kumimoji="0" lang="ru-RU" sz="2400" b="1" kern="1200" dirty="0" smtClean="0">
                          <a:latin typeface="Bookman Old Style" pitchFamily="18" charset="0"/>
                        </a:rPr>
                        <a:t> = 702; </a:t>
                      </a:r>
                      <a:endParaRPr lang="ru-RU" sz="2400" b="1" dirty="0">
                        <a:latin typeface="Bookman Old Style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latin typeface="Bookman Old Style" pitchFamily="18" charset="0"/>
                        </a:rPr>
                        <a:t>а) </a:t>
                      </a:r>
                      <a:r>
                        <a:rPr kumimoji="0" lang="ru-RU" sz="2400" b="1" kern="1200" dirty="0" err="1" smtClean="0">
                          <a:latin typeface="Bookman Old Style" pitchFamily="18" charset="0"/>
                        </a:rPr>
                        <a:t>х</a:t>
                      </a:r>
                      <a:r>
                        <a:rPr kumimoji="0" lang="ru-RU" sz="2400" b="1" kern="1200" dirty="0" smtClean="0">
                          <a:latin typeface="Bookman Old Style" pitchFamily="18" charset="0"/>
                        </a:rPr>
                        <a:t> – 234 = 197; </a:t>
                      </a:r>
                      <a:endParaRPr lang="ru-RU" sz="2400" b="1" dirty="0">
                        <a:latin typeface="Bookman Old Style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latin typeface="Bookman Old Style" pitchFamily="18" charset="0"/>
                        </a:rPr>
                        <a:t>а)  408 – а = 185; </a:t>
                      </a:r>
                      <a:endParaRPr lang="ru-RU" sz="2400" b="1" dirty="0">
                        <a:latin typeface="Bookman Old Style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174074"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latin typeface="Bookman Old Style" pitchFamily="18" charset="0"/>
                        </a:rPr>
                        <a:t>б) 480 : к = 16; </a:t>
                      </a:r>
                      <a:endParaRPr lang="ru-RU" sz="2400" b="1" dirty="0">
                        <a:latin typeface="Bookman Old Style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latin typeface="Bookman Old Style" pitchFamily="18" charset="0"/>
                        </a:rPr>
                        <a:t>б)  28 ∙ </a:t>
                      </a:r>
                      <a:r>
                        <a:rPr kumimoji="0" lang="en-US" sz="2400" b="1" kern="1200" dirty="0" smtClean="0">
                          <a:latin typeface="Bookman Old Style" pitchFamily="18" charset="0"/>
                        </a:rPr>
                        <a:t>v</a:t>
                      </a:r>
                      <a:r>
                        <a:rPr kumimoji="0" lang="ru-RU" sz="2400" b="1" kern="1200" dirty="0" smtClean="0">
                          <a:latin typeface="Bookman Old Style" pitchFamily="18" charset="0"/>
                        </a:rPr>
                        <a:t> = 840; </a:t>
                      </a:r>
                      <a:endParaRPr lang="ru-RU" sz="2400" b="1" dirty="0">
                        <a:latin typeface="Bookman Old Style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kern="1200" dirty="0" smtClean="0">
                          <a:latin typeface="Bookman Old Style" pitchFamily="18" charset="0"/>
                        </a:rPr>
                        <a:t>б)   с : 17 = 32</a:t>
                      </a:r>
                    </a:p>
                    <a:p>
                      <a:endParaRPr lang="ru-RU" sz="2400" b="1" dirty="0">
                        <a:latin typeface="Bookman Old Style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pic>
        <p:nvPicPr>
          <p:cNvPr id="2" name="Picture 2" descr="http://www.karin-lisbeth.dk/images/h/haj/haj_feb07%20(5)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733256"/>
            <a:ext cx="1905000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laycast.ru/uploads/2015/02/21/1224350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0"/>
            <a:ext cx="2657475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the-jersey-devil.com/bbs/images/733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784" y="-243408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playcast.ru/uploads/2015/02/21/1224350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454465"/>
            <a:ext cx="2657475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ni9e.com/photos/data/gifs/one-gifs/Animated_shark_swimming_black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5589240"/>
            <a:ext cx="2409825" cy="144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glamour.crimeahouses.com.ua/wp-content/uploads/2009/11/zali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25000" cy="714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724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Ирина\Desktop\2014-09-01 23-49-58 Скриншот экрана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t="5000"/>
          <a:stretch>
            <a:fillRect/>
          </a:stretch>
        </p:blipFill>
        <p:spPr bwMode="auto">
          <a:xfrm>
            <a:off x="395536" y="764704"/>
            <a:ext cx="8402086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108</TotalTime>
  <Words>151</Words>
  <Application>Microsoft Office PowerPoint</Application>
  <PresentationFormat>Экран (4:3)</PresentationFormat>
  <Paragraphs>56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Презентация PowerPoint</vt:lpstr>
      <vt:lpstr>Презентация PowerPoint</vt:lpstr>
      <vt:lpstr>Запишите только ответы к примерам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Гость</dc:creator>
  <cp:lastModifiedBy>Гость</cp:lastModifiedBy>
  <cp:revision>26</cp:revision>
  <dcterms:modified xsi:type="dcterms:W3CDTF">2015-09-01T17:31:44Z</dcterms:modified>
</cp:coreProperties>
</file>