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8"/>
  </p:notesMasterIdLst>
  <p:sldIdLst>
    <p:sldId id="257" r:id="rId2"/>
    <p:sldId id="258" r:id="rId3"/>
    <p:sldId id="279" r:id="rId4"/>
    <p:sldId id="280" r:id="rId5"/>
    <p:sldId id="281" r:id="rId6"/>
    <p:sldId id="277" r:id="rId7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60"/>
  </p:normalViewPr>
  <p:slideViewPr>
    <p:cSldViewPr>
      <p:cViewPr varScale="1">
        <p:scale>
          <a:sx n="69" d="100"/>
          <a:sy n="69" d="100"/>
        </p:scale>
        <p:origin x="52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538" y="-72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83918718-61A6-42F5-AA84-4624CC82BED1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0E6FFD0E-2F43-4295-A263-9A79ADE68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6545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176A37-33DF-483F-875B-D859AF26B6D4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6D41E4-D88F-49AC-BC2B-5283E35E65C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416121-F74E-4B46-83CE-8007646DAFAB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DF0851-39E7-4F17-A821-6E80F9EAE21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88E373-A6B7-4A87-80ED-66A77AA7C4D1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F58741-4BF2-4853-BF79-BBB9756A1C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051CFC-BA79-49AA-B264-BC774FF0F2A6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C954E-7176-461E-AB40-C1076E6A80A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0D7646-C87C-4067-B39E-FA6AF96881F1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6E85C-7D4E-4A8D-A2DF-4C39E9AC6B0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48DA9D-9A4B-4771-8356-D272365EB2E2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32A660-383D-4C0E-94BA-374FCAAFA76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7617-B9A0-4873-BCBD-D121873F94E1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99F5A-526F-47B1-A67A-1B6E2B2BC1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3EACE9-0241-4C7F-A89B-A36ADCBDBD0B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2C16A-6EC4-42F4-B33D-232D4131C90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E558AD-E933-4F2B-BE47-A41EADCD3C6A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AA2FE-F497-4741-BEDA-07068766A1A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FF3B54-739B-4F97-B93D-6213006B42DD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EC7E75-F4B9-4A32-A4D1-3E71D8734E7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2322B5-311D-49C9-B757-61CE6103B021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E62A47-7667-45CA-B56A-AF739D0416A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BDC0818-392D-4455-B4F5-F6AC38560840}" type="datetimeFigureOut">
              <a:rPr lang="ru-RU" smtClean="0"/>
              <a:pPr>
                <a:defRPr/>
              </a:pPr>
              <a:t>02.04.2020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7C99F9FD-6E65-4BAA-8A5C-BC8247E1400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107" y="620688"/>
            <a:ext cx="1869884" cy="1152128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58054" y="4771572"/>
            <a:ext cx="3689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Воспитатель: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err="1" smtClean="0">
                <a:solidFill>
                  <a:srgbClr val="FF0000"/>
                </a:solidFill>
              </a:rPr>
              <a:t>Витушкина</a:t>
            </a:r>
            <a:r>
              <a:rPr lang="ru-RU" b="1" dirty="0" smtClean="0">
                <a:solidFill>
                  <a:srgbClr val="FF0000"/>
                </a:solidFill>
              </a:rPr>
              <a:t> Л.А.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95636" y="1656583"/>
            <a:ext cx="75248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Воспитание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культуры поведения детей старшего дошкольного 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возраста </a:t>
            </a:r>
            <a:endParaRPr lang="ru-RU" sz="44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192849"/>
            <a:ext cx="6480720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R="635" algn="ctr">
              <a:lnSpc>
                <a:spcPct val="115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МУНИЦИПАЛЬНОЕ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БЮДЖЕТНОЕ ДОЩКОЛЬНОЕ 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ОБРАЗОВАТЕЛЬНОЕ УЧРЕЖДЕНИЕ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«ДЕТСКИЙ САД ОБЩЕРАЗВИВАЮЩЕГО ВИДА №48 » </a:t>
            </a:r>
            <a:endParaRPr lang="ru-RU" sz="11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17028" y="5698122"/>
            <a:ext cx="1372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ВОРОНЕЖ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2018 г.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67"/>
    </mc:Choice>
    <mc:Fallback xmlns="">
      <p:transition spd="slow" advTm="49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9144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Актуальность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8712968" cy="4572000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buNone/>
            </a:pPr>
            <a:r>
              <a:rPr lang="ru-RU" sz="2400" dirty="0"/>
              <a:t>	</a:t>
            </a:r>
            <a:r>
              <a:rPr lang="ru-RU" sz="2400" dirty="0" smtClean="0">
                <a:latin typeface="Comic Sans MS" pitchFamily="66" charset="0"/>
              </a:rPr>
              <a:t>Многие родители ошибочно считают, что приведя ребенка в дошкольное учреждение, они имеют право переложить на педагогов ответственность за воспитание и становление личности своего ребенка, но это далеко не так. Обязанность каждой семьи – развить культуру поведения ребенка с помощью своих поступков и действий, чтобы впоследствии он мог “измерить” свои и чужие поступки с общечеловеческих позиций добра и зла и не только оценить, но и подчинить свое поведение нравственным нормам и приемлемым формам культуры поведения. Неумение правильно вести себя в обществе, дома создает человеку определенную репутацию, которая усложняет его отношения с людьми, мешает в жизни. Поэтому, с детства следует формировать у детей культуру поведения.</a:t>
            </a:r>
          </a:p>
          <a:p>
            <a:pPr algn="just"/>
            <a:endParaRPr lang="ru-RU" sz="2400" dirty="0">
              <a:latin typeface="Comic Sans MS" pitchFamily="66" charset="0"/>
            </a:endParaRPr>
          </a:p>
          <a:p>
            <a:pPr marL="45720" indent="0" algn="just">
              <a:buNone/>
            </a:pPr>
            <a:endParaRPr lang="ru-RU" sz="2400" dirty="0" smtClean="0">
              <a:latin typeface="Comic Sans MS" pitchFamily="66" charset="0"/>
            </a:endParaRPr>
          </a:p>
          <a:p>
            <a:pPr algn="just"/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06"/>
    </mc:Choice>
    <mc:Fallback xmlns="">
      <p:transition spd="slow" advTm="212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2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79396"/>
            <a:ext cx="8496944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Open Sans"/>
              </a:rPr>
              <a:t>Методы воздействия на ребенка, с целью формирования культурного поведения.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Open Sans"/>
              </a:rPr>
              <a:t>1.</a:t>
            </a:r>
            <a:r>
              <a:rPr lang="ru-RU" sz="2000" i="1" u="sng" dirty="0" smtClean="0">
                <a:solidFill>
                  <a:srgbClr val="000000"/>
                </a:solidFill>
                <a:latin typeface="Open Sans"/>
              </a:rPr>
              <a:t>Приучение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: детям дается определенный образец поведения, например за столом, во время игры, в разговоре со старшими или ровесниками. Следует не только показать, но и проконтролировать точность выполнения того или иного правила.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Open Sans"/>
              </a:rPr>
              <a:t>2. </a:t>
            </a:r>
            <a:r>
              <a:rPr lang="ru-RU" sz="2000" i="1" u="sng" dirty="0">
                <a:solidFill>
                  <a:srgbClr val="000000"/>
                </a:solidFill>
                <a:latin typeface="Open Sans"/>
              </a:rPr>
              <a:t>Упражнение: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 многократно повторяется то или иное действие, например, правильно взяв нож и вилку в руки, разрезать кусок мяса или колбасы. Следует добиваться осознания ребенком необходимости и разумности такого использования столовых приборов</a:t>
            </a:r>
            <a:r>
              <a:rPr lang="ru-RU" sz="2000" dirty="0" smtClean="0">
                <a:solidFill>
                  <a:srgbClr val="000000"/>
                </a:solidFill>
                <a:latin typeface="Open Sans"/>
              </a:rPr>
              <a:t>.(игра)</a:t>
            </a:r>
            <a:endParaRPr lang="ru-RU" sz="2000" dirty="0">
              <a:solidFill>
                <a:srgbClr val="000000"/>
              </a:solidFill>
              <a:latin typeface="Open Sans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Open Sans"/>
              </a:rPr>
              <a:t>З. </a:t>
            </a:r>
            <a:r>
              <a:rPr lang="ru-RU" sz="2000" i="1" u="sng" dirty="0">
                <a:solidFill>
                  <a:srgbClr val="000000"/>
                </a:solidFill>
                <a:latin typeface="Open Sans"/>
              </a:rPr>
              <a:t>Воспитывающие ситуации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: создают условия, в которых ребенок оказывается перед выбором, например, пользоваться вилкой и ножом или одной вилкой.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Open Sans"/>
              </a:rPr>
              <a:t>4. </a:t>
            </a:r>
            <a:r>
              <a:rPr lang="ru-RU" sz="2000" i="1" u="sng" dirty="0">
                <a:solidFill>
                  <a:srgbClr val="000000"/>
                </a:solidFill>
                <a:latin typeface="Open Sans"/>
              </a:rPr>
              <a:t>Поощрение: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 проводится различными способами, активизирует дошкольников к обучению, к выбору правильного поведенческого шага</a:t>
            </a:r>
            <a:r>
              <a:rPr lang="ru-RU" sz="2000" dirty="0" smtClean="0">
                <a:solidFill>
                  <a:srgbClr val="000000"/>
                </a:solidFill>
                <a:latin typeface="Open San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031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6409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5. </a:t>
            </a:r>
            <a:r>
              <a:rPr lang="ru-RU" sz="2000" i="1" dirty="0"/>
              <a:t>Наказание</a:t>
            </a:r>
            <a:r>
              <a:rPr lang="ru-RU" sz="2000" dirty="0"/>
              <a:t>, </a:t>
            </a:r>
            <a:r>
              <a:rPr lang="ru-RU" sz="2000" u="sng" dirty="0"/>
              <a:t>лучше не использовать</a:t>
            </a:r>
            <a:r>
              <a:rPr lang="ru-RU" sz="2000" dirty="0"/>
              <a:t>, </a:t>
            </a:r>
            <a:r>
              <a:rPr lang="ru-RU" sz="2000" dirty="0" smtClean="0"/>
              <a:t>но в </a:t>
            </a:r>
            <a:r>
              <a:rPr lang="ru-RU" sz="2000" dirty="0"/>
              <a:t>критических ситуациях допускается прибегнуть к осуждению воспитателем и другими детьми негативного поступка направлено на возникновение желания поступать хорошо</a:t>
            </a:r>
            <a:r>
              <a:rPr lang="ru-RU" sz="2000" dirty="0" smtClean="0"/>
              <a:t>.</a:t>
            </a:r>
            <a:endParaRPr lang="ru-RU" sz="2000" dirty="0" smtClean="0">
              <a:solidFill>
                <a:srgbClr val="000000"/>
              </a:solidFill>
              <a:latin typeface="Open Sans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Open Sans"/>
              </a:rPr>
              <a:t>6. </a:t>
            </a:r>
            <a:r>
              <a:rPr lang="ru-RU" sz="2000" i="1" u="sng" dirty="0" smtClean="0">
                <a:solidFill>
                  <a:srgbClr val="000000"/>
                </a:solidFill>
                <a:latin typeface="Open Sans"/>
              </a:rPr>
              <a:t>Пример </a:t>
            </a:r>
            <a:r>
              <a:rPr lang="ru-RU" sz="2000" i="1" u="sng" dirty="0">
                <a:solidFill>
                  <a:srgbClr val="000000"/>
                </a:solidFill>
                <a:latin typeface="Open Sans"/>
              </a:rPr>
              <a:t>для подражания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: является своеобразным наглядным образом и необходим ребенку. Им могут быть воспитатель, родитель, знакомый взрослый или ребенок, литературный (сказочный) герой.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Open Sans"/>
              </a:rPr>
              <a:t>7</a:t>
            </a:r>
            <a:r>
              <a:rPr lang="ru-RU" sz="2000" dirty="0" smtClean="0">
                <a:solidFill>
                  <a:srgbClr val="000000"/>
                </a:solidFill>
                <a:latin typeface="Open Sans"/>
              </a:rPr>
              <a:t>. </a:t>
            </a:r>
            <a:r>
              <a:rPr lang="ru-RU" sz="2000" i="1" u="sng" dirty="0">
                <a:solidFill>
                  <a:srgbClr val="000000"/>
                </a:solidFill>
                <a:latin typeface="Open Sans"/>
              </a:rPr>
              <a:t>Разъяснение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: необходимо не только показать рассказ, но и разъяснять, как и почему следует поступить в той или иной ситуации.</a:t>
            </a: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Open Sans"/>
              </a:rPr>
              <a:t>8.</a:t>
            </a:r>
            <a:r>
              <a:rPr lang="ru-RU" sz="2000" i="1" u="sng" dirty="0" smtClean="0">
                <a:solidFill>
                  <a:srgbClr val="000000"/>
                </a:solidFill>
                <a:latin typeface="Open Sans"/>
              </a:rPr>
              <a:t>Беседа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: помогает выяснять уровень знания детьми норм и правил поведения. Ее разумнее проводить небольшой группой в 5-8 человек, в которой каждый ребенок может высказать свое мнение. Знание возможностей детей для ведения беседы, их взглядов, убеждений и привычек поможет воспитателю правильно ее построить </a:t>
            </a:r>
            <a:endParaRPr lang="ru-RU" sz="20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04365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92696"/>
            <a:ext cx="763284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u="sng" dirty="0" smtClean="0"/>
              <a:t>Прививаем навыки культурного поведения, с помощью</a:t>
            </a:r>
            <a:r>
              <a:rPr lang="ru-RU" u="sng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ООД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Режимных моментов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Дидактических игр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Сюжетно- ролевых игр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Праздников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Проектной деятельности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Искусства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Художественной литературы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91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439"/>
            <a:ext cx="4067944" cy="6729929"/>
          </a:xfrm>
        </p:spPr>
        <p:txBody>
          <a:bodyPr>
            <a:normAutofit fontScale="40000" lnSpcReduction="20000"/>
          </a:bodyPr>
          <a:lstStyle/>
          <a:p>
            <a:pPr marL="45720" indent="0" algn="ctr">
              <a:buNone/>
            </a:pPr>
            <a:r>
              <a:rPr lang="ru-RU" sz="4500" b="1" u="sng" dirty="0"/>
              <a:t>Письмо ко всем </a:t>
            </a:r>
            <a:r>
              <a:rPr lang="ru-RU" sz="4500" b="1" u="sng" dirty="0" smtClean="0"/>
              <a:t>детям </a:t>
            </a:r>
          </a:p>
          <a:p>
            <a:pPr marL="45720" indent="0" algn="ctr">
              <a:buNone/>
            </a:pPr>
            <a:r>
              <a:rPr lang="ru-RU" sz="4500" b="1" u="sng" dirty="0" smtClean="0"/>
              <a:t>по </a:t>
            </a:r>
            <a:r>
              <a:rPr lang="ru-RU" sz="4500" b="1" u="sng" dirty="0"/>
              <a:t>одному очень важному делу</a:t>
            </a:r>
            <a:r>
              <a:rPr lang="ru-RU" sz="4500" b="1" u="sng" dirty="0" smtClean="0"/>
              <a:t>.</a:t>
            </a:r>
          </a:p>
          <a:p>
            <a:pPr marL="45720" indent="0" algn="ctr">
              <a:buNone/>
            </a:pPr>
            <a:endParaRPr lang="ru-RU" sz="4500" u="sng" dirty="0"/>
          </a:p>
          <a:p>
            <a:pPr marL="45720" indent="0" algn="ctr">
              <a:buNone/>
            </a:pPr>
            <a:r>
              <a:rPr lang="ru-RU" sz="6000" dirty="0"/>
              <a:t> Дорогие мои дети!</a:t>
            </a:r>
          </a:p>
          <a:p>
            <a:pPr marL="45720" indent="0" algn="ctr">
              <a:buNone/>
            </a:pPr>
            <a:r>
              <a:rPr lang="ru-RU" sz="6000" dirty="0" smtClean="0"/>
              <a:t>Я </a:t>
            </a:r>
            <a:r>
              <a:rPr lang="ru-RU" sz="6000" dirty="0"/>
              <a:t>пишу вам  письмецо:</a:t>
            </a:r>
          </a:p>
          <a:p>
            <a:pPr marL="45720" indent="0" algn="ctr">
              <a:buNone/>
            </a:pPr>
            <a:r>
              <a:rPr lang="ru-RU" sz="6000" dirty="0" smtClean="0"/>
              <a:t>Я </a:t>
            </a:r>
            <a:r>
              <a:rPr lang="ru-RU" sz="6000" dirty="0"/>
              <a:t>прошу вас, мойте </a:t>
            </a:r>
            <a:r>
              <a:rPr lang="ru-RU" sz="6000" dirty="0" smtClean="0"/>
              <a:t>чаще</a:t>
            </a:r>
          </a:p>
          <a:p>
            <a:pPr marL="45720" indent="0" algn="ctr">
              <a:buNone/>
            </a:pPr>
            <a:r>
              <a:rPr lang="ru-RU" sz="6000" dirty="0" smtClean="0"/>
              <a:t>Ваши </a:t>
            </a:r>
            <a:r>
              <a:rPr lang="ru-RU" sz="6000" dirty="0"/>
              <a:t>руки и лицо</a:t>
            </a:r>
            <a:r>
              <a:rPr lang="ru-RU" sz="6000" dirty="0" smtClean="0"/>
              <a:t>.</a:t>
            </a:r>
          </a:p>
          <a:p>
            <a:pPr marL="45720" indent="0" algn="ctr">
              <a:buNone/>
            </a:pPr>
            <a:r>
              <a:rPr lang="ru-RU" sz="6000" dirty="0" smtClean="0"/>
              <a:t> </a:t>
            </a:r>
            <a:r>
              <a:rPr lang="ru-RU" sz="6000" dirty="0"/>
              <a:t>Всё равно какой водою:</a:t>
            </a:r>
          </a:p>
          <a:p>
            <a:pPr marL="45720" indent="0" algn="ctr">
              <a:buNone/>
            </a:pPr>
            <a:r>
              <a:rPr lang="ru-RU" sz="6000" dirty="0" smtClean="0"/>
              <a:t>Кипячёной</a:t>
            </a:r>
            <a:r>
              <a:rPr lang="ru-RU" sz="6000" dirty="0"/>
              <a:t>, ключевой</a:t>
            </a:r>
            <a:r>
              <a:rPr lang="ru-RU" sz="6000" dirty="0" smtClean="0"/>
              <a:t>,</a:t>
            </a:r>
          </a:p>
          <a:p>
            <a:pPr marL="45720" indent="0" algn="ctr">
              <a:buNone/>
            </a:pPr>
            <a:r>
              <a:rPr lang="ru-RU" sz="6000" dirty="0" smtClean="0"/>
              <a:t> </a:t>
            </a:r>
            <a:r>
              <a:rPr lang="ru-RU" sz="6000" dirty="0"/>
              <a:t>Из реки, иль из колодца,</a:t>
            </a:r>
          </a:p>
          <a:p>
            <a:pPr marL="45720" indent="0" algn="ctr">
              <a:buNone/>
            </a:pPr>
            <a:r>
              <a:rPr lang="ru-RU" sz="6000" dirty="0" smtClean="0"/>
              <a:t>Или </a:t>
            </a:r>
            <a:r>
              <a:rPr lang="ru-RU" sz="6000" dirty="0"/>
              <a:t>просто дождевой!</a:t>
            </a:r>
          </a:p>
          <a:p>
            <a:pPr marL="45720" indent="0" algn="ctr">
              <a:buNone/>
            </a:pPr>
            <a:r>
              <a:rPr lang="ru-RU" sz="6000" dirty="0" smtClean="0"/>
              <a:t>Нужно </a:t>
            </a:r>
            <a:r>
              <a:rPr lang="ru-RU" sz="6000" dirty="0"/>
              <a:t>мыться непременно</a:t>
            </a:r>
          </a:p>
          <a:p>
            <a:pPr marL="45720" indent="0" algn="ctr">
              <a:buNone/>
            </a:pPr>
            <a:r>
              <a:rPr lang="ru-RU" sz="6000" dirty="0" smtClean="0"/>
              <a:t>Утром</a:t>
            </a:r>
            <a:r>
              <a:rPr lang="ru-RU" sz="6000" dirty="0"/>
              <a:t>, вечером и днём – </a:t>
            </a:r>
          </a:p>
          <a:p>
            <a:pPr marL="45720" indent="0" algn="ctr">
              <a:buNone/>
            </a:pPr>
            <a:r>
              <a:rPr lang="ru-RU" sz="6000" dirty="0" smtClean="0"/>
              <a:t>Перед </a:t>
            </a:r>
            <a:r>
              <a:rPr lang="ru-RU" sz="6000" dirty="0"/>
              <a:t>каждою </a:t>
            </a:r>
            <a:r>
              <a:rPr lang="ru-RU" sz="6000" dirty="0" err="1"/>
              <a:t>едою</a:t>
            </a:r>
            <a:r>
              <a:rPr lang="ru-RU" sz="6000" dirty="0"/>
              <a:t>,</a:t>
            </a:r>
          </a:p>
          <a:p>
            <a:pPr marL="45720" indent="0" algn="ctr">
              <a:buNone/>
            </a:pPr>
            <a:r>
              <a:rPr lang="ru-RU" sz="6000" dirty="0" smtClean="0"/>
              <a:t>После </a:t>
            </a:r>
            <a:r>
              <a:rPr lang="ru-RU" sz="6000" dirty="0"/>
              <a:t>сна и  перед сном!</a:t>
            </a:r>
          </a:p>
          <a:p>
            <a:pPr algn="ctr"/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355976" y="-14956"/>
            <a:ext cx="4632182" cy="6756323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dirty="0"/>
              <a:t>Тритесь губкой и мочалкой!</a:t>
            </a:r>
          </a:p>
          <a:p>
            <a:pPr marL="45720" indent="0" algn="ctr">
              <a:buNone/>
            </a:pPr>
            <a:r>
              <a:rPr lang="ru-RU" sz="2400" dirty="0"/>
              <a:t>Потерпите – не беда!</a:t>
            </a:r>
          </a:p>
          <a:p>
            <a:pPr marL="45720" indent="0" algn="ctr">
              <a:buNone/>
            </a:pPr>
            <a:r>
              <a:rPr lang="ru-RU" sz="2400" dirty="0"/>
              <a:t>И чернила и варенье </a:t>
            </a:r>
          </a:p>
          <a:p>
            <a:pPr marL="45720" indent="0" algn="ctr">
              <a:buNone/>
            </a:pPr>
            <a:r>
              <a:rPr lang="ru-RU" sz="2400" dirty="0"/>
              <a:t>Смоют мыло и вода.</a:t>
            </a:r>
          </a:p>
          <a:p>
            <a:pPr marL="45720" indent="0" algn="ctr">
              <a:buNone/>
            </a:pPr>
            <a:r>
              <a:rPr lang="ru-RU" sz="2400" dirty="0"/>
              <a:t>Дорогие мои дети!</a:t>
            </a:r>
          </a:p>
          <a:p>
            <a:pPr marL="45720" indent="0" algn="ctr">
              <a:buNone/>
            </a:pPr>
            <a:r>
              <a:rPr lang="ru-RU" sz="2400" dirty="0"/>
              <a:t>Очень, очень вас прошу:</a:t>
            </a:r>
          </a:p>
          <a:p>
            <a:pPr marL="45720" indent="0" algn="ctr">
              <a:buNone/>
            </a:pPr>
            <a:r>
              <a:rPr lang="ru-RU" sz="2400" dirty="0"/>
              <a:t> Мойтесь чище, мойтесь чаще       </a:t>
            </a:r>
          </a:p>
          <a:p>
            <a:pPr marL="45720" indent="0" algn="ctr">
              <a:buNone/>
            </a:pPr>
            <a:r>
              <a:rPr lang="ru-RU" sz="2400" dirty="0"/>
              <a:t> – Я </a:t>
            </a:r>
            <a:r>
              <a:rPr lang="ru-RU" sz="2400" dirty="0" err="1"/>
              <a:t>грязнуль</a:t>
            </a:r>
            <a:r>
              <a:rPr lang="ru-RU" sz="2400" dirty="0"/>
              <a:t> не выношу.</a:t>
            </a:r>
          </a:p>
          <a:p>
            <a:pPr marL="45720" indent="0" algn="ctr">
              <a:buNone/>
            </a:pPr>
            <a:r>
              <a:rPr lang="ru-RU" sz="2400" dirty="0"/>
              <a:t>Не подам руки грязнулям,</a:t>
            </a:r>
          </a:p>
          <a:p>
            <a:pPr marL="45720" indent="0" algn="ctr">
              <a:buNone/>
            </a:pPr>
            <a:r>
              <a:rPr lang="ru-RU" sz="2400" dirty="0"/>
              <a:t>Не поеду в гости к ним!</a:t>
            </a:r>
          </a:p>
          <a:p>
            <a:pPr marL="45720" indent="0" algn="ctr">
              <a:buNone/>
            </a:pPr>
            <a:r>
              <a:rPr lang="ru-RU" sz="2400" dirty="0"/>
              <a:t>Сам я моюсь очень часто.</a:t>
            </a:r>
          </a:p>
          <a:p>
            <a:pPr marL="45720" indent="0" algn="ctr">
              <a:buNone/>
            </a:pPr>
            <a:r>
              <a:rPr lang="ru-RU" sz="2400" dirty="0"/>
              <a:t>До свиданья! Ваш </a:t>
            </a:r>
            <a:r>
              <a:rPr lang="ru-RU" sz="2400" dirty="0" err="1"/>
              <a:t>Тувим</a:t>
            </a:r>
            <a:r>
              <a:rPr lang="ru-RU" sz="2400" dirty="0"/>
              <a:t>.</a:t>
            </a:r>
          </a:p>
          <a:p>
            <a:pPr marL="45720" indent="0" algn="ctr">
              <a:buNone/>
            </a:pPr>
            <a:r>
              <a:rPr lang="ru-RU" dirty="0" smtClean="0"/>
              <a:t>(Ю. </a:t>
            </a:r>
            <a:r>
              <a:rPr lang="ru-RU" dirty="0" err="1" smtClean="0"/>
              <a:t>Тувим</a:t>
            </a:r>
            <a:r>
              <a:rPr lang="ru-RU" dirty="0" smtClean="0"/>
              <a:t>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5429626"/>
            <a:ext cx="2088232" cy="14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7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466"/>
    </mc:Choice>
    <mc:Fallback xmlns="">
      <p:transition spd="slow" advTm="484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869</TotalTime>
  <Words>463</Words>
  <Application>Microsoft Office PowerPoint</Application>
  <PresentationFormat>Экран (4:3)</PresentationFormat>
  <Paragraphs>58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Comic Sans MS</vt:lpstr>
      <vt:lpstr>Georgia</vt:lpstr>
      <vt:lpstr>Open Sans</vt:lpstr>
      <vt:lpstr>Times New Roman</vt:lpstr>
      <vt:lpstr>Trebuchet MS</vt:lpstr>
      <vt:lpstr>Воздушный поток</vt:lpstr>
      <vt:lpstr> </vt:lpstr>
      <vt:lpstr>Актуальность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Колян</cp:lastModifiedBy>
  <cp:revision>93</cp:revision>
  <cp:lastPrinted>2016-10-04T04:56:59Z</cp:lastPrinted>
  <dcterms:created xsi:type="dcterms:W3CDTF">2011-12-14T16:03:09Z</dcterms:created>
  <dcterms:modified xsi:type="dcterms:W3CDTF">2020-04-02T11:41:54Z</dcterms:modified>
</cp:coreProperties>
</file>