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86" r:id="rId2"/>
    <p:sldId id="520" r:id="rId3"/>
    <p:sldId id="521" r:id="rId4"/>
    <p:sldId id="522" r:id="rId5"/>
    <p:sldId id="523" r:id="rId6"/>
    <p:sldId id="599" r:id="rId7"/>
    <p:sldId id="606" r:id="rId8"/>
    <p:sldId id="605" r:id="rId9"/>
    <p:sldId id="600" r:id="rId10"/>
    <p:sldId id="598" r:id="rId11"/>
    <p:sldId id="604" r:id="rId12"/>
    <p:sldId id="603" r:id="rId13"/>
    <p:sldId id="607" r:id="rId14"/>
    <p:sldId id="571" r:id="rId15"/>
    <p:sldId id="614" r:id="rId16"/>
    <p:sldId id="613" r:id="rId17"/>
    <p:sldId id="616" r:id="rId18"/>
    <p:sldId id="615" r:id="rId19"/>
    <p:sldId id="51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6600"/>
    <a:srgbClr val="1C1C1C"/>
    <a:srgbClr val="33CC33"/>
    <a:srgbClr val="FF3300"/>
    <a:srgbClr val="0066CC"/>
    <a:srgbClr val="006699"/>
    <a:srgbClr val="FF0000"/>
    <a:srgbClr val="CC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27" autoAdjust="0"/>
    <p:restoredTop sz="94660"/>
  </p:normalViewPr>
  <p:slideViewPr>
    <p:cSldViewPr>
      <p:cViewPr varScale="1">
        <p:scale>
          <a:sx n="92" d="100"/>
          <a:sy n="92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1184A20-B873-4534-9459-F4B4909779D2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5B34A46-3FA9-4578-8915-8037FBF17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62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042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F77DD50-5613-47C1-B3F0-990789D38C94}" type="slidenum">
              <a:rPr lang="ru-RU" altLang="ru-RU" sz="1200"/>
              <a:pPr algn="r"/>
              <a:t>15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D1DAE4-0441-4B6D-9879-BD2E7D62210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D3A6A5-EF2A-408B-A770-2AFFD8EF4577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970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71BA9EF-5AD8-4DDC-83AB-0B2C1F9D7090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D7677-FCAA-4546-A73E-B17DBBD30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21044-640D-4A35-B944-7D4D14D4B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DA3ED-12A4-493A-8B16-4559411ED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7147-290C-4B3C-B0DB-8BCEF9084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D0E12-F6AE-4898-9EF9-A6F792260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F372E-50C9-4FD7-972D-3B6311B22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AE3DC-353B-40DF-B5FE-62AF2419F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065A8-3D88-4040-8F70-81B3156E3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F2896-6877-4477-B7C2-2F21616B6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E92A8-2EE6-4B3D-BE7C-6C2E04C9E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C281D-ACE0-4DA4-A23E-EAC4EBE2A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F1B32-E2D3-4942-88C8-F3AE9FB5E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C4E7F3E-14A9-4BB2-A0B6-0710FE3A0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8.gif"/><Relationship Id="rId12" Type="http://schemas.openxmlformats.org/officeDocument/2006/relationships/hyperlink" Target="http://www.avtodeti.ru/aksessuary_svetootrajayuschie/detskii_jil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image" Target="../media/image20.gif"/><Relationship Id="rId5" Type="http://schemas.openxmlformats.org/officeDocument/2006/relationships/image" Target="../media/image17.jpeg"/><Relationship Id="rId10" Type="http://schemas.openxmlformats.org/officeDocument/2006/relationships/hyperlink" Target="http://www.avtodeti.ru/aksessuary_svetootrajayuschie/znachok/" TargetMode="External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3.jpeg"/><Relationship Id="rId7" Type="http://schemas.microsoft.com/office/2007/relationships/hdphoto" Target="../media/hdphoto5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microsoft.com/office/2007/relationships/hdphoto" Target="../media/hdphoto4.wdp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jpe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07" b="-2"/>
          <a:stretch>
            <a:fillRect/>
          </a:stretch>
        </p:blipFill>
        <p:spPr bwMode="auto">
          <a:xfrm>
            <a:off x="-36513" y="-315913"/>
            <a:ext cx="9288463" cy="720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-324544" y="373072"/>
            <a:ext cx="4066351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Всероссийская  акция </a:t>
            </a:r>
          </a:p>
          <a:p>
            <a:pPr algn="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>
                <a:solidFill>
                  <a:schemeClr val="bg1"/>
                </a:solidFill>
              </a:rPr>
              <a:t>Я ЗАМЕТЕН</a:t>
            </a:r>
            <a:r>
              <a:rPr lang="ru-RU" sz="2800" b="1" dirty="0" smtClean="0">
                <a:solidFill>
                  <a:schemeClr val="bg1"/>
                </a:solidFill>
              </a:rPr>
              <a:t>!»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4941168"/>
            <a:ext cx="576064" cy="576064"/>
          </a:xfrm>
          <a:prstGeom prst="ellipse">
            <a:avLst/>
          </a:prstGeom>
          <a:solidFill>
            <a:srgbClr val="FF33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27784" y="5517232"/>
            <a:ext cx="576064" cy="576064"/>
          </a:xfrm>
          <a:prstGeom prst="ellipse">
            <a:avLst/>
          </a:prstGeom>
          <a:solidFill>
            <a:srgbClr val="FFFF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27784" y="6079774"/>
            <a:ext cx="576064" cy="576064"/>
          </a:xfrm>
          <a:prstGeom prst="ellipse">
            <a:avLst/>
          </a:prstGeom>
          <a:solidFill>
            <a:srgbClr val="33CC33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D:\Мои документы\Картинки\Норильску 60\0_76c1c_6169d0e8_X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18518"/>
            <a:ext cx="2088232" cy="1392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467544" y="131567"/>
            <a:ext cx="728976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600" b="1" dirty="0" smtClean="0">
                <a:solidFill>
                  <a:srgbClr val="333399"/>
                </a:solidFill>
              </a:rPr>
              <a:t>МБОУ «Гимназия №5» автор  Малышенко Инна Николаевна</a:t>
            </a:r>
            <a:endParaRPr lang="ru-RU" sz="1600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6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5206" y="4763"/>
            <a:ext cx="914400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20" y="-27384"/>
            <a:ext cx="581441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Светоотражающие </a:t>
            </a:r>
            <a:endParaRPr lang="ru-RU" sz="4000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r"/>
            <a:r>
              <a:rPr lang="ru-RU" sz="4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изделия</a:t>
            </a:r>
            <a:endParaRPr lang="ru-RU" sz="4000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0997" y="1340768"/>
            <a:ext cx="646246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solidFill>
                  <a:srgbClr val="C00000"/>
                </a:solidFill>
                <a:latin typeface="Arial Black" pitchFamily="34" charset="0"/>
              </a:rPr>
              <a:t>Светоотражающие </a:t>
            </a:r>
            <a:r>
              <a:rPr lang="ru-RU" sz="2000" i="1" dirty="0">
                <a:solidFill>
                  <a:srgbClr val="C00000"/>
                </a:solidFill>
                <a:latin typeface="Arial Black" pitchFamily="34" charset="0"/>
              </a:rPr>
              <a:t>изделия </a:t>
            </a:r>
            <a:r>
              <a:rPr lang="ru-RU" sz="2000" i="1" dirty="0">
                <a:latin typeface="Arial Black" pitchFamily="34" charset="0"/>
              </a:rPr>
              <a:t>сделают пешеходов и велосипедистов заметными издалека, что поможет избежать беды</a:t>
            </a:r>
            <a:r>
              <a:rPr lang="ru-RU" sz="2000" i="1" dirty="0" smtClean="0">
                <a:latin typeface="Arial Black" pitchFamily="34" charset="0"/>
              </a:rPr>
              <a:t>.</a:t>
            </a:r>
          </a:p>
          <a:p>
            <a:pPr algn="r"/>
            <a:r>
              <a:rPr lang="ru-RU" sz="2000" i="1" dirty="0">
                <a:solidFill>
                  <a:srgbClr val="C00000"/>
                </a:solidFill>
                <a:latin typeface="Arial Black" pitchFamily="34" charset="0"/>
              </a:rPr>
              <a:t>Яркий</a:t>
            </a:r>
            <a:r>
              <a:rPr lang="ru-RU" sz="2000" i="1" dirty="0">
                <a:latin typeface="Arial Black" pitchFamily="34" charset="0"/>
              </a:rPr>
              <a:t> </a:t>
            </a:r>
            <a:r>
              <a:rPr lang="ru-RU" sz="2000" i="1" dirty="0">
                <a:solidFill>
                  <a:srgbClr val="C00000"/>
                </a:solidFill>
                <a:latin typeface="Arial Black" pitchFamily="34" charset="0"/>
              </a:rPr>
              <a:t>светоотражающий жилет </a:t>
            </a:r>
            <a:r>
              <a:rPr lang="ru-RU" sz="2000" i="1" dirty="0">
                <a:latin typeface="Arial Black" pitchFamily="34" charset="0"/>
              </a:rPr>
              <a:t>лимонного цвета сделает безопасной пешую или велосипедную прогулку. </a:t>
            </a:r>
            <a:r>
              <a:rPr lang="ru-RU" sz="2000" i="1" dirty="0">
                <a:solidFill>
                  <a:srgbClr val="C00000"/>
                </a:solidFill>
                <a:latin typeface="Arial Black" pitchFamily="34" charset="0"/>
              </a:rPr>
              <a:t>Жилет </a:t>
            </a:r>
            <a:r>
              <a:rPr lang="ru-RU" sz="2000" i="1" dirty="0">
                <a:latin typeface="Arial Black" pitchFamily="34" charset="0"/>
              </a:rPr>
              <a:t>позволяет ребенку быть замеченным на дальнем </a:t>
            </a:r>
            <a:r>
              <a:rPr lang="ru-RU" sz="2000" i="1" dirty="0" smtClean="0">
                <a:latin typeface="Arial Black" pitchFamily="34" charset="0"/>
              </a:rPr>
              <a:t>расстоянии</a:t>
            </a:r>
            <a:r>
              <a:rPr lang="ru-RU" sz="2000" i="1" dirty="0">
                <a:latin typeface="Arial Black" pitchFamily="34" charset="0"/>
              </a:rPr>
              <a:t>, </a:t>
            </a:r>
          </a:p>
          <a:p>
            <a:pPr algn="r"/>
            <a:r>
              <a:rPr lang="ru-RU" sz="2000" i="1" dirty="0">
                <a:latin typeface="Arial Black" pitchFamily="34" charset="0"/>
              </a:rPr>
              <a:t>что значительно снижает </a:t>
            </a:r>
          </a:p>
          <a:p>
            <a:pPr algn="r"/>
            <a:r>
              <a:rPr lang="ru-RU" sz="2000" i="1" dirty="0">
                <a:latin typeface="Arial Black" pitchFamily="34" charset="0"/>
              </a:rPr>
              <a:t>риск дорожно-транспортного происшествия, </a:t>
            </a:r>
          </a:p>
          <a:p>
            <a:pPr algn="r"/>
            <a:r>
              <a:rPr lang="ru-RU" sz="2000" i="1" dirty="0">
                <a:latin typeface="Arial Black" pitchFamily="34" charset="0"/>
              </a:rPr>
              <a:t>в темное время суток.</a:t>
            </a:r>
          </a:p>
          <a:p>
            <a:pPr algn="r"/>
            <a:endParaRPr lang="ru-RU" sz="2000" i="1" dirty="0"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15364" name="Рисунок 6" descr="Световозвращающие изделия Светоотражающий браслет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002" y="5005128"/>
            <a:ext cx="1182504" cy="1396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05088" y="5951021"/>
            <a:ext cx="23803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</a:rPr>
              <a:t>Светоотражающий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</a:rPr>
              <a:t>брелок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51608" y="6199955"/>
            <a:ext cx="24232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>
                <a:solidFill>
                  <a:srgbClr val="C00000"/>
                </a:solidFill>
              </a:rPr>
              <a:t>Светоотражающий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браслет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5366" name="Picture 6" descr="C:\Users\Инна\Desktop\Конкурс Я заметен\ФОТО Пешеход на переход Декабрь 2016\P101011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926" y="3710330"/>
            <a:ext cx="2394857" cy="2691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5" descr="Световозвращающие изделия Светоотражающий брелок смайлик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7510">
            <a:off x="1190347" y="5141620"/>
            <a:ext cx="414437" cy="55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H="1" flipV="1">
            <a:off x="1835697" y="5671932"/>
            <a:ext cx="869391" cy="32316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8" descr="Световозвращающие изделия Детский светоотражающий жилет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0953">
            <a:off x="329849" y="334116"/>
            <a:ext cx="1181169" cy="1476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Световозвращающие изделия Светоотражающий значок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703" y="4076300"/>
            <a:ext cx="1710342" cy="1676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355976" y="5157192"/>
            <a:ext cx="26752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hlinkClick r:id="rId10"/>
              </a:rPr>
              <a:t>Светоотражающий значок 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5362" name="Рисунок 4" descr="Световозвращающие изделия Светоотражающий брелок сердечко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55415">
            <a:off x="422163" y="2101732"/>
            <a:ext cx="1709304" cy="2289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09868" y="634335"/>
            <a:ext cx="37702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Arial Black" pitchFamily="34" charset="0"/>
                <a:hlinkClick r:id="rId12"/>
              </a:rPr>
              <a:t>Детский светоотражающий жилет .</a:t>
            </a:r>
            <a:r>
              <a:rPr lang="ru-RU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2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0"/>
            <a:ext cx="918051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63797" y="116632"/>
            <a:ext cx="6462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 Вы знаете, что…</a:t>
            </a:r>
          </a:p>
          <a:p>
            <a:pPr algn="r"/>
            <a:endParaRPr lang="ru-RU" sz="2000" i="1" dirty="0">
              <a:latin typeface="Arial Black" pitchFamily="34" charset="0"/>
            </a:endParaRPr>
          </a:p>
          <a:p>
            <a:pPr algn="r"/>
            <a:r>
              <a:rPr lang="ru-RU" sz="2000" i="1" dirty="0">
                <a:latin typeface="Arial Black" pitchFamily="34" charset="0"/>
              </a:rPr>
              <a:t>Изначально светоотражающая одежда была разработана для сотрудников спецслужб, вынужденных работать у обочин дорожного полотна и в условиях плохой видимости. </a:t>
            </a:r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Экспериментальное </a:t>
            </a:r>
            <a:r>
              <a:rPr lang="ru-RU" sz="2000" i="1" dirty="0">
                <a:latin typeface="Arial Black" pitchFamily="34" charset="0"/>
              </a:rPr>
              <a:t>использование такой одежды началась в 1964 году в Шотландии. </a:t>
            </a:r>
            <a:endParaRPr lang="ru-RU" dirty="0"/>
          </a:p>
        </p:txBody>
      </p:sp>
      <p:pic>
        <p:nvPicPr>
          <p:cNvPr id="21508" name="Picture 4" descr="C:\Users\Инна\Desktop\Конкурс Я заметен\ef39a3c33786ba3b409eb3d0250eea0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3073"/>
            <a:ext cx="2435588" cy="319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Инна\Desktop\Конкурс Я заметен\yelek-2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3437504"/>
            <a:ext cx="4482752" cy="3150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Инна\Desktop\86_9fSujY_cf0799b8349b2f99d2c40f46df3a076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494316"/>
            <a:ext cx="1656184" cy="3091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63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0"/>
            <a:ext cx="918051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97694" y="1343084"/>
            <a:ext cx="491081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latin typeface="Arial Black" pitchFamily="34" charset="0"/>
              </a:rPr>
              <a:t>Сигнальная </a:t>
            </a:r>
            <a:r>
              <a:rPr lang="ru-RU" sz="2000" i="1" dirty="0">
                <a:latin typeface="Arial Black" pitchFamily="34" charset="0"/>
              </a:rPr>
              <a:t>одежда имела флуоресцентный оранжевый цвет и негласно называлась «огненной мухой». </a:t>
            </a:r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Одежда </a:t>
            </a:r>
            <a:r>
              <a:rPr lang="ru-RU" sz="2000" i="1" dirty="0">
                <a:latin typeface="Arial Black" pitchFamily="34" charset="0"/>
              </a:rPr>
              <a:t>предназначалась для работников железной дороги. </a:t>
            </a:r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После </a:t>
            </a:r>
            <a:r>
              <a:rPr lang="ru-RU" sz="2000" i="1" dirty="0">
                <a:latin typeface="Arial Black" pitchFamily="34" charset="0"/>
              </a:rPr>
              <a:t>того, как исследования показали, что травматизм </a:t>
            </a:r>
            <a:r>
              <a:rPr lang="ru-RU" sz="2000" i="1" dirty="0" smtClean="0">
                <a:latin typeface="Arial Black" pitchFamily="34" charset="0"/>
              </a:rPr>
              <a:t>сократился </a:t>
            </a:r>
            <a:r>
              <a:rPr lang="ru-RU" sz="2000" i="1" dirty="0">
                <a:latin typeface="Arial Black" pitchFamily="34" charset="0"/>
              </a:rPr>
              <a:t>в несколько раз, правительство Великобритании настоятельно рекомендовало использование светоотражающей одежды и другим спецслужбам.</a:t>
            </a:r>
          </a:p>
          <a:p>
            <a:endParaRPr lang="ru-RU" dirty="0"/>
          </a:p>
        </p:txBody>
      </p:sp>
      <p:pic>
        <p:nvPicPr>
          <p:cNvPr id="18436" name="Picture 4" descr="C:\Users\Инна\Desktop\Конкурс Я заметен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4111">
            <a:off x="214849" y="354070"/>
            <a:ext cx="3749232" cy="283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46504" y="116632"/>
            <a:ext cx="55899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 Вы знаете, что…</a:t>
            </a:r>
          </a:p>
        </p:txBody>
      </p:sp>
      <p:pic>
        <p:nvPicPr>
          <p:cNvPr id="12" name="Picture 2" descr="C:\Users\Инна\Desktop\Конкурс Я заметен\tehnika-parovozy-relsy-parovoz-doroga-zh-9383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11931"/>
            <a:ext cx="4013392" cy="267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Инна\Desktop\Конкурс Я заметен\i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24" y="2924944"/>
            <a:ext cx="2550849" cy="1885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22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 descr="C:\Users\Инна\Desktop\post-77161-1425060283-35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3861048"/>
            <a:ext cx="866966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980728"/>
            <a:ext cx="647497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>
                <a:latin typeface="Arial Black" pitchFamily="34" charset="0"/>
              </a:rPr>
              <a:t>C каждым годом сигнальная продукция становится всё более совершенной. Современная светоотражающая одежда выполняется из высокопрочных </a:t>
            </a:r>
            <a:r>
              <a:rPr lang="ru-RU" sz="2000" i="1" dirty="0" smtClean="0">
                <a:latin typeface="Arial Black" pitchFamily="34" charset="0"/>
              </a:rPr>
              <a:t>материалов.</a:t>
            </a:r>
          </a:p>
          <a:p>
            <a:pPr algn="r"/>
            <a:r>
              <a:rPr lang="ru-RU" sz="2000" i="1" dirty="0" smtClean="0">
                <a:latin typeface="Arial Black" pitchFamily="34" charset="0"/>
              </a:rPr>
              <a:t>Светоотражающие </a:t>
            </a:r>
            <a:r>
              <a:rPr lang="ru-RU" sz="2000" i="1" dirty="0">
                <a:latin typeface="Arial Black" pitchFamily="34" charset="0"/>
              </a:rPr>
              <a:t>материалы имеют высокий коэффициент </a:t>
            </a:r>
            <a:r>
              <a:rPr lang="ru-RU" sz="2000" i="1" dirty="0" err="1">
                <a:latin typeface="Arial Black" pitchFamily="34" charset="0"/>
              </a:rPr>
              <a:t>световозвращения</a:t>
            </a:r>
            <a:r>
              <a:rPr lang="ru-RU" sz="2000" i="1" dirty="0">
                <a:latin typeface="Arial Black" pitchFamily="34" charset="0"/>
              </a:rPr>
              <a:t> под любым углом освещения. </a:t>
            </a:r>
            <a:br>
              <a:rPr lang="ru-RU" sz="2000" i="1" dirty="0">
                <a:latin typeface="Arial Black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46504" y="116632"/>
            <a:ext cx="55899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 Вы знаете, что…</a:t>
            </a:r>
          </a:p>
        </p:txBody>
      </p:sp>
    </p:spTree>
    <p:extLst>
      <p:ext uri="{BB962C8B-B14F-4D97-AF65-F5344CB8AC3E}">
        <p14:creationId xmlns:p14="http://schemas.microsoft.com/office/powerpoint/2010/main" val="283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0"/>
            <a:ext cx="914400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4075" y="952897"/>
            <a:ext cx="648017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Красный свет </a:t>
            </a:r>
          </a:p>
          <a:p>
            <a:pPr algn="ct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ГОРИТ- ОСТАНОВИТЬСЯ  ВСЕМ  ВЕЛИТ! (стоим тихо)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1663" y="2723436"/>
            <a:ext cx="7272337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Жёлтый</a:t>
            </a:r>
            <a:r>
              <a:rPr lang="ru-RU" sz="40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</a:p>
          <a:p>
            <a:pPr algn="ct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ЗАГОРЕЛСЯ ГЛАЗ - ВСЕМ </a:t>
            </a:r>
          </a:p>
          <a:p>
            <a:pPr algn="ct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ПРИГОТОВИТЬСЯ СЕЙЧАС!</a:t>
            </a:r>
          </a:p>
          <a:p>
            <a:pPr algn="ct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(хлопаем в ладоши)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2071" y="4725144"/>
            <a:ext cx="7272337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i="1" dirty="0" smtClean="0">
                <a:solidFill>
                  <a:srgbClr val="00682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На зелёный -</a:t>
            </a:r>
          </a:p>
          <a:p>
            <a:pPr algn="ctr">
              <a:defRPr/>
            </a:pPr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ПЕШЕХОД</a:t>
            </a:r>
          </a:p>
          <a:p>
            <a:pPr algn="ctr">
              <a:defRPr/>
            </a:pPr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НАЧИНАЕТ ПЕРЕХОД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!</a:t>
            </a:r>
          </a:p>
          <a:p>
            <a:pPr algn="ct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(шагаем на месте)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741078" y="-243408"/>
            <a:ext cx="8278813" cy="8937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ru-RU" sz="2800" b="1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i="1" u="sng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Физическая разминка</a:t>
            </a:r>
            <a:endParaRPr lang="ru-RU" i="1" u="sng" kern="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71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allAtOnce"/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пдд"/>
          <p:cNvPicPr>
            <a:picLocks noChangeAspect="1" noChangeArrowheads="1"/>
          </p:cNvPicPr>
          <p:nvPr/>
        </p:nvPicPr>
        <p:blipFill>
          <a:blip r:embed="rId3" cstate="print"/>
          <a:srcRect r="3421"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828191"/>
            <a:ext cx="806442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i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man Old Style"/>
              </a:rPr>
              <a:t>ДОРОЖНЫЙ КРОССВОРД</a:t>
            </a:r>
            <a:endParaRPr lang="ru-RU" sz="7200" b="1" i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84163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9" descr="пдд"/>
          <p:cNvPicPr>
            <a:picLocks noChangeAspect="1" noChangeArrowheads="1"/>
          </p:cNvPicPr>
          <p:nvPr/>
        </p:nvPicPr>
        <p:blipFill>
          <a:blip r:embed="rId2" cstate="print"/>
          <a:srcRect r="3421"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668"/>
          <p:cNvSpPr txBox="1">
            <a:spLocks noChangeArrowheads="1"/>
          </p:cNvSpPr>
          <p:nvPr/>
        </p:nvSpPr>
        <p:spPr bwMode="auto">
          <a:xfrm>
            <a:off x="1331913" y="32845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0485" name="Rectangle 590"/>
          <p:cNvSpPr>
            <a:spLocks noChangeArrowheads="1"/>
          </p:cNvSpPr>
          <p:nvPr/>
        </p:nvSpPr>
        <p:spPr bwMode="auto">
          <a:xfrm>
            <a:off x="2555875" y="6921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6" name="Rectangle 591"/>
          <p:cNvSpPr>
            <a:spLocks noChangeArrowheads="1"/>
          </p:cNvSpPr>
          <p:nvPr/>
        </p:nvSpPr>
        <p:spPr bwMode="auto">
          <a:xfrm>
            <a:off x="2555875" y="11874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7" name="Rectangle 592"/>
          <p:cNvSpPr>
            <a:spLocks noChangeArrowheads="1"/>
          </p:cNvSpPr>
          <p:nvPr/>
        </p:nvSpPr>
        <p:spPr bwMode="auto">
          <a:xfrm>
            <a:off x="2555875" y="1682750"/>
            <a:ext cx="495300" cy="496888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8" name="Rectangle 593"/>
          <p:cNvSpPr>
            <a:spLocks noChangeArrowheads="1"/>
          </p:cNvSpPr>
          <p:nvPr/>
        </p:nvSpPr>
        <p:spPr bwMode="auto">
          <a:xfrm>
            <a:off x="2555875" y="2179638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9" name="Rectangle 594"/>
          <p:cNvSpPr>
            <a:spLocks noChangeArrowheads="1"/>
          </p:cNvSpPr>
          <p:nvPr/>
        </p:nvSpPr>
        <p:spPr bwMode="auto">
          <a:xfrm>
            <a:off x="2555875" y="26733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0" name="Rectangle 595"/>
          <p:cNvSpPr>
            <a:spLocks noChangeArrowheads="1"/>
          </p:cNvSpPr>
          <p:nvPr/>
        </p:nvSpPr>
        <p:spPr bwMode="auto">
          <a:xfrm>
            <a:off x="2555875" y="31686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1" name="Rectangle 596"/>
          <p:cNvSpPr>
            <a:spLocks noChangeArrowheads="1"/>
          </p:cNvSpPr>
          <p:nvPr/>
        </p:nvSpPr>
        <p:spPr bwMode="auto">
          <a:xfrm>
            <a:off x="2555875" y="36639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4" name="Rectangle 599"/>
          <p:cNvSpPr>
            <a:spLocks noChangeArrowheads="1"/>
          </p:cNvSpPr>
          <p:nvPr/>
        </p:nvSpPr>
        <p:spPr bwMode="auto">
          <a:xfrm>
            <a:off x="3051175" y="2179638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5" name="Rectangle 600"/>
          <p:cNvSpPr>
            <a:spLocks noChangeArrowheads="1"/>
          </p:cNvSpPr>
          <p:nvPr/>
        </p:nvSpPr>
        <p:spPr bwMode="auto">
          <a:xfrm>
            <a:off x="3051175" y="26733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6" name="Rectangle 601"/>
          <p:cNvSpPr>
            <a:spLocks noChangeArrowheads="1"/>
          </p:cNvSpPr>
          <p:nvPr/>
        </p:nvSpPr>
        <p:spPr bwMode="auto">
          <a:xfrm>
            <a:off x="3051175" y="31686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7" name="Rectangle 602"/>
          <p:cNvSpPr>
            <a:spLocks noChangeArrowheads="1"/>
          </p:cNvSpPr>
          <p:nvPr/>
        </p:nvSpPr>
        <p:spPr bwMode="auto">
          <a:xfrm>
            <a:off x="3051175" y="36639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8" name="Rectangle 603"/>
          <p:cNvSpPr>
            <a:spLocks noChangeArrowheads="1"/>
          </p:cNvSpPr>
          <p:nvPr/>
        </p:nvSpPr>
        <p:spPr bwMode="auto">
          <a:xfrm>
            <a:off x="3051175" y="4159250"/>
            <a:ext cx="495300" cy="496888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01" name="Rectangle 606"/>
          <p:cNvSpPr>
            <a:spLocks noChangeArrowheads="1"/>
          </p:cNvSpPr>
          <p:nvPr/>
        </p:nvSpPr>
        <p:spPr bwMode="auto">
          <a:xfrm>
            <a:off x="3546475" y="2179638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02" name="Rectangle 607"/>
          <p:cNvSpPr>
            <a:spLocks noChangeArrowheads="1"/>
          </p:cNvSpPr>
          <p:nvPr/>
        </p:nvSpPr>
        <p:spPr bwMode="auto">
          <a:xfrm>
            <a:off x="3546475" y="26733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07" name="Rectangle 613"/>
          <p:cNvSpPr>
            <a:spLocks noChangeArrowheads="1"/>
          </p:cNvSpPr>
          <p:nvPr/>
        </p:nvSpPr>
        <p:spPr bwMode="auto">
          <a:xfrm>
            <a:off x="4041775" y="2671763"/>
            <a:ext cx="495300" cy="496887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08" name="Rectangle 614"/>
          <p:cNvSpPr>
            <a:spLocks noChangeArrowheads="1"/>
          </p:cNvSpPr>
          <p:nvPr/>
        </p:nvSpPr>
        <p:spPr bwMode="auto">
          <a:xfrm>
            <a:off x="4041775" y="21780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09" name="Rectangle 615"/>
          <p:cNvSpPr>
            <a:spLocks noChangeArrowheads="1"/>
          </p:cNvSpPr>
          <p:nvPr/>
        </p:nvSpPr>
        <p:spPr bwMode="auto">
          <a:xfrm>
            <a:off x="4041775" y="1684338"/>
            <a:ext cx="495300" cy="493712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15" name="Rectangle 624"/>
          <p:cNvSpPr>
            <a:spLocks noChangeArrowheads="1"/>
          </p:cNvSpPr>
          <p:nvPr/>
        </p:nvSpPr>
        <p:spPr bwMode="auto">
          <a:xfrm>
            <a:off x="4537075" y="21780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16" name="Rectangle 625"/>
          <p:cNvSpPr>
            <a:spLocks noChangeArrowheads="1"/>
          </p:cNvSpPr>
          <p:nvPr/>
        </p:nvSpPr>
        <p:spPr bwMode="auto">
          <a:xfrm>
            <a:off x="4547514" y="4185557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17" name="Rectangle 627"/>
          <p:cNvSpPr>
            <a:spLocks noChangeArrowheads="1"/>
          </p:cNvSpPr>
          <p:nvPr/>
        </p:nvSpPr>
        <p:spPr bwMode="auto">
          <a:xfrm>
            <a:off x="4537075" y="1687513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18" name="Rectangle 629"/>
          <p:cNvSpPr>
            <a:spLocks noChangeArrowheads="1"/>
          </p:cNvSpPr>
          <p:nvPr/>
        </p:nvSpPr>
        <p:spPr bwMode="auto">
          <a:xfrm>
            <a:off x="4537075" y="3175000"/>
            <a:ext cx="495300" cy="493713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19" name="Rectangle 630"/>
          <p:cNvSpPr>
            <a:spLocks noChangeArrowheads="1"/>
          </p:cNvSpPr>
          <p:nvPr/>
        </p:nvSpPr>
        <p:spPr bwMode="auto">
          <a:xfrm>
            <a:off x="4537075" y="267970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0" name="Rectangle 632"/>
          <p:cNvSpPr>
            <a:spLocks noChangeArrowheads="1"/>
          </p:cNvSpPr>
          <p:nvPr/>
        </p:nvSpPr>
        <p:spPr bwMode="auto">
          <a:xfrm>
            <a:off x="5036706" y="4179435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1" name="Rectangle 633"/>
          <p:cNvSpPr>
            <a:spLocks noChangeArrowheads="1"/>
          </p:cNvSpPr>
          <p:nvPr/>
        </p:nvSpPr>
        <p:spPr bwMode="auto">
          <a:xfrm>
            <a:off x="5035550" y="3668486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2" name="Rectangle 634"/>
          <p:cNvSpPr>
            <a:spLocks noChangeArrowheads="1"/>
          </p:cNvSpPr>
          <p:nvPr/>
        </p:nvSpPr>
        <p:spPr bwMode="auto">
          <a:xfrm>
            <a:off x="5035550" y="3175000"/>
            <a:ext cx="495300" cy="493713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3" name="Rectangle 635"/>
          <p:cNvSpPr>
            <a:spLocks noChangeArrowheads="1"/>
          </p:cNvSpPr>
          <p:nvPr/>
        </p:nvSpPr>
        <p:spPr bwMode="auto">
          <a:xfrm>
            <a:off x="5038725" y="21780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4" name="Rectangle 636"/>
          <p:cNvSpPr>
            <a:spLocks noChangeArrowheads="1"/>
          </p:cNvSpPr>
          <p:nvPr/>
        </p:nvSpPr>
        <p:spPr bwMode="auto">
          <a:xfrm>
            <a:off x="5038725" y="26733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5" name="Rectangle 637"/>
          <p:cNvSpPr>
            <a:spLocks noChangeArrowheads="1"/>
          </p:cNvSpPr>
          <p:nvPr/>
        </p:nvSpPr>
        <p:spPr bwMode="auto">
          <a:xfrm>
            <a:off x="5038725" y="167640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6" name="Rectangle 638"/>
          <p:cNvSpPr>
            <a:spLocks noChangeArrowheads="1"/>
          </p:cNvSpPr>
          <p:nvPr/>
        </p:nvSpPr>
        <p:spPr bwMode="auto">
          <a:xfrm>
            <a:off x="5045187" y="4674055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43" name="Rectangle 626"/>
          <p:cNvSpPr>
            <a:spLocks noChangeArrowheads="1"/>
          </p:cNvSpPr>
          <p:nvPr/>
        </p:nvSpPr>
        <p:spPr bwMode="auto">
          <a:xfrm>
            <a:off x="4537075" y="1192213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363" name="Rectangle 755"/>
          <p:cNvSpPr>
            <a:spLocks noChangeArrowheads="1"/>
          </p:cNvSpPr>
          <p:nvPr/>
        </p:nvSpPr>
        <p:spPr bwMode="auto">
          <a:xfrm>
            <a:off x="2555875" y="2687638"/>
            <a:ext cx="2994025" cy="466725"/>
          </a:xfrm>
          <a:prstGeom prst="rect">
            <a:avLst/>
          </a:prstGeom>
          <a:solidFill>
            <a:srgbClr val="19FF2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352" name="WordArt 744"/>
          <p:cNvSpPr>
            <a:spLocks noChangeArrowheads="1" noChangeShapeType="1" noTextEdit="1"/>
          </p:cNvSpPr>
          <p:nvPr/>
        </p:nvSpPr>
        <p:spPr bwMode="auto">
          <a:xfrm rot="5400000">
            <a:off x="3629819" y="3264386"/>
            <a:ext cx="3313112" cy="3952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ПЕРЕХОД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3300"/>
              </a:solidFill>
              <a:latin typeface="Arial Black"/>
            </a:endParaRPr>
          </a:p>
        </p:txBody>
      </p:sp>
      <p:sp>
        <p:nvSpPr>
          <p:cNvPr id="78" name="Rectangle 590"/>
          <p:cNvSpPr>
            <a:spLocks noChangeArrowheads="1"/>
          </p:cNvSpPr>
          <p:nvPr/>
        </p:nvSpPr>
        <p:spPr bwMode="auto">
          <a:xfrm>
            <a:off x="2553835" y="1968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277" name="WordArt 669"/>
          <p:cNvSpPr>
            <a:spLocks noChangeArrowheads="1" noChangeShapeType="1" noTextEdit="1"/>
          </p:cNvSpPr>
          <p:nvPr/>
        </p:nvSpPr>
        <p:spPr bwMode="auto">
          <a:xfrm rot="5400000">
            <a:off x="902641" y="1974208"/>
            <a:ext cx="3801767" cy="3746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СВЕТОФОР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3300"/>
              </a:solidFill>
              <a:latin typeface="Arial Black"/>
            </a:endParaRPr>
          </a:p>
        </p:txBody>
      </p:sp>
      <p:sp>
        <p:nvSpPr>
          <p:cNvPr id="79" name="Rectangle 590"/>
          <p:cNvSpPr>
            <a:spLocks noChangeArrowheads="1"/>
          </p:cNvSpPr>
          <p:nvPr/>
        </p:nvSpPr>
        <p:spPr bwMode="auto">
          <a:xfrm>
            <a:off x="3059832" y="1678133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0" name="Rectangle 596"/>
          <p:cNvSpPr>
            <a:spLocks noChangeArrowheads="1"/>
          </p:cNvSpPr>
          <p:nvPr/>
        </p:nvSpPr>
        <p:spPr bwMode="auto">
          <a:xfrm>
            <a:off x="3555317" y="1682750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" name="Rectangle 596"/>
          <p:cNvSpPr>
            <a:spLocks noChangeArrowheads="1"/>
          </p:cNvSpPr>
          <p:nvPr/>
        </p:nvSpPr>
        <p:spPr bwMode="auto">
          <a:xfrm>
            <a:off x="3556038" y="1198336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279" name="WordArt 671"/>
          <p:cNvSpPr>
            <a:spLocks noChangeArrowheads="1" noChangeShapeType="1" noTextEdit="1"/>
          </p:cNvSpPr>
          <p:nvPr/>
        </p:nvSpPr>
        <p:spPr bwMode="auto">
          <a:xfrm rot="5400000">
            <a:off x="2906580" y="1964996"/>
            <a:ext cx="1754582" cy="3746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ДЕТИ</a:t>
            </a:r>
          </a:p>
        </p:txBody>
      </p:sp>
      <p:sp>
        <p:nvSpPr>
          <p:cNvPr id="84" name="Rectangle 596"/>
          <p:cNvSpPr>
            <a:spLocks noChangeArrowheads="1"/>
          </p:cNvSpPr>
          <p:nvPr/>
        </p:nvSpPr>
        <p:spPr bwMode="auto">
          <a:xfrm>
            <a:off x="4034645" y="1193719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280" name="WordArt 672"/>
          <p:cNvSpPr>
            <a:spLocks noChangeArrowheads="1" noChangeShapeType="1" noTextEdit="1"/>
          </p:cNvSpPr>
          <p:nvPr/>
        </p:nvSpPr>
        <p:spPr bwMode="auto">
          <a:xfrm rot="5400000">
            <a:off x="3401869" y="1961861"/>
            <a:ext cx="1760852" cy="3746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ЗНАК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3300"/>
              </a:solidFill>
              <a:latin typeface="Arial Black"/>
            </a:endParaRPr>
          </a:p>
        </p:txBody>
      </p:sp>
      <p:sp>
        <p:nvSpPr>
          <p:cNvPr id="86" name="Rectangle 743"/>
          <p:cNvSpPr>
            <a:spLocks noChangeArrowheads="1"/>
          </p:cNvSpPr>
          <p:nvPr/>
        </p:nvSpPr>
        <p:spPr bwMode="auto">
          <a:xfrm>
            <a:off x="4548772" y="3680506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281" name="WordArt 673"/>
          <p:cNvSpPr>
            <a:spLocks noChangeArrowheads="1" noChangeShapeType="1" noTextEdit="1"/>
          </p:cNvSpPr>
          <p:nvPr/>
        </p:nvSpPr>
        <p:spPr bwMode="auto">
          <a:xfrm rot="5400000">
            <a:off x="3139175" y="2766278"/>
            <a:ext cx="3313112" cy="3952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ПЕШЕХОД</a:t>
            </a:r>
          </a:p>
        </p:txBody>
      </p:sp>
      <p:pic>
        <p:nvPicPr>
          <p:cNvPr id="55" name="Рисунок 54" descr="D:\Мои документы\ПДД\Акции\Акция Пассажир 2015\Фото Пассажир 2015\DSC_036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616726"/>
            <a:ext cx="2808312" cy="1781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" name="Picture 4" descr="0000000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506" y="4936221"/>
            <a:ext cx="3092382" cy="1709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187" y="3507909"/>
            <a:ext cx="1646501" cy="1707034"/>
          </a:xfrm>
          <a:prstGeom prst="rect">
            <a:avLst/>
          </a:prstGeom>
          <a:noFill/>
        </p:spPr>
      </p:pic>
      <p:pic>
        <p:nvPicPr>
          <p:cNvPr id="61" name="Рисунок 60" descr="D:\Мои документы\ПДД\ПДД Фото\Вититлов и Гимназия 5\IMG_181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1927" y="4791694"/>
            <a:ext cx="2659227" cy="1853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" name="Рисунок 34" descr="http://img11.nnm.me/b/5/5/3/6/7c16f5ba3444bda236d523bd11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055" y="329890"/>
            <a:ext cx="1512763" cy="1890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0499" name="Rectangle 604"/>
          <p:cNvSpPr>
            <a:spLocks noChangeArrowheads="1"/>
          </p:cNvSpPr>
          <p:nvPr/>
        </p:nvSpPr>
        <p:spPr bwMode="auto">
          <a:xfrm>
            <a:off x="3051175" y="4656138"/>
            <a:ext cx="495300" cy="495300"/>
          </a:xfrm>
          <a:prstGeom prst="rect">
            <a:avLst/>
          </a:prstGeom>
          <a:solidFill>
            <a:srgbClr val="F6F68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9278" name="WordArt 670"/>
          <p:cNvSpPr>
            <a:spLocks noChangeArrowheads="1" noChangeShapeType="1" noTextEdit="1"/>
          </p:cNvSpPr>
          <p:nvPr/>
        </p:nvSpPr>
        <p:spPr bwMode="auto">
          <a:xfrm rot="5400000">
            <a:off x="1641350" y="3245121"/>
            <a:ext cx="3324821" cy="3762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lnSpc>
                <a:spcPct val="90000"/>
              </a:lnSpc>
            </a:pP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ЗЕЛЁНЫЙ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3300"/>
              </a:solidFill>
              <a:latin typeface="Arial Black"/>
            </a:endParaRPr>
          </a:p>
        </p:txBody>
      </p:sp>
      <p:pic>
        <p:nvPicPr>
          <p:cNvPr id="63" name="Picture 4" descr="школа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5187" y="190371"/>
            <a:ext cx="2828519" cy="193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620" y="2134803"/>
            <a:ext cx="1308472" cy="1149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1381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9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9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363" grpId="0" animBg="1"/>
      <p:bldP spid="69352" grpId="0" animBg="1"/>
      <p:bldP spid="69277" grpId="0" animBg="1"/>
      <p:bldP spid="69279" grpId="0" animBg="1"/>
      <p:bldP spid="69280" grpId="0" animBg="1"/>
      <p:bldP spid="69281" grpId="0" animBg="1"/>
      <p:bldP spid="692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6677" y="908720"/>
            <a:ext cx="8680208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i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man Old Style"/>
              </a:rPr>
              <a:t>ТВОРЧЕСКАЯ </a:t>
            </a:r>
          </a:p>
          <a:p>
            <a:pPr algn="ctr">
              <a:defRPr/>
            </a:pPr>
            <a:r>
              <a:rPr lang="ru-RU" sz="8000" b="1" i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man Old Style"/>
              </a:rPr>
              <a:t>МАСТЕРСКАЯ</a:t>
            </a:r>
            <a:endParaRPr lang="ru-RU" sz="8000" b="1" i="1" kern="10" dirty="0" smtClean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Bookman Old Style"/>
            </a:endParaRPr>
          </a:p>
          <a:p>
            <a:pPr algn="ctr">
              <a:defRPr/>
            </a:pPr>
            <a:r>
              <a:rPr lang="ru-RU" sz="8000" b="1" i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Bookman Old Style"/>
              </a:rPr>
              <a:t>«</a:t>
            </a:r>
            <a:r>
              <a:rPr lang="ru-RU" sz="8000" b="1" i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Bookman Old Style"/>
              </a:rPr>
              <a:t>ФЛИКЕР – ЭТО ЗДОРОВО</a:t>
            </a:r>
            <a:r>
              <a:rPr lang="ru-RU" sz="8000" b="1" i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Bookman Old Style"/>
              </a:rPr>
              <a:t>!»</a:t>
            </a:r>
            <a:endParaRPr lang="ru-RU" sz="8000" b="1" i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99"/>
              </a:soli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75460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0"/>
            <a:ext cx="918051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 descr="C:\Users\Инна\Desktop\Конкурс Я заметен\ФОТО Пешеход на переход Декабрь 2016\P10101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5" y="440754"/>
            <a:ext cx="4350053" cy="325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Инна\Desktop\Конкурс Я заметен\ФОТО Пешеход на переход Декабрь 2016\P101050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782305"/>
            <a:ext cx="4968552" cy="371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802413" y="188640"/>
            <a:ext cx="515698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400" i="1" dirty="0" smtClean="0">
                <a:latin typeface="Arial Black" pitchFamily="34" charset="0"/>
              </a:rPr>
              <a:t>Ребята «Гимназии №5» всегда носят одежду со светоотражателями.</a:t>
            </a:r>
            <a:r>
              <a:rPr lang="ru-RU" sz="2000" i="1" dirty="0" smtClean="0">
                <a:latin typeface="Arial Black" pitchFamily="34" charset="0"/>
              </a:rPr>
              <a:t> </a:t>
            </a:r>
          </a:p>
          <a:p>
            <a:pPr algn="r"/>
            <a:r>
              <a:rPr lang="ru-RU" sz="2000" i="1" dirty="0" smtClean="0">
                <a:latin typeface="Arial Black" pitchFamily="34" charset="0"/>
              </a:rPr>
              <a:t> </a:t>
            </a:r>
            <a:r>
              <a:rPr lang="ru-RU" sz="5400" i="1" dirty="0" smtClean="0">
                <a:solidFill>
                  <a:srgbClr val="C00000"/>
                </a:solidFill>
                <a:latin typeface="Arial Black" pitchFamily="34" charset="0"/>
              </a:rPr>
              <a:t>А </a:t>
            </a:r>
            <a:r>
              <a:rPr lang="ru-RU" sz="5400" i="1" dirty="0">
                <a:solidFill>
                  <a:srgbClr val="C00000"/>
                </a:solidFill>
                <a:latin typeface="Arial Black" pitchFamily="34" charset="0"/>
              </a:rPr>
              <a:t>ВЫ?!</a:t>
            </a:r>
          </a:p>
          <a:p>
            <a:pPr algn="r"/>
            <a:endParaRPr lang="ru-RU" sz="2000" i="1" dirty="0" smtClean="0">
              <a:latin typeface="Arial Black" pitchFamily="34" charset="0"/>
            </a:endParaRPr>
          </a:p>
        </p:txBody>
      </p:sp>
      <p:pic>
        <p:nvPicPr>
          <p:cNvPr id="7" name="Рисунок 5" descr="Световозвращающие изделия Светоотражающий брелок смайлик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4508">
            <a:off x="3757469" y="2072803"/>
            <a:ext cx="1950049" cy="261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12"/>
          <p:cNvGrpSpPr/>
          <p:nvPr/>
        </p:nvGrpSpPr>
        <p:grpSpPr>
          <a:xfrm>
            <a:off x="375303" y="4437112"/>
            <a:ext cx="2880320" cy="1944216"/>
            <a:chOff x="5652120" y="3933056"/>
            <a:chExt cx="3096344" cy="2088232"/>
          </a:xfrm>
          <a:scene3d>
            <a:camera prst="obliqueTopLeft"/>
            <a:lightRig rig="flood" dir="t">
              <a:rot lat="0" lon="0" rev="13800000"/>
            </a:lightRig>
          </a:scene3d>
        </p:grpSpPr>
        <p:sp>
          <p:nvSpPr>
            <p:cNvPr id="11" name="Oval 4"/>
            <p:cNvSpPr>
              <a:spLocks noChangeArrowheads="1"/>
            </p:cNvSpPr>
            <p:nvPr/>
          </p:nvSpPr>
          <p:spPr bwMode="auto">
            <a:xfrm>
              <a:off x="5652120" y="3933056"/>
              <a:ext cx="3096344" cy="2088232"/>
            </a:xfrm>
            <a:prstGeom prst="ellipse">
              <a:avLst/>
            </a:prstGeom>
            <a:solidFill>
              <a:srgbClr val="33CC33"/>
            </a:solidFill>
            <a:ln w="276225">
              <a:noFill/>
              <a:round/>
              <a:headEnd/>
              <a:tailEnd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WordArt 5"/>
            <p:cNvSpPr>
              <a:spLocks noChangeArrowheads="1" noChangeShapeType="1" noTextEdit="1"/>
            </p:cNvSpPr>
            <p:nvPr/>
          </p:nvSpPr>
          <p:spPr bwMode="auto">
            <a:xfrm>
              <a:off x="6372200" y="4725144"/>
              <a:ext cx="1944216" cy="720080"/>
            </a:xfrm>
            <a:prstGeom prst="rect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fromWordArt="1">
              <a:prstTxWarp prst="textPlain">
                <a:avLst>
                  <a:gd name="adj" fmla="val 49711"/>
                </a:avLst>
              </a:prstTxWarp>
            </a:bodyPr>
            <a:lstStyle/>
            <a:p>
              <a:pPr algn="ctr">
                <a:defRPr/>
              </a:pPr>
              <a:r>
                <a:rPr lang="ru-RU" sz="3600" b="1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80322" dir="17306097" algn="ctr" rotWithShape="0">
                      <a:schemeClr val="bg1">
                        <a:alpha val="50000"/>
                      </a:schemeClr>
                    </a:outerShdw>
                  </a:effectLst>
                  <a:latin typeface="Bookman Old Style"/>
                </a:rPr>
                <a:t>да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963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endParaRPr lang="ru-RU" altLang="ru-RU" sz="3600" smtClean="0"/>
          </a:p>
        </p:txBody>
      </p:sp>
      <p:pic>
        <p:nvPicPr>
          <p:cNvPr id="32771" name="Рисунок 0" descr="берегите себ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12660" r="3004" b="97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91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пд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-36512" y="0"/>
            <a:ext cx="9180512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84213" y="319088"/>
            <a:ext cx="89646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 i="1">
                <a:latin typeface="Arial Black" pitchFamily="34" charset="0"/>
              </a:rPr>
              <a:t>Быстрая в городе очень езда!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 i="1">
                <a:latin typeface="Arial Black" pitchFamily="34" charset="0"/>
              </a:rPr>
              <a:t>Правила помнишь движения?</a:t>
            </a:r>
          </a:p>
        </p:txBody>
      </p:sp>
      <p:pic>
        <p:nvPicPr>
          <p:cNvPr id="3076" name="Picture 3" descr="Перебегать улицу перед близко идущим транспорто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16"/>
          <a:stretch>
            <a:fillRect/>
          </a:stretch>
        </p:blipFill>
        <p:spPr bwMode="auto">
          <a:xfrm>
            <a:off x="854075" y="1828800"/>
            <a:ext cx="7605713" cy="41608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12"/>
          <p:cNvGrpSpPr/>
          <p:nvPr/>
        </p:nvGrpSpPr>
        <p:grpSpPr>
          <a:xfrm>
            <a:off x="6012160" y="4581128"/>
            <a:ext cx="2880320" cy="1944216"/>
            <a:chOff x="5652120" y="3933056"/>
            <a:chExt cx="3096344" cy="2088232"/>
          </a:xfrm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</p:grpSpPr>
        <p:sp>
          <p:nvSpPr>
            <p:cNvPr id="15" name="Oval 4"/>
            <p:cNvSpPr>
              <a:spLocks noChangeArrowheads="1"/>
            </p:cNvSpPr>
            <p:nvPr/>
          </p:nvSpPr>
          <p:spPr bwMode="auto">
            <a:xfrm>
              <a:off x="5652120" y="3933056"/>
              <a:ext cx="3096344" cy="2088232"/>
            </a:xfrm>
            <a:prstGeom prst="ellipse">
              <a:avLst/>
            </a:prstGeom>
            <a:solidFill>
              <a:srgbClr val="33CC33"/>
            </a:solidFill>
            <a:ln w="276225">
              <a:noFill/>
              <a:round/>
              <a:headEnd/>
              <a:tailEnd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6372200" y="4725144"/>
              <a:ext cx="1944216" cy="720080"/>
            </a:xfrm>
            <a:prstGeom prst="rect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fromWordArt="1">
              <a:prstTxWarp prst="textPlain">
                <a:avLst>
                  <a:gd name="adj" fmla="val 49711"/>
                </a:avLst>
              </a:prstTxWarp>
            </a:bodyPr>
            <a:lstStyle/>
            <a:p>
              <a:pPr algn="ctr">
                <a:defRPr/>
              </a:pPr>
              <a:r>
                <a:rPr lang="ru-RU" sz="3600" b="1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80322" dir="17306097" algn="ctr" rotWithShape="0">
                      <a:schemeClr val="bg1">
                        <a:alpha val="50000"/>
                      </a:schemeClr>
                    </a:outerShdw>
                  </a:effectLst>
                  <a:latin typeface="Bookman Old Style"/>
                </a:rPr>
                <a:t>да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7866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пд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36513" y="0"/>
            <a:ext cx="91440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749300" y="188913"/>
            <a:ext cx="896461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 i="1">
                <a:latin typeface="Arial Black" pitchFamily="34" charset="0"/>
              </a:rPr>
              <a:t>Если спешишь –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 i="1">
                <a:latin typeface="Arial Black" pitchFamily="34" charset="0"/>
              </a:rPr>
              <a:t>по дороге бежишь?</a:t>
            </a:r>
          </a:p>
        </p:txBody>
      </p:sp>
      <p:pic>
        <p:nvPicPr>
          <p:cNvPr id="4100" name="Picture 3" descr="Выбегать на проезжую ча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97038"/>
            <a:ext cx="8507413" cy="3676650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12"/>
          <p:cNvGrpSpPr/>
          <p:nvPr/>
        </p:nvGrpSpPr>
        <p:grpSpPr>
          <a:xfrm>
            <a:off x="5724128" y="4509120"/>
            <a:ext cx="3096344" cy="2088232"/>
            <a:chOff x="5652120" y="3933056"/>
            <a:chExt cx="3096344" cy="20882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</p:grpSpPr>
        <p:sp>
          <p:nvSpPr>
            <p:cNvPr id="15" name="Oval 4"/>
            <p:cNvSpPr>
              <a:spLocks noChangeArrowheads="1"/>
            </p:cNvSpPr>
            <p:nvPr/>
          </p:nvSpPr>
          <p:spPr bwMode="auto">
            <a:xfrm>
              <a:off x="5652120" y="3933056"/>
              <a:ext cx="3096344" cy="2088232"/>
            </a:xfrm>
            <a:prstGeom prst="ellipse">
              <a:avLst/>
            </a:prstGeom>
            <a:solidFill>
              <a:srgbClr val="FF0000"/>
            </a:solidFill>
            <a:ln w="276225">
              <a:noFill/>
              <a:round/>
              <a:headEnd/>
              <a:tailEnd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5940152" y="4797152"/>
              <a:ext cx="2592140" cy="576263"/>
            </a:xfrm>
            <a:prstGeom prst="rect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fromWordArt="1">
              <a:prstTxWarp prst="textPlain">
                <a:avLst>
                  <a:gd name="adj" fmla="val 49711"/>
                </a:avLst>
              </a:prstTxWarp>
            </a:bodyPr>
            <a:lstStyle/>
            <a:p>
              <a:pPr algn="ctr">
                <a:defRPr/>
              </a:pPr>
              <a:r>
                <a:rPr lang="ru-RU" sz="3600" b="1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80322" dir="17306097" algn="ctr" rotWithShape="0">
                      <a:schemeClr val="bg1">
                        <a:alpha val="50000"/>
                      </a:schemeClr>
                    </a:outerShdw>
                  </a:effectLst>
                  <a:latin typeface="Bookman Old Style"/>
                </a:rPr>
                <a:t>нет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38815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пд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36513" y="0"/>
            <a:ext cx="91440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на зелёный св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2" r="45125"/>
          <a:stretch>
            <a:fillRect/>
          </a:stretch>
        </p:blipFill>
        <p:spPr bwMode="auto">
          <a:xfrm>
            <a:off x="2842605" y="1946697"/>
            <a:ext cx="4357687" cy="3971925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12"/>
          <p:cNvGrpSpPr/>
          <p:nvPr/>
        </p:nvGrpSpPr>
        <p:grpSpPr>
          <a:xfrm>
            <a:off x="5796136" y="4437112"/>
            <a:ext cx="2808312" cy="2016224"/>
            <a:chOff x="5652120" y="3933056"/>
            <a:chExt cx="3096344" cy="2088232"/>
          </a:xfrm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</p:grpSpPr>
        <p:sp>
          <p:nvSpPr>
            <p:cNvPr id="15" name="Oval 4"/>
            <p:cNvSpPr>
              <a:spLocks noChangeArrowheads="1"/>
            </p:cNvSpPr>
            <p:nvPr/>
          </p:nvSpPr>
          <p:spPr bwMode="auto">
            <a:xfrm>
              <a:off x="5652120" y="3933056"/>
              <a:ext cx="3096344" cy="2088232"/>
            </a:xfrm>
            <a:prstGeom prst="ellipse">
              <a:avLst/>
            </a:prstGeom>
            <a:solidFill>
              <a:srgbClr val="FF0000"/>
            </a:solidFill>
            <a:ln w="276225">
              <a:noFill/>
              <a:round/>
              <a:headEnd/>
              <a:tailEnd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5940152" y="4797152"/>
              <a:ext cx="2592140" cy="576263"/>
            </a:xfrm>
            <a:prstGeom prst="rect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fromWordArt="1">
              <a:prstTxWarp prst="textPlain">
                <a:avLst>
                  <a:gd name="adj" fmla="val 49711"/>
                </a:avLst>
              </a:prstTxWarp>
            </a:bodyPr>
            <a:lstStyle/>
            <a:p>
              <a:pPr algn="ctr">
                <a:defRPr/>
              </a:pPr>
              <a:r>
                <a:rPr lang="ru-RU" sz="3600" b="1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80322" dir="17306097" algn="ctr" rotWithShape="0">
                      <a:schemeClr val="bg1">
                        <a:alpha val="50000"/>
                      </a:schemeClr>
                    </a:outerShdw>
                  </a:effectLst>
                  <a:latin typeface="Bookman Old Style"/>
                </a:rPr>
                <a:t>нет</a:t>
              </a:r>
            </a:p>
          </p:txBody>
        </p:sp>
      </p:grp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18010">
            <a:off x="441731" y="567912"/>
            <a:ext cx="2428953" cy="22670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artDeco"/>
            <a:contourClr>
              <a:srgbClr val="969696"/>
            </a:contourClr>
          </a:sp3d>
        </p:spPr>
      </p:pic>
      <p:sp>
        <p:nvSpPr>
          <p:cNvPr id="18" name="Овал 17"/>
          <p:cNvSpPr/>
          <p:nvPr/>
        </p:nvSpPr>
        <p:spPr>
          <a:xfrm>
            <a:off x="1627167" y="2276871"/>
            <a:ext cx="288032" cy="337555"/>
          </a:xfrm>
          <a:prstGeom prst="ellips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547664" y="1772816"/>
            <a:ext cx="360040" cy="409563"/>
          </a:xfrm>
          <a:prstGeom prst="ellips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827088" y="474663"/>
            <a:ext cx="89646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 dirty="0">
                <a:latin typeface="Arial Black" pitchFamily="34" charset="0"/>
              </a:rPr>
              <a:t>На светофоре горит </a:t>
            </a:r>
            <a:r>
              <a:rPr lang="ru-RU" alt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КРАСНЫЙ</a:t>
            </a:r>
            <a:r>
              <a:rPr lang="ru-RU" altLang="ru-RU" sz="2800" b="1" i="1" dirty="0">
                <a:latin typeface="Arial Black" pitchFamily="34" charset="0"/>
              </a:rPr>
              <a:t> </a:t>
            </a:r>
            <a:r>
              <a:rPr lang="ru-RU" altLang="ru-RU" sz="2400" b="1" i="1" dirty="0">
                <a:latin typeface="Arial Black" pitchFamily="34" charset="0"/>
              </a:rPr>
              <a:t>свет.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 dirty="0">
                <a:latin typeface="Arial Black" pitchFamily="34" charset="0"/>
              </a:rPr>
              <a:t>Будешь идти через улицу?</a:t>
            </a:r>
          </a:p>
        </p:txBody>
      </p:sp>
    </p:spTree>
    <p:extLst>
      <p:ext uri="{BB962C8B-B14F-4D97-AF65-F5344CB8AC3E}">
        <p14:creationId xmlns:p14="http://schemas.microsoft.com/office/powerpoint/2010/main" val="1017289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пд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-36513" y="0"/>
            <a:ext cx="9186891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на зелёный св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57" y="1988840"/>
            <a:ext cx="8185150" cy="3714750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12"/>
          <p:cNvGrpSpPr/>
          <p:nvPr/>
        </p:nvGrpSpPr>
        <p:grpSpPr>
          <a:xfrm>
            <a:off x="5796136" y="4731482"/>
            <a:ext cx="2880320" cy="1944216"/>
            <a:chOff x="5652120" y="3933056"/>
            <a:chExt cx="3096344" cy="2088232"/>
          </a:xfrm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</p:grpSpPr>
        <p:sp>
          <p:nvSpPr>
            <p:cNvPr id="18" name="Oval 4"/>
            <p:cNvSpPr>
              <a:spLocks noChangeArrowheads="1"/>
            </p:cNvSpPr>
            <p:nvPr/>
          </p:nvSpPr>
          <p:spPr bwMode="auto">
            <a:xfrm>
              <a:off x="5652120" y="3933056"/>
              <a:ext cx="3096344" cy="2088232"/>
            </a:xfrm>
            <a:prstGeom prst="ellipse">
              <a:avLst/>
            </a:prstGeom>
            <a:solidFill>
              <a:srgbClr val="33CC33"/>
            </a:solidFill>
            <a:ln w="276225">
              <a:noFill/>
              <a:round/>
              <a:headEnd/>
              <a:tailEnd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WordArt 5"/>
            <p:cNvSpPr>
              <a:spLocks noChangeArrowheads="1" noChangeShapeType="1" noTextEdit="1"/>
            </p:cNvSpPr>
            <p:nvPr/>
          </p:nvSpPr>
          <p:spPr bwMode="auto">
            <a:xfrm>
              <a:off x="6372200" y="4725144"/>
              <a:ext cx="1944216" cy="720080"/>
            </a:xfrm>
            <a:prstGeom prst="rect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07950" prstMaterial="plastic">
              <a:bevelT w="82550" h="63500" prst="divot"/>
              <a:bevelB/>
            </a:sp3d>
          </p:spPr>
          <p:txBody>
            <a:bodyPr wrap="none" fromWordArt="1">
              <a:prstTxWarp prst="textPlain">
                <a:avLst>
                  <a:gd name="adj" fmla="val 49711"/>
                </a:avLst>
              </a:prstTxWarp>
            </a:bodyPr>
            <a:lstStyle/>
            <a:p>
              <a:pPr algn="ctr">
                <a:defRPr/>
              </a:pPr>
              <a:r>
                <a:rPr lang="ru-RU" sz="3600" b="1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dist="80322" dir="17306097" algn="ctr" rotWithShape="0">
                      <a:schemeClr val="bg1">
                        <a:alpha val="50000"/>
                      </a:schemeClr>
                    </a:outerShdw>
                  </a:effectLst>
                  <a:latin typeface="Bookman Old Style"/>
                </a:rPr>
                <a:t>да</a:t>
              </a:r>
            </a:p>
          </p:txBody>
        </p:sp>
      </p:grpSp>
      <p:sp>
        <p:nvSpPr>
          <p:cNvPr id="20" name="Овал 19"/>
          <p:cNvSpPr/>
          <p:nvPr/>
        </p:nvSpPr>
        <p:spPr>
          <a:xfrm>
            <a:off x="1343354" y="2999894"/>
            <a:ext cx="402068" cy="429106"/>
          </a:xfrm>
          <a:prstGeom prst="ellips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331640" y="2348880"/>
            <a:ext cx="504056" cy="481571"/>
          </a:xfrm>
          <a:prstGeom prst="ellipse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65113" y="260350"/>
            <a:ext cx="89646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 i="1" dirty="0">
                <a:latin typeface="Arial Black" pitchFamily="34" charset="0"/>
              </a:rPr>
              <a:t>Ну, загорелся </a:t>
            </a:r>
            <a:r>
              <a:rPr lang="ru-RU" altLang="ru-RU" b="1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ЗЕЛЁНЫЙ</a:t>
            </a:r>
            <a:r>
              <a:rPr lang="ru-RU" altLang="ru-RU" b="1" i="1" dirty="0">
                <a:solidFill>
                  <a:srgbClr val="006600"/>
                </a:solidFill>
                <a:latin typeface="Arial Black" pitchFamily="34" charset="0"/>
              </a:rPr>
              <a:t> – </a:t>
            </a:r>
            <a:r>
              <a:rPr lang="ru-RU" altLang="ru-RU" b="1" i="1" dirty="0">
                <a:latin typeface="Arial Black" pitchFamily="34" charset="0"/>
              </a:rPr>
              <a:t>тогда,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 i="1" dirty="0">
                <a:latin typeface="Arial Black" pitchFamily="34" charset="0"/>
              </a:rPr>
              <a:t>Будешь идти через улицу?</a:t>
            </a:r>
          </a:p>
        </p:txBody>
      </p:sp>
    </p:spTree>
    <p:extLst>
      <p:ext uri="{BB962C8B-B14F-4D97-AF65-F5344CB8AC3E}">
        <p14:creationId xmlns:p14="http://schemas.microsoft.com/office/powerpoint/2010/main" val="297751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3947572"/>
            <a:ext cx="7272337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4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Вопрос:</a:t>
            </a:r>
          </a:p>
          <a:p>
            <a:pPr algn="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Сколько детей Вы видите на фотографии?</a:t>
            </a:r>
          </a:p>
        </p:txBody>
      </p:sp>
      <p:pic>
        <p:nvPicPr>
          <p:cNvPr id="14339" name="Picture 3" descr="C:\Users\Инна\Desktop\Конкурс Я заметен\ФОТО Пешеход на переход Декабрь 2016\P101012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4478" y="188640"/>
            <a:ext cx="5919290" cy="3805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19672" y="5373216"/>
            <a:ext cx="7272337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Водитель увидит только  </a:t>
            </a:r>
            <a:r>
              <a:rPr lang="ru-RU" sz="4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5</a:t>
            </a:r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!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ru-RU" sz="28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ПОЧЕМУ?!</a:t>
            </a:r>
            <a:endParaRPr lang="ru-RU" sz="2800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63266" y="1650572"/>
            <a:ext cx="45719" cy="184666"/>
          </a:xfrm>
          <a:prstGeom prst="rect">
            <a:avLst/>
          </a:prstGeom>
          <a:solidFill>
            <a:srgbClr val="1C1C1C"/>
          </a:solidFill>
          <a:ln>
            <a:solidFill>
              <a:srgbClr val="1C1C1C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09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-36512" y="0"/>
            <a:ext cx="918051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6" y="9146"/>
            <a:ext cx="5040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Эти фотографии мы сделали на улицах г. Норильска. </a:t>
            </a:r>
          </a:p>
          <a:p>
            <a:pPr algn="r"/>
            <a:r>
              <a:rPr lang="ru-RU" sz="2000" i="1" dirty="0" smtClean="0">
                <a:latin typeface="Arial Black" pitchFamily="34" charset="0"/>
              </a:rPr>
              <a:t>Этих пешеходов хорошо видно в условиях темноты?  </a:t>
            </a:r>
          </a:p>
          <a:p>
            <a:pPr algn="r"/>
            <a:r>
              <a:rPr lang="ru-RU" sz="2000" i="1" dirty="0" smtClean="0">
                <a:latin typeface="Arial Black" pitchFamily="34" charset="0"/>
              </a:rPr>
              <a:t> </a:t>
            </a:r>
            <a:r>
              <a:rPr lang="ru-RU" sz="2000" i="1" dirty="0">
                <a:latin typeface="Arial Black" pitchFamily="34" charset="0"/>
              </a:rPr>
              <a:t>В</a:t>
            </a:r>
            <a:r>
              <a:rPr lang="ru-RU" sz="2000" i="1" dirty="0" smtClean="0">
                <a:latin typeface="Arial Black" pitchFamily="34" charset="0"/>
              </a:rPr>
              <a:t> нашем городе, где полярная ночь продолжается   45 дней - носить светоотражающие изделия </a:t>
            </a:r>
            <a:r>
              <a:rPr lang="ru-RU" sz="2000" i="1" dirty="0" smtClean="0">
                <a:solidFill>
                  <a:srgbClr val="C00000"/>
                </a:solidFill>
                <a:latin typeface="Arial Black" pitchFamily="34" charset="0"/>
              </a:rPr>
              <a:t>КРАЙНЕ ВАЖНО!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Picture 2" descr="C:\Users\Инна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96952"/>
            <a:ext cx="4954520" cy="329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Инна\Desktop\3252868076_7d4553c31a_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58" y="182621"/>
            <a:ext cx="4032448" cy="2688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1737" y="2636912"/>
            <a:ext cx="3528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Поэтому сегодня МЫ  проводим Всероссийскую акцию </a:t>
            </a:r>
          </a:p>
          <a:p>
            <a:pPr algn="r"/>
            <a:r>
              <a:rPr lang="ru-RU" sz="3200" i="1" dirty="0" smtClean="0">
                <a:solidFill>
                  <a:srgbClr val="C00000"/>
                </a:solidFill>
                <a:latin typeface="Arial Black" pitchFamily="34" charset="0"/>
              </a:rPr>
              <a:t>«Я ЗАМЕТЕН!»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auto">
          <a:xfrm>
            <a:off x="197768" y="4293096"/>
            <a:ext cx="4014192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Цель акции: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1" dirty="0" smtClean="0">
                <a:latin typeface="Arial Black" pitchFamily="34" charset="0"/>
              </a:rPr>
              <a:t>способствовать </a:t>
            </a:r>
            <a:r>
              <a:rPr lang="ru-RU" altLang="ru-RU" sz="2000" i="1" dirty="0">
                <a:latin typeface="Arial Black" pitchFamily="34" charset="0"/>
              </a:rPr>
              <a:t>формированию у несовершеннолетних позитивного отношения </a:t>
            </a:r>
            <a:endParaRPr lang="ru-RU" altLang="ru-RU" sz="2000" i="1" dirty="0" smtClean="0"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1" dirty="0" smtClean="0">
                <a:latin typeface="Arial Black" pitchFamily="34" charset="0"/>
              </a:rPr>
              <a:t>на </a:t>
            </a:r>
            <a:r>
              <a:rPr lang="ru-RU" altLang="ru-RU" sz="2000" i="1" dirty="0">
                <a:latin typeface="Arial Black" pitchFamily="34" charset="0"/>
              </a:rPr>
              <a:t>использование </a:t>
            </a:r>
            <a:r>
              <a:rPr lang="ru-RU" altLang="ru-RU" sz="2000" i="1" dirty="0" err="1">
                <a:latin typeface="Arial Black" pitchFamily="34" charset="0"/>
              </a:rPr>
              <a:t>световозвращающих</a:t>
            </a:r>
            <a:r>
              <a:rPr lang="ru-RU" altLang="ru-RU" sz="2000" i="1" dirty="0">
                <a:latin typeface="Arial Black" pitchFamily="34" charset="0"/>
              </a:rPr>
              <a:t> </a:t>
            </a:r>
            <a:r>
              <a:rPr lang="ru-RU" altLang="ru-RU" sz="2000" i="1" dirty="0">
                <a:latin typeface="Arial Black" pitchFamily="34" charset="0"/>
              </a:rPr>
              <a:t>элементов</a:t>
            </a:r>
            <a:r>
              <a:rPr lang="ru-RU" altLang="ru-RU" sz="2600" i="1" dirty="0">
                <a:latin typeface="Arial Black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446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0"/>
            <a:ext cx="918051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116632"/>
            <a:ext cx="55899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 Вы знаете, что…</a:t>
            </a:r>
          </a:p>
        </p:txBody>
      </p:sp>
      <p:pic>
        <p:nvPicPr>
          <p:cNvPr id="8" name="Picture 2" descr="C:\Users\Инна\Desktop\Конкурс Я заметен\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37838"/>
            <a:ext cx="8538219" cy="38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73794" y="476672"/>
            <a:ext cx="66573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Так видит Вас водитель, когда Вы переходите проезжую часть по пешеходному переходу.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26194" y="5417929"/>
            <a:ext cx="66573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Сделайте </a:t>
            </a:r>
            <a:r>
              <a:rPr lang="ru-RU" sz="2000" i="1" dirty="0" smtClean="0">
                <a:solidFill>
                  <a:srgbClr val="C00000"/>
                </a:solidFill>
                <a:latin typeface="Arial Black" pitchFamily="34" charset="0"/>
              </a:rPr>
              <a:t>ВЫВОД</a:t>
            </a:r>
            <a:r>
              <a:rPr lang="ru-RU" sz="2000" i="1" dirty="0" smtClean="0">
                <a:latin typeface="Arial Black" pitchFamily="34" charset="0"/>
              </a:rPr>
              <a:t>, в каком случае Вас заметит водитель раньше: со светоотражателями на одежде или без них?</a:t>
            </a:r>
          </a:p>
        </p:txBody>
      </p:sp>
    </p:spTree>
    <p:extLst>
      <p:ext uri="{BB962C8B-B14F-4D97-AF65-F5344CB8AC3E}">
        <p14:creationId xmlns:p14="http://schemas.microsoft.com/office/powerpoint/2010/main" val="247460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пд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"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-27384"/>
            <a:ext cx="581441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Светоотражающие </a:t>
            </a:r>
            <a:endParaRPr lang="ru-RU" sz="4000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r"/>
            <a:r>
              <a:rPr lang="ru-RU" sz="4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изделия</a:t>
            </a:r>
            <a:endParaRPr lang="ru-RU" sz="4000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268760"/>
            <a:ext cx="6462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latin typeface="Arial Black" pitchFamily="34" charset="0"/>
              </a:rPr>
              <a:t>Светоотражающие </a:t>
            </a:r>
            <a:r>
              <a:rPr lang="ru-RU" sz="2000" i="1" dirty="0">
                <a:latin typeface="Arial Black" pitchFamily="34" charset="0"/>
              </a:rPr>
              <a:t>изделия </a:t>
            </a:r>
            <a:r>
              <a:rPr lang="ru-RU" sz="2000" i="1" dirty="0" smtClean="0">
                <a:latin typeface="Arial Black" pitchFamily="34" charset="0"/>
              </a:rPr>
              <a:t>(</a:t>
            </a:r>
            <a:r>
              <a:rPr lang="ru-RU" sz="2000" i="1" dirty="0" err="1" smtClean="0">
                <a:latin typeface="Arial Black" pitchFamily="34" charset="0"/>
              </a:rPr>
              <a:t>фликеры</a:t>
            </a:r>
            <a:r>
              <a:rPr lang="ru-RU" sz="2000" i="1" dirty="0" smtClean="0">
                <a:latin typeface="Arial Black" pitchFamily="34" charset="0"/>
              </a:rPr>
              <a:t>) разработаны </a:t>
            </a:r>
            <a:r>
              <a:rPr lang="ru-RU" sz="2000" i="1" dirty="0">
                <a:latin typeface="Arial Black" pitchFamily="34" charset="0"/>
              </a:rPr>
              <a:t>для безопасности пешеходов, велосипедистов и водителей, чтобы сделать их видимыми на дороге в любое время суток. </a:t>
            </a:r>
            <a:endParaRPr lang="ru-RU" sz="2000" i="1" dirty="0" smtClean="0">
              <a:latin typeface="Arial Black" pitchFamily="34" charset="0"/>
            </a:endParaRPr>
          </a:p>
          <a:p>
            <a:pPr algn="r"/>
            <a:r>
              <a:rPr lang="ru-RU" sz="2000" i="1" dirty="0" smtClean="0">
                <a:latin typeface="Arial Black" pitchFamily="34" charset="0"/>
              </a:rPr>
              <a:t>Во</a:t>
            </a:r>
            <a:r>
              <a:rPr lang="ru-RU" sz="2000" i="1" dirty="0">
                <a:latin typeface="Arial Black" pitchFamily="34" charset="0"/>
              </a:rPr>
              <a:t> многих европейских странах сигнальная одежда стала обязательной, и это значительно сократило количество несчастных случаев на проезжей части.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Рисунок 8" descr="Световозвращающие изделия Детский светоотражающий жилет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0953">
            <a:off x="255137" y="3696336"/>
            <a:ext cx="2295128" cy="286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3" descr="Световозвращающие изделия Светоотражающий брелок цветоче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7226">
            <a:off x="427185" y="365529"/>
            <a:ext cx="1951034" cy="301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Инна\Desktop\Конкурс Я заметен\ФОТО Пешеход на переход Декабрь 2016\P10101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068" y="4149080"/>
            <a:ext cx="3020180" cy="2259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Инна\Desktop\Конкурс Я заметен\ФОТО Пешеход на переход Декабрь 2016\P101012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9294" y="4509120"/>
            <a:ext cx="3039361" cy="2198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55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386</Words>
  <Application>Microsoft Office PowerPoint</Application>
  <PresentationFormat>Экран (4:3)</PresentationFormat>
  <Paragraphs>99</Paragraphs>
  <Slides>19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Инна</cp:lastModifiedBy>
  <cp:revision>212</cp:revision>
  <dcterms:created xsi:type="dcterms:W3CDTF">2009-10-27T18:12:33Z</dcterms:created>
  <dcterms:modified xsi:type="dcterms:W3CDTF">2020-04-02T03:29:43Z</dcterms:modified>
</cp:coreProperties>
</file>