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335" r:id="rId2"/>
    <p:sldId id="338" r:id="rId3"/>
    <p:sldId id="339" r:id="rId4"/>
    <p:sldId id="362" r:id="rId5"/>
    <p:sldId id="340" r:id="rId6"/>
    <p:sldId id="341" r:id="rId7"/>
    <p:sldId id="365" r:id="rId8"/>
    <p:sldId id="366" r:id="rId9"/>
    <p:sldId id="337" r:id="rId10"/>
    <p:sldId id="348" r:id="rId11"/>
    <p:sldId id="368" r:id="rId12"/>
    <p:sldId id="369" r:id="rId13"/>
    <p:sldId id="370" r:id="rId14"/>
    <p:sldId id="372" r:id="rId15"/>
    <p:sldId id="356" r:id="rId16"/>
    <p:sldId id="374" r:id="rId17"/>
    <p:sldId id="357" r:id="rId18"/>
    <p:sldId id="3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FF00"/>
    <a:srgbClr val="990000"/>
    <a:srgbClr val="016306"/>
    <a:srgbClr val="781E6B"/>
    <a:srgbClr val="D60093"/>
    <a:srgbClr val="00CC99"/>
    <a:srgbClr val="FF9900"/>
    <a:srgbClr val="003399"/>
    <a:srgbClr val="EDFF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8" autoAdjust="0"/>
    <p:restoredTop sz="80806" autoAdjust="0"/>
  </p:normalViewPr>
  <p:slideViewPr>
    <p:cSldViewPr>
      <p:cViewPr varScale="1">
        <p:scale>
          <a:sx n="65" d="100"/>
          <a:sy n="65" d="100"/>
        </p:scale>
        <p:origin x="1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4F7BB4-A3C4-4FBE-97E7-73E30E34C450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C77A4-0EC9-4AFA-ABAF-594BA8F18E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90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9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6038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386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8540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232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BFDE3-7982-4A8B-968C-D8AE628628D0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A8419-15BE-44F9-B2EC-89049AF0A4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5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2230E1-DCB2-46ED-BCDD-B735109BE23D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9E790-4598-4FED-92F7-DABB63A462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28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E84CE-7A7C-4CB7-AF61-4625D360566F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D9EA4-B9B3-45E0-AD49-964D4E018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180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BC04FA-50E0-418A-A1BC-0C6C348231A6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861A8-35A8-47ED-98CF-E66DDB4F8F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CDCE98-6BF1-43B9-8140-FAD479241DF7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DFD7A-4B70-4B0D-8A35-510AD9CCEE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41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C91C1-F2BD-4850-BD07-9BA6E3319EEF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0C0CC-6F7A-4DA6-AB63-3B0E669977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4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8C1F49-7ECE-4358-8440-C606002AD37D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FEC79-FAA8-466E-BD7F-8055ADE88E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0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324EE-A1D2-4EFE-851D-89F99964B591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02F11-A824-4577-B467-8F736B2368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03C561-FD90-4585-9232-B904C7BE10B3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37DD36-99D7-4DE4-BD15-208CA89D04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1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8FD44-7FC9-41DF-A187-59D360388A0A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148DE4-3D61-40E0-B277-23CDBCBF4A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6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E47135-3D03-4164-8764-D2CBDFC1E75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3E160-AD4E-408A-9A43-0AA8B3C8C6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40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BEE52CA-0F76-49D6-B165-14ACC2C228B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7C99321-0779-4DF5-B638-05091CC15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1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6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980728"/>
            <a:ext cx="8509644" cy="1800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endParaRPr lang="ru-RU" sz="36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02624" cy="324036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Проект «Экологическое образование старших дошкольников как средство формирования бережного отношения к природе»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11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7950" y="5013176"/>
            <a:ext cx="6400800" cy="1057672"/>
          </a:xfrm>
          <a:prstGeom prst="roundRect">
            <a:avLst>
              <a:gd name="adj" fmla="val 1782"/>
            </a:avLst>
          </a:prstGeo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Выполнила: </a:t>
            </a:r>
            <a:r>
              <a:rPr lang="ru-RU" sz="2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Шлюндина</a:t>
            </a: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Наталья Константиновна.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056783" cy="7200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План </a:t>
            </a:r>
            <a:r>
              <a:rPr lang="ru-RU" sz="2400" dirty="0"/>
              <a:t>реализации </a:t>
            </a:r>
            <a:r>
              <a:rPr lang="ru-RU" sz="2400" dirty="0" smtClean="0"/>
              <a:t>проекта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7056783" cy="506063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 </a:t>
            </a:r>
            <a:r>
              <a:rPr lang="ru-RU" sz="2000" b="1" dirty="0"/>
              <a:t>1 этап – </a:t>
            </a:r>
            <a:r>
              <a:rPr lang="ru-RU" sz="2000" b="1" i="1" dirty="0" smtClean="0"/>
              <a:t>организационный:</a:t>
            </a:r>
            <a:r>
              <a:rPr lang="ru-RU" sz="2000" dirty="0"/>
              <a:t> постановка цели и задач, определение направлений, объектов и методов исследования, предварительная работа с педагогами, </a:t>
            </a:r>
            <a:r>
              <a:rPr lang="ru-RU" sz="2000" dirty="0" smtClean="0"/>
              <a:t>детьми </a:t>
            </a:r>
            <a:r>
              <a:rPr lang="ru-RU" sz="2000" dirty="0"/>
              <a:t>и их родителями, выбор оборудования и </a:t>
            </a:r>
            <a:r>
              <a:rPr lang="ru-RU" sz="2000" dirty="0" smtClean="0"/>
              <a:t>материалов</a:t>
            </a:r>
            <a:r>
              <a:rPr lang="ru-RU" sz="2000" dirty="0"/>
              <a:t> (октябрь 2018 г.)</a:t>
            </a:r>
          </a:p>
          <a:p>
            <a:r>
              <a:rPr lang="ru-RU" sz="2000" dirty="0"/>
              <a:t>  </a:t>
            </a:r>
            <a:r>
              <a:rPr lang="ru-RU" sz="2000" b="1" dirty="0"/>
              <a:t>2 этап – </a:t>
            </a:r>
            <a:r>
              <a:rPr lang="ru-RU" sz="2000" b="1" i="1" dirty="0" smtClean="0"/>
              <a:t>основной</a:t>
            </a:r>
            <a:r>
              <a:rPr lang="ru-RU" sz="2000" dirty="0" smtClean="0"/>
              <a:t>: </a:t>
            </a:r>
            <a:r>
              <a:rPr lang="ru-RU" sz="2000" dirty="0"/>
              <a:t>поиск ответов на поставленные вопросы </a:t>
            </a:r>
            <a:r>
              <a:rPr lang="ru-RU" sz="2000" dirty="0" smtClean="0"/>
              <a:t>разными способами</a:t>
            </a:r>
            <a:r>
              <a:rPr lang="ru-RU" sz="2000" dirty="0"/>
              <a:t> (ноябрь 2018 г.– </a:t>
            </a:r>
            <a:r>
              <a:rPr lang="ru-RU" sz="2000" dirty="0" smtClean="0"/>
              <a:t>март </a:t>
            </a:r>
            <a:r>
              <a:rPr lang="ru-RU" sz="2000" dirty="0"/>
              <a:t>2019 г.)</a:t>
            </a:r>
          </a:p>
          <a:p>
            <a:r>
              <a:rPr lang="ru-RU" sz="2000" dirty="0"/>
              <a:t>  </a:t>
            </a:r>
            <a:r>
              <a:rPr lang="ru-RU" sz="2000" b="1" dirty="0"/>
              <a:t>3 этап – </a:t>
            </a:r>
            <a:r>
              <a:rPr lang="ru-RU" sz="2000" b="1" i="1" dirty="0" smtClean="0"/>
              <a:t>итоговый:</a:t>
            </a:r>
            <a:r>
              <a:rPr lang="ru-RU" sz="2000" b="1" dirty="0"/>
              <a:t> </a:t>
            </a:r>
            <a:r>
              <a:rPr lang="ru-RU" sz="2000" dirty="0"/>
              <a:t>обобщение результатов работы в самой различной </a:t>
            </a:r>
            <a:r>
              <a:rPr lang="ru-RU" sz="2000" dirty="0" smtClean="0"/>
              <a:t>форме, </a:t>
            </a:r>
            <a:r>
              <a:rPr lang="ru-RU" sz="2000" dirty="0"/>
              <a:t>их анализ, закрепление полученных знаний, формулировка выводов и, по возможности, составление </a:t>
            </a:r>
            <a:r>
              <a:rPr lang="ru-RU" sz="2000" dirty="0" smtClean="0"/>
              <a:t>рекомендаций</a:t>
            </a:r>
            <a:r>
              <a:rPr lang="ru-RU" sz="2000" dirty="0"/>
              <a:t> </a:t>
            </a:r>
            <a:r>
              <a:rPr lang="ru-RU" sz="2000" dirty="0" smtClean="0"/>
              <a:t>(апрель </a:t>
            </a:r>
            <a:r>
              <a:rPr lang="ru-RU" sz="2000" dirty="0"/>
              <a:t>2019 г.)</a:t>
            </a:r>
          </a:p>
          <a:p>
            <a:r>
              <a:rPr lang="ba-RU" sz="2000" b="1" dirty="0"/>
              <a:t>Предполагаемый</a:t>
            </a:r>
            <a:r>
              <a:rPr lang="ru-RU" sz="2000" dirty="0"/>
              <a:t> </a:t>
            </a:r>
            <a:r>
              <a:rPr lang="ru-RU" sz="2000" b="1" dirty="0"/>
              <a:t>продукт проекта</a:t>
            </a:r>
            <a:r>
              <a:rPr lang="ba-RU" sz="2000" b="1" dirty="0"/>
              <a:t>:</a:t>
            </a:r>
            <a:r>
              <a:rPr lang="ru-RU" sz="2000" dirty="0"/>
              <a:t>  </a:t>
            </a:r>
            <a:r>
              <a:rPr lang="ba-RU" sz="2000" dirty="0"/>
              <a:t>стенгазет</a:t>
            </a:r>
            <a:r>
              <a:rPr lang="ru-RU" sz="2000" dirty="0"/>
              <a:t>а</a:t>
            </a:r>
            <a:r>
              <a:rPr lang="ba-RU" sz="2000" dirty="0"/>
              <a:t>: «Давайте, словно чудо беречь планету нашу</a:t>
            </a:r>
            <a:r>
              <a:rPr lang="ba-RU" sz="2000" dirty="0" smtClean="0"/>
              <a:t>!»</a:t>
            </a:r>
            <a:r>
              <a:rPr lang="ru-RU" sz="2000" dirty="0" smtClean="0"/>
              <a:t>,изготовление «Красной книги », совместно с родителями и детьми.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50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0"/>
            <a:ext cx="6347713" cy="332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r>
              <a:rPr lang="ru-RU" sz="3100" dirty="0" smtClean="0"/>
              <a:t>Организационный</a:t>
            </a:r>
            <a:endParaRPr lang="ru-RU" sz="31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129828"/>
              </p:ext>
            </p:extLst>
          </p:nvPr>
        </p:nvGraphicFramePr>
        <p:xfrm>
          <a:off x="0" y="548680"/>
          <a:ext cx="91440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7162">
                  <a:extLst>
                    <a:ext uri="{9D8B030D-6E8A-4147-A177-3AD203B41FA5}">
                      <a16:colId xmlns:a16="http://schemas.microsoft.com/office/drawing/2014/main" val="1134495730"/>
                    </a:ext>
                  </a:extLst>
                </a:gridCol>
                <a:gridCol w="6046838">
                  <a:extLst>
                    <a:ext uri="{9D8B030D-6E8A-4147-A177-3AD203B41FA5}">
                      <a16:colId xmlns:a16="http://schemas.microsoft.com/office/drawing/2014/main" val="1252702413"/>
                    </a:ext>
                  </a:extLst>
                </a:gridCol>
              </a:tblGrid>
              <a:tr h="35386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Мероприятия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946441"/>
                  </a:ext>
                </a:extLst>
              </a:tr>
              <a:tr h="7143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Повышение собственной профессиональной компетентности</a:t>
                      </a:r>
                      <a:endParaRPr lang="ru-RU" sz="1400" b="1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Изучение программно-методического материала по направлению работы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303354"/>
                  </a:ext>
                </a:extLst>
              </a:tr>
              <a:tr h="10321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воспитательно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-образовательного процесса методическим материалом</a:t>
                      </a:r>
                      <a:endParaRPr lang="ru-RU" sz="1400" b="1" dirty="0" smtClean="0"/>
                    </a:p>
                    <a:p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-Подбор программно-методического материала по направлению работы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-Подбор диагностического материала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958610"/>
                  </a:ext>
                </a:extLst>
              </a:tr>
              <a:tr h="265400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Обогащение эколого- игровой среды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Совершенствование развивающей среды, создание новых пособий: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создание Экологической тропинки на участке детского сада;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наблюдения, экскурсии на экологической тропе;            - конкурсы для детей , воспитателей и родителей: «Природная кладовая», «Кормушки для птиц», «Снежные постройки», «Лучший участок»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создание аудио- видеотеки «Любимые питомцы», «Звуки природы», «Голоса природы»;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создание коллекции презентаций экологического направления;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пополнение  уголков дидактическими, экологическими, имитационными играми,  - эколого-познавательные праздники и развлечения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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выпуск экологической газеты «Прикоснись к природе сердцем»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Пополнение уголка природы макетами: «Времена года», «Обитатели природных зон», «Домашние животные», «Дары леса»;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448109"/>
                  </a:ext>
                </a:extLst>
              </a:tr>
              <a:tr h="123853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Педагогическое просвещение родителей </a:t>
                      </a:r>
                      <a:endParaRPr lang="ru-RU" sz="1400" b="1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Анкетирование  родителей по выявлению организации экологического воспитания детей дома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консультаций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Оформление наглядно-агитационного материала по организации экологического воспитания дома</a:t>
                      </a:r>
                      <a:endParaRPr lang="ru-RU" sz="1200" b="0" dirty="0" smtClean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332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7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332656"/>
            <a:ext cx="7488832" cy="504056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          Основной</a:t>
            </a:r>
            <a:r>
              <a:rPr lang="ru-RU" sz="2400" i="1" dirty="0" smtClean="0"/>
              <a:t>:</a:t>
            </a:r>
            <a:r>
              <a:rPr lang="ru-RU" sz="2400" dirty="0" smtClean="0"/>
              <a:t> </a:t>
            </a:r>
            <a:r>
              <a:rPr lang="ru-RU" sz="2400" dirty="0"/>
              <a:t>собственно исследовательский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818057"/>
            <a:ext cx="8964487" cy="576064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Организация </a:t>
            </a:r>
            <a:r>
              <a:rPr lang="ru-RU" sz="1600" dirty="0"/>
              <a:t>в группе познавательно - экологической среды.</a:t>
            </a:r>
          </a:p>
          <a:p>
            <a:r>
              <a:rPr lang="ru-RU" sz="1600" dirty="0"/>
              <a:t>Краткосрочные исследовательские проекты по изучению объектов природы: растений, животных, птиц, насекомых, объектов неживой природы.</a:t>
            </a:r>
          </a:p>
          <a:p>
            <a:r>
              <a:rPr lang="ru-RU" sz="1600" dirty="0"/>
              <a:t>Детские исследовательские работы по различным экологическим направлениям.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Разработка экологической тропинки и объектов наблюдения детского сада. Наблюдение и помощь объектам экологической тропинки. Оформить карту экологической тропинки .</a:t>
            </a:r>
          </a:p>
          <a:p>
            <a:r>
              <a:rPr lang="ru-RU" sz="1600" dirty="0"/>
              <a:t>Изучение флоры родного края на занятиях по экологии, наблюдения на прогулках, экскурсиях.</a:t>
            </a:r>
          </a:p>
          <a:p>
            <a:r>
              <a:rPr lang="ru-RU" sz="1600" dirty="0"/>
              <a:t>Цикл практических занятий по изучению запрещающих и разрешающих экологических знаков.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Операция «Помоги природе»: уборка определенных уголков природы от мусора, помощь деревьям, насекомым.</a:t>
            </a:r>
          </a:p>
          <a:p>
            <a:pPr marL="0" indent="0">
              <a:buNone/>
            </a:pPr>
            <a:r>
              <a:rPr lang="ru-RU" sz="1600" dirty="0" smtClean="0"/>
              <a:t>  </a:t>
            </a:r>
            <a:r>
              <a:rPr lang="ru-RU" sz="1600" dirty="0"/>
              <a:t>Операция "Подарок птицам": изготовление кормушек с помощью родителей и развешивание их на территории детского сада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dirty="0" smtClean="0"/>
              <a:t>Разработка плана перспективных занятий на весь период реализации проекта</a:t>
            </a:r>
          </a:p>
          <a:p>
            <a:pPr marL="0" indent="0">
              <a:buNone/>
            </a:pP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3831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8"/>
            <a:ext cx="7920880" cy="576064"/>
          </a:xfrm>
        </p:spPr>
        <p:txBody>
          <a:bodyPr>
            <a:normAutofit/>
          </a:bodyPr>
          <a:lstStyle/>
          <a:p>
            <a:r>
              <a:rPr lang="ru-RU" sz="2800" b="1" dirty="0"/>
              <a:t>3 этап. </a:t>
            </a:r>
            <a:r>
              <a:rPr lang="ru-RU" sz="2800" b="1" dirty="0" smtClean="0"/>
              <a:t>Итоговый . Результаты проекта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84976" cy="5760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700" dirty="0"/>
              <a:t>Проведя повторно диагностики, я</a:t>
            </a:r>
            <a:r>
              <a:rPr lang="ru-RU" sz="1700" dirty="0" smtClean="0"/>
              <a:t> увидела, </a:t>
            </a:r>
            <a:r>
              <a:rPr lang="ru-RU" sz="1700" dirty="0"/>
              <a:t>что результаты детей стали выше. Таким образом, оценка результатов свидетельствует о том, что </a:t>
            </a:r>
            <a:r>
              <a:rPr lang="ru-RU" sz="1700" dirty="0" smtClean="0"/>
              <a:t>разработанный проект по воспитанию </a:t>
            </a:r>
            <a:r>
              <a:rPr lang="ru-RU" sz="1700" dirty="0"/>
              <a:t>бережного отношения к природе у детей </a:t>
            </a:r>
            <a:r>
              <a:rPr lang="ru-RU" sz="1700" dirty="0" smtClean="0"/>
              <a:t>старшего возраста </a:t>
            </a:r>
            <a:r>
              <a:rPr lang="ru-RU" sz="1700" dirty="0"/>
              <a:t>являются эффективным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r>
              <a:rPr lang="ru-RU" sz="1500" dirty="0" smtClean="0"/>
              <a:t>Ребята  </a:t>
            </a:r>
            <a:r>
              <a:rPr lang="ru-RU" sz="1500" dirty="0"/>
              <a:t>бережно </a:t>
            </a:r>
            <a:r>
              <a:rPr lang="ru-RU" sz="1500" dirty="0" smtClean="0"/>
              <a:t>относятся</a:t>
            </a:r>
            <a:r>
              <a:rPr lang="ru-RU" sz="1500" dirty="0"/>
              <a:t>  к природе, </a:t>
            </a:r>
            <a:r>
              <a:rPr lang="ru-RU" sz="1500" dirty="0" smtClean="0"/>
              <a:t> стремятся </a:t>
            </a:r>
            <a:r>
              <a:rPr lang="ru-RU" sz="1500" dirty="0"/>
              <a:t>к правильному поведению по отношению к миру природы</a:t>
            </a:r>
            <a:r>
              <a:rPr lang="ru-RU" sz="1500" dirty="0" smtClean="0"/>
              <a:t>.</a:t>
            </a:r>
          </a:p>
          <a:p>
            <a:pPr marL="0" indent="0">
              <a:buNone/>
            </a:pPr>
            <a:r>
              <a:rPr lang="ru-RU" sz="1500" dirty="0"/>
              <a:t>Дети </a:t>
            </a:r>
            <a:r>
              <a:rPr lang="ru-RU" sz="1500" dirty="0" smtClean="0"/>
              <a:t>овладели </a:t>
            </a:r>
            <a:r>
              <a:rPr lang="ru-RU" sz="1500" dirty="0"/>
              <a:t>навыками экологически безопасного поведения в природе. </a:t>
            </a:r>
            <a:r>
              <a:rPr lang="ru-RU" sz="1500" dirty="0" smtClean="0"/>
              <a:t>Познакомились </a:t>
            </a:r>
            <a:r>
              <a:rPr lang="ru-RU" sz="1500" dirty="0"/>
              <a:t>с запрещающими и разрешающими экологическими </a:t>
            </a:r>
            <a:r>
              <a:rPr lang="ru-RU" sz="1500" dirty="0" smtClean="0"/>
              <a:t>знаками</a:t>
            </a:r>
            <a:endParaRPr lang="ru-RU" sz="1500" dirty="0"/>
          </a:p>
          <a:p>
            <a:pPr marL="0" indent="0">
              <a:buNone/>
            </a:pPr>
            <a:r>
              <a:rPr lang="ru-RU" sz="1500" dirty="0" smtClean="0"/>
              <a:t> </a:t>
            </a:r>
            <a:r>
              <a:rPr lang="ru-RU" sz="1500" dirty="0"/>
              <a:t>У ребят </a:t>
            </a:r>
            <a:r>
              <a:rPr lang="ru-RU" sz="1500" dirty="0" smtClean="0"/>
              <a:t>сформировалось стремление </a:t>
            </a:r>
            <a:r>
              <a:rPr lang="ru-RU" sz="1500" dirty="0"/>
              <a:t>к исследованию объектов природы, они </a:t>
            </a:r>
            <a:r>
              <a:rPr lang="ru-RU" sz="1500" dirty="0" smtClean="0"/>
              <a:t>научились </a:t>
            </a:r>
            <a:r>
              <a:rPr lang="ru-RU" sz="1500" dirty="0"/>
              <a:t>делать выводы, устанавливать причинно-следственные </a:t>
            </a:r>
            <a:r>
              <a:rPr lang="ru-RU" sz="1500" dirty="0" smtClean="0"/>
              <a:t>связи</a:t>
            </a:r>
            <a:endParaRPr lang="ru-RU" sz="1500" dirty="0"/>
          </a:p>
          <a:p>
            <a:pPr marL="0" indent="0">
              <a:buNone/>
            </a:pPr>
            <a:r>
              <a:rPr lang="ru-RU" sz="1500" dirty="0"/>
              <a:t>  Ребята  </a:t>
            </a:r>
            <a:r>
              <a:rPr lang="ru-RU" sz="1500" dirty="0" smtClean="0"/>
              <a:t>узнали </a:t>
            </a:r>
            <a:r>
              <a:rPr lang="ru-RU" sz="1500" dirty="0"/>
              <a:t>много интересного из жизни растений   ( деревьев, кустарников, трав, растений леса, сада, луга, поля, комнатных растений), исследуют опытным путем условия, необходимые для роста растений; </a:t>
            </a:r>
            <a:r>
              <a:rPr lang="ru-RU" sz="1500" dirty="0" smtClean="0"/>
              <a:t>научились правильно </a:t>
            </a:r>
            <a:r>
              <a:rPr lang="ru-RU" sz="1500" dirty="0"/>
              <a:t>ухаживать за растениями в уголке природы, в цветнике детского сада</a:t>
            </a:r>
            <a:r>
              <a:rPr lang="ru-RU" sz="1500" dirty="0" smtClean="0"/>
              <a:t>.</a:t>
            </a:r>
          </a:p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r>
              <a:rPr lang="ru-RU" sz="1500" dirty="0" smtClean="0"/>
              <a:t>Сформированы навыки и желание  помогать растениям и домашним животным , чувствовать ответственность и бережно относится к ним.</a:t>
            </a:r>
          </a:p>
          <a:p>
            <a:pPr marL="0" indent="0">
              <a:buNone/>
            </a:pPr>
            <a:r>
              <a:rPr lang="ru-RU" sz="1500" dirty="0"/>
              <a:t>Ребята гуманно </a:t>
            </a:r>
            <a:r>
              <a:rPr lang="ru-RU" sz="1500" dirty="0" smtClean="0"/>
              <a:t>стали обращаться </a:t>
            </a:r>
            <a:r>
              <a:rPr lang="ru-RU" sz="1500" dirty="0"/>
              <a:t>со всеми объектами природы</a:t>
            </a:r>
            <a:endParaRPr lang="ru-RU" sz="1500" dirty="0" smtClean="0"/>
          </a:p>
          <a:p>
            <a:pPr marL="0" indent="0">
              <a:buNone/>
            </a:pPr>
            <a:r>
              <a:rPr lang="ru-RU" sz="1500" dirty="0"/>
              <a:t>Ребята </a:t>
            </a:r>
            <a:r>
              <a:rPr lang="ru-RU" sz="1500" dirty="0" smtClean="0"/>
              <a:t>научились вести </a:t>
            </a:r>
            <a:r>
              <a:rPr lang="ru-RU" sz="1500" dirty="0"/>
              <a:t>наблюдения за объектами живой и неживой природы, </a:t>
            </a:r>
            <a:r>
              <a:rPr lang="ru-RU" sz="1500" dirty="0" smtClean="0"/>
              <a:t>объясняют </a:t>
            </a:r>
            <a:r>
              <a:rPr lang="ru-RU" sz="1500" dirty="0"/>
              <a:t>связи и цепочки в природе, </a:t>
            </a:r>
            <a:r>
              <a:rPr lang="ru-RU" sz="1500" dirty="0" smtClean="0"/>
              <a:t>стараются выполнять </a:t>
            </a:r>
            <a:r>
              <a:rPr lang="ru-RU" sz="1500" dirty="0"/>
              <a:t>Законы общего дома природы:</a:t>
            </a:r>
          </a:p>
          <a:p>
            <a:r>
              <a:rPr lang="ru-RU" sz="1500" dirty="0"/>
              <a:t>     *  Все живые организмы имеют равное право на жизнь.</a:t>
            </a:r>
          </a:p>
          <a:p>
            <a:r>
              <a:rPr lang="ru-RU" sz="1500" dirty="0"/>
              <a:t>     *  В природе все взаимосвязано.</a:t>
            </a:r>
            <a:br>
              <a:rPr lang="ru-RU" sz="1500" dirty="0"/>
            </a:br>
            <a:endParaRPr lang="ru-RU" sz="15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5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Интеграция областей во время проведения проекта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8964488" cy="61926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sz="2000" dirty="0" smtClean="0"/>
          </a:p>
          <a:p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334" y="935332"/>
            <a:ext cx="2619234" cy="3167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30075" y="487612"/>
            <a:ext cx="29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186" y="935332"/>
            <a:ext cx="2088232" cy="3065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476672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pic>
        <p:nvPicPr>
          <p:cNvPr id="13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786" y="4427662"/>
            <a:ext cx="3134815" cy="2362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58444" y="4071743"/>
            <a:ext cx="4388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455098"/>
            <a:ext cx="2941978" cy="23174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232" y="1095040"/>
            <a:ext cx="3142290" cy="278049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83360" y="516504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76394" y="4071743"/>
            <a:ext cx="436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763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628800"/>
            <a:ext cx="7776864" cy="3600400"/>
          </a:xfrm>
        </p:spPr>
        <p:txBody>
          <a:bodyPr>
            <a:normAutofit/>
          </a:bodyPr>
          <a:lstStyle/>
          <a:p>
            <a:r>
              <a:rPr lang="ru-RU" sz="3200" b="1" dirty="0"/>
              <a:t>Какие же виды совместной деятельности могут оказать решающее воздействие </a:t>
            </a:r>
            <a:r>
              <a:rPr lang="ru-RU" sz="3200" b="1" dirty="0" smtClean="0"/>
              <a:t>при достижении положительного результата проекта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851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6347713" cy="576064"/>
          </a:xfrm>
        </p:spPr>
        <p:txBody>
          <a:bodyPr>
            <a:normAutofit/>
          </a:bodyPr>
          <a:lstStyle/>
          <a:p>
            <a:r>
              <a:rPr lang="ru-RU" sz="2400" dirty="0"/>
              <a:t>Взаимодействие с социумом и ДОУ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4320480" cy="291632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410" y="1846977"/>
            <a:ext cx="424847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2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16632"/>
            <a:ext cx="7524327" cy="1152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Взаимодействие с семьями воспитанников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908720"/>
            <a:ext cx="6552729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План реализации проекта при работе с семьей: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-Анкеты </a:t>
            </a:r>
            <a:r>
              <a:rPr lang="ru-RU" dirty="0"/>
              <a:t>для родителей «Экология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-Оформление </a:t>
            </a:r>
            <a:r>
              <a:rPr lang="ru-RU" dirty="0"/>
              <a:t>родительских уголков на экологические темы</a:t>
            </a:r>
            <a:r>
              <a:rPr lang="ru-RU" dirty="0" smtClean="0"/>
              <a:t>: </a:t>
            </a:r>
            <a:r>
              <a:rPr lang="ru-RU" dirty="0"/>
              <a:t>«Значение природы в жизни людей»</a:t>
            </a:r>
          </a:p>
          <a:p>
            <a:pPr marL="0" indent="0">
              <a:buNone/>
            </a:pPr>
            <a:r>
              <a:rPr lang="ru-RU" dirty="0" smtClean="0"/>
              <a:t>-«</a:t>
            </a:r>
            <a:r>
              <a:rPr lang="ru-RU" dirty="0"/>
              <a:t>Как прививать детям любовь к природе?»</a:t>
            </a:r>
          </a:p>
          <a:p>
            <a:pPr marL="0" indent="0">
              <a:buNone/>
            </a:pPr>
            <a:r>
              <a:rPr lang="ru-RU" dirty="0" smtClean="0"/>
              <a:t>-«</a:t>
            </a:r>
            <a:r>
              <a:rPr lang="ru-RU" dirty="0"/>
              <a:t>Влияние окружающей природы на развитие детей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-Игра-путешествие </a:t>
            </a:r>
            <a:r>
              <a:rPr lang="ru-RU" dirty="0"/>
              <a:t>«Мы идём в поход» - совместное мероприятие детей, родителей и педагогов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- </a:t>
            </a:r>
            <a:r>
              <a:rPr lang="ru-RU" dirty="0"/>
              <a:t>Организация фотовыставки семейных фотографий «Природа и мы». </a:t>
            </a:r>
          </a:p>
          <a:p>
            <a:pPr marL="0" indent="0">
              <a:buNone/>
            </a:pPr>
            <a:r>
              <a:rPr lang="ru-RU" dirty="0" smtClean="0"/>
              <a:t> -«</a:t>
            </a:r>
            <a:r>
              <a:rPr lang="ru-RU" dirty="0"/>
              <a:t>Поэтический образ природы» - конкурс стихов о природе. </a:t>
            </a:r>
          </a:p>
          <a:p>
            <a:pPr marL="0" indent="0">
              <a:buNone/>
            </a:pPr>
            <a:r>
              <a:rPr lang="ru-RU" dirty="0" smtClean="0"/>
              <a:t> -Домашнее </a:t>
            </a:r>
            <a:r>
              <a:rPr lang="ru-RU" dirty="0"/>
              <a:t>задание: составить правила для ребёнка «Как вести себя на природе».</a:t>
            </a:r>
          </a:p>
          <a:p>
            <a:pPr marL="0" indent="0">
              <a:buNone/>
            </a:pPr>
            <a:r>
              <a:rPr lang="ru-RU" dirty="0" smtClean="0"/>
              <a:t>-Участие </a:t>
            </a:r>
            <a:r>
              <a:rPr lang="ru-RU" dirty="0"/>
              <a:t>в оформлении рукописной книги «Наша Красная книга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-Участие в выставках и конкурсах</a:t>
            </a:r>
          </a:p>
          <a:p>
            <a:pPr marL="0" indent="0">
              <a:buNone/>
            </a:pPr>
            <a:r>
              <a:rPr lang="ru-RU" dirty="0" smtClean="0"/>
              <a:t>-Изготовление «Красной книги»</a:t>
            </a:r>
            <a:endParaRPr lang="ru-RU" dirty="0"/>
          </a:p>
          <a:p>
            <a:pPr>
              <a:lnSpc>
                <a:spcPct val="90000"/>
              </a:lnSpc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573016"/>
            <a:ext cx="2322004" cy="3092107"/>
          </a:xfrm>
          <a:prstGeom prst="rect">
            <a:avLst/>
          </a:prstGeom>
        </p:spPr>
      </p:pic>
      <p:pic>
        <p:nvPicPr>
          <p:cNvPr id="5" name="Объект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764703"/>
            <a:ext cx="2322004" cy="263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7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188640"/>
            <a:ext cx="6408711" cy="6264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      </a:t>
            </a:r>
            <a:r>
              <a:rPr lang="ru-RU" sz="3200" b="1" dirty="0" smtClean="0">
                <a:solidFill>
                  <a:schemeClr val="accent1"/>
                </a:solidFill>
              </a:rPr>
              <a:t>Заключение</a:t>
            </a:r>
          </a:p>
          <a:p>
            <a:r>
              <a:rPr lang="ru-RU" dirty="0" smtClean="0"/>
              <a:t> </a:t>
            </a:r>
            <a:r>
              <a:rPr lang="ru-RU" dirty="0"/>
              <a:t>Воспитание бережного отношения детей к природе будет осуществляться успешно при определенных правильно созданных педагогических условиях</a:t>
            </a:r>
            <a:r>
              <a:rPr lang="ru-RU" dirty="0" smtClean="0"/>
              <a:t>.</a:t>
            </a:r>
          </a:p>
          <a:p>
            <a:r>
              <a:rPr lang="ru-RU" dirty="0"/>
              <a:t> Таким образом, </a:t>
            </a:r>
            <a:r>
              <a:rPr lang="ru-RU" dirty="0" smtClean="0"/>
              <a:t>данный проект  способствует </a:t>
            </a:r>
            <a:r>
              <a:rPr lang="ru-RU" dirty="0"/>
              <a:t>развитию представлений </a:t>
            </a:r>
            <a:r>
              <a:rPr lang="ru-RU" dirty="0" smtClean="0"/>
              <a:t>у детей ответственное отношение </a:t>
            </a:r>
            <a:r>
              <a:rPr lang="ru-RU" dirty="0"/>
              <a:t>к своему здоровью и состоянию окружающей природы, началу формирования   экологической культуры, которая проявляется  в эмоционально-положительном отношении к природе, окружающему миру</a:t>
            </a:r>
            <a:r>
              <a:rPr lang="ru-RU" dirty="0" smtClean="0"/>
              <a:t>.</a:t>
            </a:r>
          </a:p>
          <a:p>
            <a:r>
              <a:rPr lang="ru-RU" dirty="0"/>
              <a:t>При организации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 процесса по экологическому воспитанию по проекту было  обеспечено единство целей и преемственности всех участников проекта и совместная деятельность, что позволит в свою очередь:</a:t>
            </a:r>
          </a:p>
          <a:p>
            <a:r>
              <a:rPr lang="ru-RU" dirty="0"/>
              <a:t>-    повысить мое профессиональное мастерство по экологическому воспитанию дошкольников;</a:t>
            </a:r>
          </a:p>
          <a:p>
            <a:r>
              <a:rPr lang="ru-RU" dirty="0"/>
              <a:t>-  родителям  понять значимость выработки у детей первых навыков экологически грамотного и </a:t>
            </a:r>
            <a:r>
              <a:rPr lang="ru-RU" dirty="0" smtClean="0"/>
              <a:t>безопасного поведения </a:t>
            </a:r>
            <a:r>
              <a:rPr lang="ru-RU" dirty="0"/>
              <a:t>в природе </a:t>
            </a:r>
            <a:r>
              <a:rPr lang="ru-RU" dirty="0" smtClean="0"/>
              <a:t>,</a:t>
            </a:r>
            <a:r>
              <a:rPr lang="ru-RU" dirty="0"/>
              <a:t>  приобретению их детьми  умений, позволяющих им участвовать в посильной практической деятельности по </a:t>
            </a:r>
            <a:r>
              <a:rPr lang="ru-RU" dirty="0" smtClean="0"/>
              <a:t>охране и бережного отношения к природе </a:t>
            </a:r>
            <a:r>
              <a:rPr lang="ru-RU" dirty="0"/>
              <a:t>родного края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475" y="3899181"/>
            <a:ext cx="2736304" cy="29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700809"/>
            <a:ext cx="6347714" cy="3672408"/>
          </a:xfrm>
        </p:spPr>
        <p:txBody>
          <a:bodyPr>
            <a:normAutofit/>
          </a:bodyPr>
          <a:lstStyle/>
          <a:p>
            <a:r>
              <a:rPr lang="ru-RU" sz="2400" dirty="0"/>
              <a:t>Человек, конечно, хозяин природы, но не в смысле ее эксплуататора, а как ее понимающий и несущий нравственную ответственность за сохранение и совершенствование в </a:t>
            </a:r>
            <a:r>
              <a:rPr lang="ru-RU" sz="2400" dirty="0" smtClean="0"/>
              <a:t>ней </a:t>
            </a:r>
            <a:r>
              <a:rPr lang="ru-RU" sz="2400" dirty="0"/>
              <a:t>всего живого и прекрасного. 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 smtClean="0"/>
              <a:t>                                         </a:t>
            </a:r>
            <a:r>
              <a:rPr lang="ru-RU" sz="2400" i="1" dirty="0" smtClean="0"/>
              <a:t>А.С</a:t>
            </a:r>
            <a:r>
              <a:rPr lang="ru-RU" sz="2400" i="1" dirty="0"/>
              <a:t>. Арсеньев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72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579296" cy="557748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Актуальность темы проекта</a:t>
            </a:r>
          </a:p>
          <a:p>
            <a:pPr marL="0" indent="0">
              <a:buNone/>
            </a:pPr>
            <a:r>
              <a:rPr lang="ru-RU" sz="2000" dirty="0"/>
              <a:t>Проблема экологического образования – одна из </a:t>
            </a:r>
            <a:r>
              <a:rPr lang="ru-RU" sz="2000" dirty="0" smtClean="0"/>
              <a:t>самых </a:t>
            </a:r>
            <a:r>
              <a:rPr lang="ru-RU" sz="2000" dirty="0"/>
              <a:t>актуальных на сегодняшний день. </a:t>
            </a:r>
            <a:r>
              <a:rPr lang="ru-RU" sz="2000" dirty="0" smtClean="0"/>
              <a:t>Бережное отношение </a:t>
            </a:r>
            <a:r>
              <a:rPr lang="ru-RU" sz="2000" dirty="0"/>
              <a:t>к природе, осознание важности ее </a:t>
            </a:r>
            <a:r>
              <a:rPr lang="ru-RU" sz="2000" dirty="0" smtClean="0"/>
              <a:t>охраны </a:t>
            </a:r>
            <a:r>
              <a:rPr lang="ru-RU" sz="2000" dirty="0"/>
              <a:t>и восстановления, формирование </a:t>
            </a:r>
            <a:r>
              <a:rPr lang="ru-RU" sz="2000" dirty="0" smtClean="0"/>
              <a:t>экологически </a:t>
            </a:r>
            <a:r>
              <a:rPr lang="ru-RU" sz="2000" dirty="0"/>
              <a:t>целесообразного поведения в природе необходимо воспитывать с ранних лет. В дошкольном возрасте усвоение основ экологических знаний наиболее перспективно, так как именно в этом возрасте ребёнок воспринимает природу очень эмоционально, обращает внимание на такие особенности природы, которые взрослый человек и не заметит. Ребёнок способен удивляться тому, что его окружает, задаёт массу вопросов о растениях, животных. Он воспринимает животных как равных, сочувствует им, сопереживает вместе с ними. Именно эта возможность должна быть использована как можно полнее в целях экологического воспитания.</a:t>
            </a: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6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476672"/>
            <a:ext cx="6347714" cy="556469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Объект исследования</a:t>
            </a:r>
            <a:r>
              <a:rPr lang="ru-RU" sz="2800" dirty="0"/>
              <a:t>: процесс формирования бережного отношения к природе у старших дошкольников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>
                <a:solidFill>
                  <a:schemeClr val="accent1"/>
                </a:solidFill>
              </a:rPr>
              <a:t>Предмет исследования</a:t>
            </a:r>
            <a:r>
              <a:rPr lang="ru-RU" sz="2800" dirty="0"/>
              <a:t>: формирование бережного отношения к природе у старших дошкольников в процессе экологического воспитания.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2627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799288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</a:rPr>
              <a:t>Цель проекта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-</a:t>
            </a:r>
            <a:r>
              <a:rPr lang="ru-RU" sz="2000" b="1" dirty="0" smtClean="0">
                <a:solidFill>
                  <a:schemeClr val="tx1"/>
                </a:solidFill>
              </a:rPr>
              <a:t>формирование </a:t>
            </a:r>
            <a:r>
              <a:rPr lang="ru-RU" sz="2000" b="1" dirty="0">
                <a:solidFill>
                  <a:schemeClr val="tx1"/>
                </a:solidFill>
              </a:rPr>
              <a:t>бережного отношения к природе детей старшего дошкольного возраста в процессе экологического </a:t>
            </a:r>
            <a:r>
              <a:rPr lang="ru-RU" sz="2000" b="1" dirty="0" smtClean="0">
                <a:solidFill>
                  <a:schemeClr val="tx1"/>
                </a:solidFill>
              </a:rPr>
              <a:t>воспитания. </a:t>
            </a:r>
            <a:endParaRPr lang="en-US" sz="2000" b="1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-</a:t>
            </a:r>
            <a:r>
              <a:rPr lang="ru-RU" sz="2000" b="1" dirty="0">
                <a:solidFill>
                  <a:schemeClr val="tx1"/>
                </a:solidFill>
              </a:rPr>
              <a:t> воспитание гуманного, эмоционально-положительного, бережного, заботливого отношения </a:t>
            </a:r>
            <a:r>
              <a:rPr lang="ru-RU" sz="2000" b="1" dirty="0" smtClean="0">
                <a:solidFill>
                  <a:schemeClr val="tx1"/>
                </a:solidFill>
              </a:rPr>
              <a:t>к объектам природы </a:t>
            </a:r>
            <a:r>
              <a:rPr lang="ru-RU" sz="2000" b="1" dirty="0">
                <a:solidFill>
                  <a:schemeClr val="tx1"/>
                </a:solidFill>
              </a:rPr>
              <a:t>и окружающему миру в </a:t>
            </a:r>
            <a:r>
              <a:rPr lang="ru-RU" sz="2000" b="1" dirty="0" smtClean="0">
                <a:solidFill>
                  <a:schemeClr val="tx1"/>
                </a:solidFill>
              </a:rPr>
              <a:t>целом-формирование </a:t>
            </a:r>
            <a:r>
              <a:rPr lang="ru-RU" sz="2000" b="1" dirty="0">
                <a:solidFill>
                  <a:schemeClr val="tx1"/>
                </a:solidFill>
              </a:rPr>
              <a:t>первоначальной системы ценностных ориентации (восприятие себя как части природы, взаимосвязи человека и природы, </a:t>
            </a:r>
            <a:r>
              <a:rPr lang="ru-RU" sz="2000" b="1" dirty="0" err="1">
                <a:solidFill>
                  <a:schemeClr val="tx1"/>
                </a:solidFill>
              </a:rPr>
              <a:t>самоценность</a:t>
            </a:r>
            <a:r>
              <a:rPr lang="ru-RU" sz="2000" b="1" dirty="0">
                <a:solidFill>
                  <a:schemeClr val="tx1"/>
                </a:solidFill>
              </a:rPr>
              <a:t> и многообразие значений природы, ценность общения с природой</a:t>
            </a:r>
            <a:r>
              <a:rPr lang="ru-RU" sz="2000" b="1" dirty="0" smtClean="0">
                <a:solidFill>
                  <a:schemeClr val="tx1"/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45917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404664"/>
            <a:ext cx="6347714" cy="5636699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1"/>
                </a:solidFill>
              </a:rPr>
              <a:t>Задачи проекта: </a:t>
            </a:r>
            <a:endParaRPr lang="ru-RU" sz="2400" dirty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 smtClean="0"/>
              <a:t>1.</a:t>
            </a:r>
            <a:r>
              <a:rPr lang="ru-RU" sz="2000" dirty="0" smtClean="0"/>
              <a:t> </a:t>
            </a:r>
            <a:r>
              <a:rPr lang="ru-RU" sz="2000" dirty="0"/>
              <a:t>Выявить особенности бережного отношения к природе детей старшего дошкольного возраста. </a:t>
            </a:r>
            <a:endParaRPr lang="ru-RU" sz="2000" dirty="0" smtClean="0"/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dirty="0" smtClean="0"/>
              <a:t>2.</a:t>
            </a:r>
            <a:r>
              <a:rPr lang="ru-RU" dirty="0" smtClean="0"/>
              <a:t> </a:t>
            </a:r>
            <a:r>
              <a:rPr lang="ru-RU" sz="2000" dirty="0" smtClean="0"/>
              <a:t>Создать условия </a:t>
            </a:r>
            <a:r>
              <a:rPr lang="ru-RU" sz="2000" dirty="0"/>
              <a:t>для формирования у ребенка элементов экологической культуры</a:t>
            </a:r>
            <a:r>
              <a:rPr lang="ru-RU" sz="2000" dirty="0" smtClean="0"/>
              <a:t>,</a:t>
            </a:r>
            <a:r>
              <a:rPr lang="ru-RU" sz="2000" dirty="0"/>
              <a:t> для закрепления </a:t>
            </a:r>
            <a:r>
              <a:rPr lang="ru-RU" sz="2000" dirty="0" smtClean="0"/>
              <a:t> </a:t>
            </a:r>
            <a:r>
              <a:rPr lang="ru-RU" sz="2000" dirty="0"/>
              <a:t>знаний о природе, о том, как ее беречь. Научить детей вести наблюдения за объектами живой и неживой природы. Научить конкретным способам экспериментирования и исследования объектов природы.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dirty="0" smtClean="0"/>
              <a:t>3. </a:t>
            </a:r>
            <a:r>
              <a:rPr lang="ru-RU" sz="2000" dirty="0"/>
              <a:t>Разработать комплекс мероприятий по развитию бережного отношения к природе в </a:t>
            </a:r>
            <a:r>
              <a:rPr lang="ru-RU" sz="2000" dirty="0" smtClean="0"/>
              <a:t>условиях </a:t>
            </a:r>
            <a:r>
              <a:rPr lang="ru-RU" sz="2000" dirty="0"/>
              <a:t>педагогического </a:t>
            </a:r>
            <a:r>
              <a:rPr lang="ru-RU" sz="2000" dirty="0" smtClean="0"/>
              <a:t>процесса.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25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194649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556792"/>
            <a:ext cx="6347714" cy="4484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Дети старшей группы ,воспитатель , родители</a:t>
            </a:r>
          </a:p>
          <a:p>
            <a:endParaRPr lang="ru-RU" sz="2000" dirty="0"/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Тип проекта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Долгосрочный ,групповой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Период реализации проекта</a:t>
            </a:r>
            <a:endParaRPr lang="ru-RU" sz="20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С 1 октября по 30 апреля </a:t>
            </a:r>
          </a:p>
        </p:txBody>
      </p:sp>
    </p:spTree>
    <p:extLst>
      <p:ext uri="{BB962C8B-B14F-4D97-AF65-F5344CB8AC3E}">
        <p14:creationId xmlns:p14="http://schemas.microsoft.com/office/powerpoint/2010/main" val="323562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1187624" y="0"/>
            <a:ext cx="6264695" cy="11247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Планируемые результаты проекта</a:t>
            </a:r>
            <a:endParaRPr lang="ru-RU" sz="2800" dirty="0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848"/>
              </p:ext>
            </p:extLst>
          </p:nvPr>
        </p:nvGraphicFramePr>
        <p:xfrm>
          <a:off x="323529" y="548680"/>
          <a:ext cx="8496943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4">
                  <a:extLst>
                    <a:ext uri="{9D8B030D-6E8A-4147-A177-3AD203B41FA5}">
                      <a16:colId xmlns:a16="http://schemas.microsoft.com/office/drawing/2014/main" val="1905267585"/>
                    </a:ext>
                  </a:extLst>
                </a:gridCol>
                <a:gridCol w="2652076">
                  <a:extLst>
                    <a:ext uri="{9D8B030D-6E8A-4147-A177-3AD203B41FA5}">
                      <a16:colId xmlns:a16="http://schemas.microsoft.com/office/drawing/2014/main" val="4143988330"/>
                    </a:ext>
                  </a:extLst>
                </a:gridCol>
                <a:gridCol w="3012553">
                  <a:extLst>
                    <a:ext uri="{9D8B030D-6E8A-4147-A177-3AD203B41FA5}">
                      <a16:colId xmlns:a16="http://schemas.microsoft.com/office/drawing/2014/main" val="2945228809"/>
                    </a:ext>
                  </a:extLst>
                </a:gridCol>
              </a:tblGrid>
              <a:tr h="395169"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Для детей 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Для родителей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Для педагога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223539"/>
                  </a:ext>
                </a:extLst>
              </a:tr>
              <a:tr h="5509487">
                <a:tc>
                  <a:txBody>
                    <a:bodyPr/>
                    <a:lstStyle/>
                    <a:p>
                      <a:r>
                        <a:rPr lang="ba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Проявляет интерес к животным и растениям, их особенностям, простейшим взаимосвязям в природе.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ba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Проявляет эмоциональную отзывчивость на красоту объектов природы.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</a:t>
                      </a:r>
                      <a:r>
                        <a:rPr lang="ba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Проявляет бережное отношение к природе.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4 </a:t>
                      </a:r>
                      <a:r>
                        <a:rPr lang="ba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 детей будут сформированы элементарные экологические знания и культура поведения в природе.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5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a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Дети научатся экспериментировать, анализировать и делать выводы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Родители примут участие в реализации исследовательского проекта, научатся организовывать экспериментальную деятельность детей и представлять результаты.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</a:rPr>
                        <a:t>Участвуют в совместных акциях и приобщении детей к миру природы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 научится организовывать исследовательскую деятельность детей. </a:t>
                      </a:r>
                      <a:r>
                        <a:rPr lang="ru-RU" sz="1800" dirty="0" smtClean="0">
                          <a:latin typeface="Times New Roman" pitchFamily="18" charset="0"/>
                        </a:rPr>
                        <a:t>Ответственно будет подходить к организации природной среды в группах,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</a:rPr>
                        <a:t> внедрять в практику новые технологии, знать методику экологического воспитания, вести экспериментальную работу с детьми, разрабатывать интегрированные занятия, заниматься экологическим просвещением родителей.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528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72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776864" cy="399570"/>
          </a:xfrm>
        </p:spPr>
        <p:txBody>
          <a:bodyPr/>
          <a:lstStyle/>
          <a:p>
            <a:pPr algn="ctr"/>
            <a:r>
              <a:rPr lang="ru-RU" sz="2400" dirty="0" smtClean="0"/>
              <a:t>Методы, используемые для реализации проекта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7488832" cy="576064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\</a:t>
            </a:r>
            <a:r>
              <a:rPr lang="ru-RU" sz="2000" dirty="0"/>
              <a:t> </a:t>
            </a:r>
          </a:p>
          <a:p>
            <a:pPr algn="l"/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915412"/>
              </p:ext>
            </p:extLst>
          </p:nvPr>
        </p:nvGraphicFramePr>
        <p:xfrm>
          <a:off x="179512" y="588210"/>
          <a:ext cx="8856984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97610092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2644837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95322044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1044541072"/>
                    </a:ext>
                  </a:extLst>
                </a:gridCol>
              </a:tblGrid>
              <a:tr h="334108">
                <a:tc>
                  <a:txBody>
                    <a:bodyPr/>
                    <a:lstStyle/>
                    <a:p>
                      <a:r>
                        <a:rPr lang="ru-RU" dirty="0" smtClean="0"/>
                        <a:t>наглядные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словесные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игровые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практические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90212"/>
                  </a:ext>
                </a:extLst>
              </a:tr>
              <a:tr h="581905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экскурсии,  целевые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прогулки;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наблюдения;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показа сказок (педагогом, детьми);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-рассматривание книжных иллюстраций, репродукций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-проведение дидактических игр;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-Применение мультимедийных технологий и красочного иллюстративного материала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-Привлечение родителей  к экологическому воспитанию детей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ч</a:t>
                      </a:r>
                      <a:r>
                        <a:rPr lang="ru-RU" dirty="0" smtClean="0"/>
                        <a:t>тение  художественной 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энциклопедической литературы о природе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беседы с элементами диалога, обобщающие рассказы воспитателя.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проведение разнообразных игр(малоподвижных, сюжетно – ролевых, дидактических, игр драматизаций и др.);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загадывание загадок;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проведение викторин, конкурсов, тематических вечеров.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организация продуктивной деятельности детей;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постановка сказок, отрывков литературных произведений;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изготовление с детьми наглядных пособий.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-интегрирование  с др. предметными областями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роектно</a:t>
                      </a:r>
                      <a:r>
                        <a:rPr lang="ru-RU" dirty="0" smtClean="0"/>
                        <a:t>-исследовательская</a:t>
                      </a:r>
                      <a:r>
                        <a:rPr lang="ru-RU" baseline="0" dirty="0" smtClean="0"/>
                        <a:t> деятельность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-трудовые поручения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46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3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5577</TotalTime>
  <Words>956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Symbol</vt:lpstr>
      <vt:lpstr>Times New Roman</vt:lpstr>
      <vt:lpstr>Trebuchet MS</vt:lpstr>
      <vt:lpstr>Wingdings 3</vt:lpstr>
      <vt:lpstr>Аспект</vt:lpstr>
      <vt:lpstr>Проект «Экологическое образование старших дошкольников как средство формирования бережного отношения к природе»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Участники проекта</vt:lpstr>
      <vt:lpstr>Планируемые результаты проекта</vt:lpstr>
      <vt:lpstr>Методы, используемые для реализации проекта</vt:lpstr>
      <vt:lpstr>              План реализации проекта</vt:lpstr>
      <vt:lpstr>               Организационный</vt:lpstr>
      <vt:lpstr>          Основной: собственно исследовательский</vt:lpstr>
      <vt:lpstr>3 этап. Итоговый . Результаты проекта</vt:lpstr>
      <vt:lpstr>Интеграция областей во время проведения проекта</vt:lpstr>
      <vt:lpstr>Какие же виды совместной деятельности могут оказать решающее воздействие при достижении положительного результата проекта </vt:lpstr>
      <vt:lpstr>Взаимодействие с социумом и ДОУ</vt:lpstr>
      <vt:lpstr>Взаимодействие с семьями воспитанников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Мама</cp:lastModifiedBy>
  <cp:revision>162</cp:revision>
  <dcterms:created xsi:type="dcterms:W3CDTF">2013-08-23T08:38:35Z</dcterms:created>
  <dcterms:modified xsi:type="dcterms:W3CDTF">2020-04-03T16:49:56Z</dcterms:modified>
</cp:coreProperties>
</file>