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3" r:id="rId18"/>
    <p:sldId id="274" r:id="rId19"/>
    <p:sldId id="275" r:id="rId20"/>
    <p:sldId id="276" r:id="rId21"/>
    <p:sldId id="278" r:id="rId22"/>
    <p:sldId id="280" r:id="rId23"/>
    <p:sldId id="281" r:id="rId24"/>
    <p:sldId id="283" r:id="rId25"/>
    <p:sldId id="282" r:id="rId26"/>
    <p:sldId id="284" r:id="rId27"/>
    <p:sldId id="279" r:id="rId28"/>
    <p:sldId id="285" r:id="rId29"/>
    <p:sldId id="286" r:id="rId30"/>
    <p:sldId id="277" r:id="rId31"/>
    <p:sldId id="271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andars.ru/student/ekonomicheskaya-teoriya/ekonomicheskie-zakony.html" TargetMode="External"/><Relationship Id="rId2" Type="http://schemas.openxmlformats.org/officeDocument/2006/relationships/hyperlink" Target="http://www.grandars.ru/student/ekonomicheskaya-teoriya/konkurenciya.html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soc8-vpr.sdamgia.ru/?redir=1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soc8-vpr.sdamgia.ru/?redir=1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soc8-vpr.sdamgia.ru/?redir=1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s://soc8-vpr.sdamgia.ru/?redir=1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s://soc8-vpr.sdamgia.ru/?redir=1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s://soc8-vpr.sdamgia.ru/?redir=1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s://soc8-vpr.sdamgia.ru/?redir=1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nsportal.ru/" TargetMode="External"/><Relationship Id="rId2" Type="http://schemas.openxmlformats.org/officeDocument/2006/relationships/hyperlink" Target="https://resh.edu.ru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soc8-vpr.sdamgia.ru/?redir=1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hyperlink" Target="https://soc8-vpr.sdamgia.ru/?redir=1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soc8-vpr.sdamgia.ru/?redir=1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soc-ege.sdamgia.ru/problem?id=12358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260649"/>
            <a:ext cx="8136904" cy="3024335"/>
          </a:xfrm>
        </p:spPr>
        <p:txBody>
          <a:bodyPr/>
          <a:lstStyle/>
          <a:p>
            <a:r>
              <a:rPr lang="ru-RU" sz="6600" dirty="0" smtClean="0">
                <a:solidFill>
                  <a:prstClr val="black"/>
                </a:solidFill>
              </a:rPr>
              <a:t>Производство – основа экономики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4005064"/>
            <a:ext cx="8291264" cy="1709936"/>
          </a:xfrm>
        </p:spPr>
        <p:txBody>
          <a:bodyPr>
            <a:normAutofit fontScale="85000" lnSpcReduction="10000"/>
          </a:bodyPr>
          <a:lstStyle/>
          <a:p>
            <a:r>
              <a:rPr lang="ru-RU" sz="6900" dirty="0" smtClean="0">
                <a:solidFill>
                  <a:schemeClr val="tx1"/>
                </a:solidFill>
              </a:rPr>
              <a:t>8 класс</a:t>
            </a:r>
          </a:p>
          <a:p>
            <a:endParaRPr lang="ru-RU" dirty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Составитель: Сафаралеева Юлия Уразмухаметовна 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38644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6336704" cy="1340768"/>
          </a:xfrm>
        </p:spPr>
        <p:txBody>
          <a:bodyPr>
            <a:normAutofit fontScale="90000"/>
          </a:bodyPr>
          <a:lstStyle/>
          <a:p>
            <a:pPr lvl="0">
              <a:spcBef>
                <a:spcPct val="20000"/>
              </a:spcBef>
              <a:spcAft>
                <a:spcPts val="600"/>
              </a:spcAft>
            </a:pPr>
            <a:r>
              <a:rPr lang="ru-RU" dirty="0">
                <a:solidFill>
                  <a:srgbClr val="D1282E"/>
                </a:solidFill>
              </a:rPr>
              <a:t>Рыночная экономика</a:t>
            </a:r>
            <a:br>
              <a:rPr lang="ru-RU" dirty="0">
                <a:solidFill>
                  <a:srgbClr val="D1282E"/>
                </a:solidFill>
              </a:rPr>
            </a:br>
            <a:r>
              <a:rPr lang="ru-RU" sz="2000" b="1" cap="none" spc="0" dirty="0">
                <a:solidFill>
                  <a:srgbClr val="000000"/>
                </a:solidFill>
                <a:latin typeface="Arial"/>
              </a:rPr>
              <a:t>Повторение ранее изученного материала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b="1" cap="none" spc="0" dirty="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Рынок </a:t>
            </a:r>
            <a:r>
              <a:rPr lang="ru-RU" sz="2000" b="1" cap="none" spc="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и условия его </a:t>
            </a:r>
            <a:r>
              <a:rPr lang="ru-RU" sz="2000" b="1" cap="none" spc="0" dirty="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функционирования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dirty="0" smtClean="0"/>
              <a:t>Вы уже знаете, что общество использует различные варианты организации экономической жизни. Один из способов согласования экономической деятельности людей для решения главных экономических вопросов – рыночная экономика.</a:t>
            </a:r>
          </a:p>
          <a:p>
            <a:pPr algn="just"/>
            <a:r>
              <a:rPr lang="ru-RU" dirty="0" smtClean="0"/>
              <a:t>Рассмотрим термин «Рынок»:</a:t>
            </a:r>
          </a:p>
          <a:p>
            <a:pPr algn="just"/>
            <a:r>
              <a:rPr lang="ru-RU" sz="1700" dirty="0" smtClean="0">
                <a:latin typeface="Verdana"/>
              </a:rPr>
              <a:t>Ранее в </a:t>
            </a:r>
            <a:r>
              <a:rPr lang="ru-RU" sz="1800" b="0" dirty="0" smtClean="0">
                <a:solidFill>
                  <a:srgbClr val="222222"/>
                </a:solidFill>
                <a:latin typeface="arial"/>
              </a:rPr>
              <a:t>§ 18 на стр. 156 отмечено, что </a:t>
            </a:r>
            <a:r>
              <a:rPr lang="ru-RU" sz="1700" dirty="0" smtClean="0">
                <a:latin typeface="Verdana"/>
              </a:rPr>
              <a:t>Рынок</a:t>
            </a:r>
            <a:r>
              <a:rPr lang="ru-RU" sz="1700" b="0" dirty="0">
                <a:latin typeface="Verdana"/>
              </a:rPr>
              <a:t> – </a:t>
            </a:r>
            <a:r>
              <a:rPr lang="ru-RU" sz="1700" b="0" dirty="0" smtClean="0">
                <a:latin typeface="Verdana"/>
              </a:rPr>
              <a:t>это совокупность экономических </a:t>
            </a:r>
            <a:r>
              <a:rPr lang="ru-RU" sz="1700" b="0" dirty="0">
                <a:latin typeface="Verdana"/>
              </a:rPr>
              <a:t>отношений, </a:t>
            </a:r>
            <a:r>
              <a:rPr lang="ru-RU" sz="1700" b="0" dirty="0" smtClean="0">
                <a:latin typeface="Verdana"/>
              </a:rPr>
              <a:t>проявляющихся в сферах производства, распределения, обмена, и потребления</a:t>
            </a:r>
          </a:p>
          <a:p>
            <a:pPr algn="just"/>
            <a:r>
              <a:rPr lang="ru-RU" sz="1700" b="0" dirty="0" smtClean="0">
                <a:latin typeface="Verdana"/>
              </a:rPr>
              <a:t>Другие объяснения: </a:t>
            </a:r>
            <a:r>
              <a:rPr lang="ru-RU" sz="1700" dirty="0" smtClean="0">
                <a:latin typeface="Verdana"/>
              </a:rPr>
              <a:t>Рынок</a:t>
            </a:r>
            <a:r>
              <a:rPr lang="ru-RU" sz="1700" b="0" dirty="0">
                <a:latin typeface="Verdana"/>
              </a:rPr>
              <a:t> – механизм товарно-денежных отношений, который связывает покупателей и продавцов. </a:t>
            </a:r>
          </a:p>
          <a:p>
            <a:pPr algn="just"/>
            <a:r>
              <a:rPr lang="ru-RU" sz="1700" dirty="0">
                <a:latin typeface="Verdana"/>
              </a:rPr>
              <a:t>Рынок</a:t>
            </a:r>
            <a:r>
              <a:rPr lang="ru-RU" sz="1700" b="0" dirty="0">
                <a:latin typeface="Verdana"/>
              </a:rPr>
              <a:t> – место, где осуществляется </a:t>
            </a:r>
            <a:r>
              <a:rPr lang="ru-RU" sz="1700" dirty="0">
                <a:latin typeface="Verdana"/>
              </a:rPr>
              <a:t>купля - продажа</a:t>
            </a:r>
            <a:r>
              <a:rPr lang="ru-RU" sz="1700" b="0" dirty="0">
                <a:latin typeface="Verdana"/>
              </a:rPr>
              <a:t>. Рынку присущи определенные законы и закономерности</a:t>
            </a:r>
            <a:r>
              <a:rPr lang="ru-RU" b="0" dirty="0">
                <a:solidFill>
                  <a:srgbClr val="333333"/>
                </a:solidFill>
                <a:latin typeface="Verdana"/>
              </a:rPr>
              <a:t>. 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19729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>
                <a:solidFill>
                  <a:srgbClr val="D1282E"/>
                </a:solidFill>
              </a:rPr>
              <a:t>Рыночная экономика</a:t>
            </a:r>
            <a:br>
              <a:rPr lang="ru-RU" sz="3200" dirty="0">
                <a:solidFill>
                  <a:srgbClr val="D1282E"/>
                </a:solidFill>
              </a:rPr>
            </a:br>
            <a:r>
              <a:rPr lang="ru-RU" sz="1800" b="1" cap="none" spc="0" dirty="0">
                <a:solidFill>
                  <a:srgbClr val="000000"/>
                </a:solidFill>
                <a:latin typeface="Arial"/>
              </a:rPr>
              <a:t>Повторение ранее изученного </a:t>
            </a:r>
            <a:r>
              <a:rPr lang="ru-RU" sz="1800" b="1" cap="none" spc="0" dirty="0" smtClean="0">
                <a:solidFill>
                  <a:srgbClr val="000000"/>
                </a:solidFill>
                <a:latin typeface="Arial"/>
              </a:rPr>
              <a:t>материала</a:t>
            </a:r>
            <a:br>
              <a:rPr lang="ru-RU" sz="1800" b="1" cap="none" spc="0" dirty="0" smtClean="0">
                <a:solidFill>
                  <a:srgbClr val="000000"/>
                </a:solidFill>
                <a:latin typeface="Arial"/>
              </a:rPr>
            </a:br>
            <a:r>
              <a:rPr lang="ru-RU" sz="1800" b="1" cap="none" spc="0" dirty="0" smtClean="0">
                <a:solidFill>
                  <a:srgbClr val="000000"/>
                </a:solidFill>
                <a:latin typeface="Arial"/>
              </a:rPr>
              <a:t>Рынок </a:t>
            </a:r>
            <a:r>
              <a:rPr lang="ru-RU" sz="1800" b="1" cap="none" spc="0" dirty="0">
                <a:solidFill>
                  <a:srgbClr val="000000"/>
                </a:solidFill>
                <a:latin typeface="Arial"/>
              </a:rPr>
              <a:t>и условия его функционирования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>
                <a:solidFill>
                  <a:srgbClr val="333333"/>
                </a:solidFill>
                <a:latin typeface="Verdana"/>
              </a:rPr>
              <a:t>Субъектами </a:t>
            </a:r>
            <a:r>
              <a:rPr lang="ru-RU" b="0" dirty="0">
                <a:solidFill>
                  <a:srgbClr val="333333"/>
                </a:solidFill>
                <a:latin typeface="Verdana"/>
              </a:rPr>
              <a:t>рынка являются продавцы и покупатели. </a:t>
            </a:r>
            <a:r>
              <a:rPr lang="ru-RU" dirty="0" smtClean="0">
                <a:solidFill>
                  <a:srgbClr val="333333"/>
                </a:solidFill>
                <a:latin typeface="Verdana"/>
              </a:rPr>
              <a:t>Объектами</a:t>
            </a:r>
            <a:r>
              <a:rPr lang="ru-RU" dirty="0">
                <a:solidFill>
                  <a:srgbClr val="333333"/>
                </a:solidFill>
                <a:latin typeface="Verdana"/>
              </a:rPr>
              <a:t> </a:t>
            </a:r>
            <a:r>
              <a:rPr lang="ru-RU" b="0" dirty="0">
                <a:solidFill>
                  <a:srgbClr val="333333"/>
                </a:solidFill>
                <a:latin typeface="Verdana"/>
              </a:rPr>
              <a:t>рынка являются товары и услуги. </a:t>
            </a:r>
            <a:endParaRPr lang="ru-RU" b="0" dirty="0" smtClean="0">
              <a:solidFill>
                <a:srgbClr val="333333"/>
              </a:solidFill>
              <a:latin typeface="Verdana"/>
            </a:endParaRPr>
          </a:p>
          <a:p>
            <a:pPr algn="just"/>
            <a:r>
              <a:rPr lang="ru-RU" dirty="0">
                <a:latin typeface="Verdana"/>
              </a:rPr>
              <a:t>Признаки свободного рынка:</a:t>
            </a:r>
            <a:endParaRPr lang="ru-RU" b="0" dirty="0">
              <a:latin typeface="Verdana"/>
            </a:endParaRPr>
          </a:p>
          <a:p>
            <a:pPr algn="just"/>
            <a:r>
              <a:rPr lang="ru-RU" b="0" dirty="0">
                <a:latin typeface="Verdana"/>
              </a:rPr>
              <a:t>- </a:t>
            </a:r>
            <a:r>
              <a:rPr lang="ru-RU" dirty="0">
                <a:latin typeface="Verdana"/>
              </a:rPr>
              <a:t>Нерегулируемое предложение. </a:t>
            </a:r>
            <a:r>
              <a:rPr lang="ru-RU" b="0" dirty="0">
                <a:latin typeface="Verdana"/>
              </a:rPr>
              <a:t>Производитель сам решает, какой объем, вид, товара ему производить.</a:t>
            </a:r>
          </a:p>
          <a:p>
            <a:pPr algn="just"/>
            <a:r>
              <a:rPr lang="ru-RU" b="0" dirty="0">
                <a:latin typeface="Verdana"/>
              </a:rPr>
              <a:t>- </a:t>
            </a:r>
            <a:r>
              <a:rPr lang="ru-RU" dirty="0">
                <a:latin typeface="Verdana"/>
              </a:rPr>
              <a:t>Нерегулируемый спрос. </a:t>
            </a:r>
            <a:r>
              <a:rPr lang="ru-RU" b="0" dirty="0">
                <a:latin typeface="Verdana"/>
              </a:rPr>
              <a:t>Потребитель сам определяет, какой товар и в каком количестве он хочет купить.</a:t>
            </a:r>
          </a:p>
          <a:p>
            <a:pPr algn="just"/>
            <a:r>
              <a:rPr lang="ru-RU" b="0" dirty="0">
                <a:latin typeface="Verdana"/>
              </a:rPr>
              <a:t>- </a:t>
            </a:r>
            <a:r>
              <a:rPr lang="ru-RU" dirty="0">
                <a:latin typeface="Verdana"/>
              </a:rPr>
              <a:t>Нерегулируемая цена. </a:t>
            </a:r>
            <a:r>
              <a:rPr lang="ru-RU" b="0" dirty="0">
                <a:latin typeface="Verdana"/>
              </a:rPr>
              <a:t>Цены на рынке зависят от спроса и предложения</a:t>
            </a:r>
            <a:r>
              <a:rPr lang="ru-RU" b="0" dirty="0" smtClean="0">
                <a:latin typeface="Verdana"/>
              </a:rPr>
              <a:t>.</a:t>
            </a:r>
          </a:p>
          <a:p>
            <a:pPr algn="just"/>
            <a:r>
              <a:rPr lang="ru-RU" b="0" dirty="0" smtClean="0">
                <a:latin typeface="Verdana"/>
              </a:rPr>
              <a:t>Для нормальной деятельности рынку необходимы </a:t>
            </a:r>
            <a:r>
              <a:rPr lang="ru-RU" u="sng" dirty="0" smtClean="0">
                <a:latin typeface="Verdana"/>
              </a:rPr>
              <a:t>определенные условия. </a:t>
            </a:r>
            <a:r>
              <a:rPr lang="ru-RU" b="0" dirty="0" smtClean="0">
                <a:latin typeface="Verdana"/>
              </a:rPr>
              <a:t>Отметим наиболее важные из них: </a:t>
            </a:r>
            <a:r>
              <a:rPr lang="ru-RU" u="sng" dirty="0" smtClean="0">
                <a:latin typeface="Verdana"/>
              </a:rPr>
              <a:t>свободное ценообразование, конкуренция, свобода предпринимательской деятельности.</a:t>
            </a:r>
            <a:endParaRPr lang="ru-RU" u="sng" dirty="0">
              <a:latin typeface="Verdana"/>
            </a:endParaRPr>
          </a:p>
          <a:p>
            <a:endParaRPr lang="ru-RU" b="0" dirty="0">
              <a:solidFill>
                <a:srgbClr val="333333"/>
              </a:solidFill>
              <a:latin typeface="Verdana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8040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>
              <a:spcBef>
                <a:spcPct val="20000"/>
              </a:spcBef>
              <a:spcAft>
                <a:spcPts val="600"/>
              </a:spcAft>
            </a:pPr>
            <a:r>
              <a:rPr lang="ru-RU" sz="3200" dirty="0">
                <a:solidFill>
                  <a:srgbClr val="D1282E"/>
                </a:solidFill>
              </a:rPr>
              <a:t>Рыночная экономика</a:t>
            </a:r>
            <a:br>
              <a:rPr lang="ru-RU" sz="3200" dirty="0">
                <a:solidFill>
                  <a:srgbClr val="D1282E"/>
                </a:solidFill>
              </a:rPr>
            </a:br>
            <a:r>
              <a:rPr lang="ru-RU" sz="1800" b="1" cap="none" spc="0" dirty="0">
                <a:solidFill>
                  <a:srgbClr val="000000"/>
                </a:solidFill>
                <a:latin typeface="Arial"/>
              </a:rPr>
              <a:t>Повторение ранее изученного </a:t>
            </a:r>
            <a:r>
              <a:rPr lang="ru-RU" sz="1800" b="1" cap="none" spc="0" dirty="0" smtClean="0">
                <a:solidFill>
                  <a:srgbClr val="000000"/>
                </a:solidFill>
                <a:latin typeface="Arial"/>
              </a:rPr>
              <a:t>материала</a:t>
            </a:r>
            <a:br>
              <a:rPr lang="ru-RU" sz="1800" b="1" cap="none" spc="0" dirty="0" smtClean="0">
                <a:solidFill>
                  <a:srgbClr val="000000"/>
                </a:solidFill>
                <a:latin typeface="Arial"/>
              </a:rPr>
            </a:br>
            <a:r>
              <a:rPr lang="ru-RU" sz="2000" b="1" cap="none" spc="0" dirty="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Конкуренция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dirty="0" smtClean="0">
                <a:solidFill>
                  <a:srgbClr val="000000"/>
                </a:solidFill>
              </a:rPr>
              <a:t>Конкуренция</a:t>
            </a:r>
            <a:r>
              <a:rPr lang="ru-RU" b="0" dirty="0">
                <a:solidFill>
                  <a:srgbClr val="000000"/>
                </a:solidFill>
              </a:rPr>
              <a:t> — это соперничество между участниками рыночного хозяйства за лучшие условия производства, купли и продажи товаров</a:t>
            </a:r>
            <a:r>
              <a:rPr lang="ru-RU" b="0" dirty="0" smtClean="0">
                <a:solidFill>
                  <a:srgbClr val="000000"/>
                </a:solidFill>
              </a:rPr>
              <a:t>.</a:t>
            </a:r>
          </a:p>
          <a:p>
            <a:pPr algn="just"/>
            <a:r>
              <a:rPr lang="ru-RU" b="0" u="sng" dirty="0">
                <a:solidFill>
                  <a:srgbClr val="000000"/>
                </a:solidFill>
              </a:rPr>
              <a:t>Конкуренция</a:t>
            </a:r>
            <a:r>
              <a:rPr lang="ru-RU" b="0" dirty="0">
                <a:solidFill>
                  <a:srgbClr val="000000"/>
                </a:solidFill>
              </a:rPr>
              <a:t> – (от лат. «</a:t>
            </a:r>
            <a:r>
              <a:rPr lang="ru-RU" b="0" dirty="0" err="1">
                <a:solidFill>
                  <a:srgbClr val="000000"/>
                </a:solidFill>
              </a:rPr>
              <a:t>Concurrentia</a:t>
            </a:r>
            <a:r>
              <a:rPr lang="ru-RU" b="0" dirty="0">
                <a:solidFill>
                  <a:srgbClr val="000000"/>
                </a:solidFill>
              </a:rPr>
              <a:t>» – столкновение, состязание) – борьба независимых экономических субъектов за ограниченные экономические ресурсы. Это экономический процесс взаимодействия, взаимосвязи и борьбы между выступающими на рынке предприятиями, в целях обеспечения лучших возможностей сбыта своей продукции, для удовлетворения разнообразных потребностей покупателей.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81959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>
                <a:solidFill>
                  <a:srgbClr val="D1282E"/>
                </a:solidFill>
              </a:rPr>
              <a:t>Рыночная экономика</a:t>
            </a:r>
            <a:br>
              <a:rPr lang="ru-RU" sz="3200" dirty="0">
                <a:solidFill>
                  <a:srgbClr val="D1282E"/>
                </a:solidFill>
              </a:rPr>
            </a:br>
            <a:r>
              <a:rPr lang="ru-RU" sz="1800" b="1" cap="none" spc="0" dirty="0">
                <a:solidFill>
                  <a:srgbClr val="000000"/>
                </a:solidFill>
                <a:latin typeface="Arial"/>
              </a:rPr>
              <a:t>Повторение ранее изученного материала</a:t>
            </a:r>
            <a:r>
              <a:rPr lang="ru-RU" sz="3200" dirty="0">
                <a:solidFill>
                  <a:srgbClr val="D1282E"/>
                </a:solidFill>
              </a:rPr>
              <a:t/>
            </a:r>
            <a:br>
              <a:rPr lang="ru-RU" sz="3200" dirty="0">
                <a:solidFill>
                  <a:srgbClr val="D1282E"/>
                </a:solidFill>
              </a:rPr>
            </a:br>
            <a:r>
              <a:rPr lang="ru-RU" sz="2000" b="1" cap="none" spc="0" dirty="0">
                <a:solidFill>
                  <a:srgbClr val="000000"/>
                </a:solidFill>
                <a:latin typeface="Arial"/>
              </a:rPr>
              <a:t>Конкуренция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 fontAlgn="base"/>
            <a:r>
              <a:rPr lang="ru-RU" b="0" dirty="0"/>
              <a:t>5 октября 2015 года в Федеральный Закон “О защите конкуренции” была внесена Глава 2.1. Недобросовестная конкуренция. И теперь Антимонопольный комитет вправе рассматривать не только степень влияния фирмы, но и методы ее борьбы. Поэтому очень важно понять грань, где добросовестная, одобряемая обществом, конкуренция перестает быть таковой.</a:t>
            </a:r>
          </a:p>
          <a:p>
            <a:pPr algn="just" fontAlgn="base"/>
            <a:r>
              <a:rPr lang="ru-RU" b="0" dirty="0"/>
              <a:t>Добросовестная конкуренция – честные и законные методы соперничества, не вступающие в противоречие с общепринятыми нормами ведения бизнеса:</a:t>
            </a:r>
          </a:p>
          <a:p>
            <a:pPr algn="just" fontAlgn="base">
              <a:buFont typeface="Arial"/>
              <a:buChar char="•"/>
            </a:pPr>
            <a:r>
              <a:rPr lang="ru-RU" b="0" dirty="0"/>
              <a:t>повышение качества товара;</a:t>
            </a:r>
          </a:p>
          <a:p>
            <a:pPr algn="just" fontAlgn="base">
              <a:buFont typeface="Arial"/>
              <a:buChar char="•"/>
            </a:pPr>
            <a:r>
              <a:rPr lang="ru-RU" b="0" dirty="0"/>
              <a:t>разработка маркетинговой стратегии и применение рекламы;</a:t>
            </a:r>
          </a:p>
          <a:p>
            <a:pPr algn="just" fontAlgn="base">
              <a:buFont typeface="Arial"/>
              <a:buChar char="•"/>
            </a:pPr>
            <a:r>
              <a:rPr lang="ru-RU" b="0" dirty="0"/>
              <a:t>снижение или увеличение цены;</a:t>
            </a:r>
          </a:p>
          <a:p>
            <a:pPr algn="just" fontAlgn="base">
              <a:buFont typeface="Arial"/>
              <a:buChar char="•"/>
            </a:pPr>
            <a:r>
              <a:rPr lang="ru-RU" b="0" dirty="0"/>
              <a:t>распродажи и акции;</a:t>
            </a:r>
          </a:p>
          <a:p>
            <a:pPr algn="just" fontAlgn="base">
              <a:buFont typeface="Arial"/>
              <a:buChar char="•"/>
            </a:pPr>
            <a:r>
              <a:rPr lang="ru-RU" b="0" dirty="0"/>
              <a:t>улучшение сервисного обслуживания.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64247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>
              <a:spcBef>
                <a:spcPct val="20000"/>
              </a:spcBef>
              <a:spcAft>
                <a:spcPts val="600"/>
              </a:spcAft>
            </a:pPr>
            <a:r>
              <a:rPr lang="ru-RU" sz="3200" dirty="0">
                <a:solidFill>
                  <a:srgbClr val="D1282E"/>
                </a:solidFill>
              </a:rPr>
              <a:t>Рыночная экономика</a:t>
            </a:r>
            <a:br>
              <a:rPr lang="ru-RU" sz="3200" dirty="0">
                <a:solidFill>
                  <a:srgbClr val="D1282E"/>
                </a:solidFill>
              </a:rPr>
            </a:br>
            <a:r>
              <a:rPr lang="ru-RU" sz="1800" b="1" cap="none" spc="0" dirty="0">
                <a:solidFill>
                  <a:srgbClr val="000000"/>
                </a:solidFill>
                <a:latin typeface="Arial"/>
              </a:rPr>
              <a:t>Повторение ранее изученного </a:t>
            </a:r>
            <a:r>
              <a:rPr lang="ru-RU" sz="1800" b="1" cap="none" spc="0" dirty="0" smtClean="0">
                <a:solidFill>
                  <a:srgbClr val="000000"/>
                </a:solidFill>
                <a:latin typeface="Arial"/>
              </a:rPr>
              <a:t>материала</a:t>
            </a:r>
            <a:br>
              <a:rPr lang="ru-RU" sz="1800" b="1" cap="none" spc="0" dirty="0" smtClean="0">
                <a:solidFill>
                  <a:srgbClr val="000000"/>
                </a:solidFill>
                <a:latin typeface="Arial"/>
              </a:rPr>
            </a:br>
            <a:r>
              <a:rPr lang="ru-RU" sz="2000" b="1" cap="none" spc="0" dirty="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Спрос </a:t>
            </a:r>
            <a:r>
              <a:rPr lang="ru-RU" sz="2000" b="1" cap="none" spc="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и предложение на рынке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ru-RU" dirty="0"/>
              <a:t>Рыночный механизм</a:t>
            </a:r>
            <a:r>
              <a:rPr lang="ru-RU" b="0" dirty="0"/>
              <a:t> — это механизм взаимосвязи и взаимодействия основных элементов рынка — спроса, предложения, цены, </a:t>
            </a:r>
            <a:r>
              <a:rPr lang="ru-RU" b="0" dirty="0">
                <a:hlinkClick r:id="rId2" tooltip="Конкуренция"/>
              </a:rPr>
              <a:t>конкуренции</a:t>
            </a:r>
            <a:r>
              <a:rPr lang="ru-RU" b="0" dirty="0"/>
              <a:t>, и основных </a:t>
            </a:r>
            <a:r>
              <a:rPr lang="ru-RU" b="0" dirty="0">
                <a:hlinkClick r:id="rId3" tooltip="Экономические законы"/>
              </a:rPr>
              <a:t>экономических законов</a:t>
            </a:r>
            <a:r>
              <a:rPr lang="ru-RU" b="0" dirty="0"/>
              <a:t> рынка</a:t>
            </a:r>
            <a:r>
              <a:rPr lang="ru-RU" b="0" dirty="0" smtClean="0"/>
              <a:t>.</a:t>
            </a:r>
          </a:p>
          <a:p>
            <a:pPr algn="just"/>
            <a:r>
              <a:rPr lang="ru-RU" b="0" dirty="0" smtClean="0"/>
              <a:t>Спрос – это желание и возможность потребителя купить конкретный товар или получить услугу в конкретное время и в конкретном месте.</a:t>
            </a:r>
          </a:p>
          <a:p>
            <a:pPr algn="just"/>
            <a:endParaRPr lang="ru-RU" b="0" dirty="0"/>
          </a:p>
          <a:p>
            <a:pPr algn="just"/>
            <a:r>
              <a:rPr lang="ru-RU" b="0" dirty="0" smtClean="0"/>
              <a:t>Спрос находится в обратной зависимости от цены. Чем выше цена единицы товара, тем меньше спрос на данный товар.</a:t>
            </a:r>
          </a:p>
          <a:p>
            <a:pPr algn="just"/>
            <a:r>
              <a:rPr lang="ru-RU" dirty="0"/>
              <a:t>Закон спроса</a:t>
            </a:r>
            <a:r>
              <a:rPr lang="ru-RU" b="0" dirty="0"/>
              <a:t> – при прочих равных условиях, чем ниже цена на товар, тем больше спрос или наоборот. Между ценой и величиной спроса существует обратная зависимость.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53910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>
                <a:solidFill>
                  <a:srgbClr val="D1282E"/>
                </a:solidFill>
              </a:rPr>
              <a:t>Рыночная экономика</a:t>
            </a:r>
            <a:br>
              <a:rPr lang="ru-RU" sz="3200" dirty="0">
                <a:solidFill>
                  <a:srgbClr val="D1282E"/>
                </a:solidFill>
              </a:rPr>
            </a:br>
            <a:r>
              <a:rPr lang="ru-RU" sz="1800" b="1" cap="none" spc="0" dirty="0">
                <a:solidFill>
                  <a:srgbClr val="000000"/>
                </a:solidFill>
                <a:latin typeface="Arial"/>
              </a:rPr>
              <a:t>Повторение ранее изученного </a:t>
            </a:r>
            <a:r>
              <a:rPr lang="ru-RU" sz="1800" b="1" cap="none" spc="0" dirty="0" smtClean="0">
                <a:solidFill>
                  <a:srgbClr val="000000"/>
                </a:solidFill>
                <a:latin typeface="Arial"/>
              </a:rPr>
              <a:t>материала</a:t>
            </a:r>
            <a:br>
              <a:rPr lang="ru-RU" sz="1800" b="1" cap="none" spc="0" dirty="0" smtClean="0">
                <a:solidFill>
                  <a:srgbClr val="000000"/>
                </a:solidFill>
                <a:latin typeface="Arial"/>
              </a:rPr>
            </a:br>
            <a:r>
              <a:rPr lang="ru-RU" sz="2000" b="1" cap="none" spc="0" dirty="0" smtClean="0">
                <a:solidFill>
                  <a:srgbClr val="000000"/>
                </a:solidFill>
                <a:latin typeface="Arial"/>
              </a:rPr>
              <a:t>Спрос </a:t>
            </a:r>
            <a:r>
              <a:rPr lang="ru-RU" sz="2000" b="1" cap="none" spc="0" dirty="0">
                <a:solidFill>
                  <a:srgbClr val="000000"/>
                </a:solidFill>
                <a:latin typeface="Arial"/>
              </a:rPr>
              <a:t>и предложение на рынке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/>
              <a:t>Предложение – это желание и возможности продавцов продать конкретный товар в конкретное время и в конкретном месте.</a:t>
            </a:r>
          </a:p>
          <a:p>
            <a:endParaRPr lang="ru-RU" dirty="0"/>
          </a:p>
          <a:p>
            <a:pPr algn="just"/>
            <a:r>
              <a:rPr lang="ru-RU" dirty="0" smtClean="0"/>
              <a:t>Предложение находится в прямой зависимости от цены: чем выше цена единицы товара, тем больше товара производители согласны произвести и продать.</a:t>
            </a:r>
          </a:p>
          <a:p>
            <a:pPr algn="just"/>
            <a:r>
              <a:rPr lang="ru-RU" dirty="0"/>
              <a:t>Закон предложения</a:t>
            </a:r>
            <a:r>
              <a:rPr lang="ru-RU" b="0" dirty="0"/>
              <a:t> – между ценой и уровнем спроса существует положительная (прямая) зависимость, с повышение цены возрастает предложение или наоборот.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91396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>
              <a:spcBef>
                <a:spcPct val="20000"/>
              </a:spcBef>
              <a:spcAft>
                <a:spcPts val="600"/>
              </a:spcAft>
            </a:pPr>
            <a:r>
              <a:rPr lang="ru-RU" sz="2900" dirty="0">
                <a:solidFill>
                  <a:srgbClr val="D1282E"/>
                </a:solidFill>
              </a:rPr>
              <a:t>Рыночная экономика</a:t>
            </a:r>
            <a:br>
              <a:rPr lang="ru-RU" sz="2900" dirty="0">
                <a:solidFill>
                  <a:srgbClr val="D1282E"/>
                </a:solidFill>
              </a:rPr>
            </a:br>
            <a:r>
              <a:rPr lang="ru-RU" sz="1600" b="1" cap="none" spc="0" dirty="0">
                <a:solidFill>
                  <a:srgbClr val="000000"/>
                </a:solidFill>
                <a:latin typeface="Arial"/>
              </a:rPr>
              <a:t>Повторение ранее изученного </a:t>
            </a:r>
            <a:r>
              <a:rPr lang="ru-RU" sz="1600" b="1" cap="none" spc="0" dirty="0" smtClean="0">
                <a:solidFill>
                  <a:srgbClr val="000000"/>
                </a:solidFill>
                <a:latin typeface="Arial"/>
              </a:rPr>
              <a:t>материала</a:t>
            </a:r>
            <a:r>
              <a:rPr lang="ru-RU" sz="3200" dirty="0">
                <a:solidFill>
                  <a:srgbClr val="D1282E"/>
                </a:solidFill>
              </a:rPr>
              <a:t/>
            </a:r>
            <a:br>
              <a:rPr lang="ru-RU" sz="3200" dirty="0">
                <a:solidFill>
                  <a:srgbClr val="D1282E"/>
                </a:solidFill>
              </a:rPr>
            </a:br>
            <a:r>
              <a:rPr lang="ru-RU" sz="2000" b="1" cap="none" spc="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Рыночное </a:t>
            </a:r>
            <a:r>
              <a:rPr lang="ru-RU" sz="2000" b="1" cap="none" spc="0" dirty="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равновесие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ru-RU" dirty="0" smtClean="0"/>
              <a:t>Свободное ценообразование – еще одно из условий функционирования рынка. Продавцы могут свободно устанавливать цены, а покупатель – делать выбор: покупать товар по предложенной цене или нет. Именно цены связывают продавца и покупателя и определяют отношения между ними.</a:t>
            </a:r>
          </a:p>
          <a:p>
            <a:pPr algn="just"/>
            <a:endParaRPr lang="ru-RU" dirty="0"/>
          </a:p>
          <a:p>
            <a:pPr algn="just"/>
            <a:r>
              <a:rPr lang="ru-RU" dirty="0" smtClean="0"/>
              <a:t>Ситуация на рынке, когда продавец может и хочет продать ровно столько товара и по такой цене, сколько покупатель захочет и сможет купить за эту цену, экономисты называют </a:t>
            </a:r>
            <a:r>
              <a:rPr lang="ru-RU" u="sng" dirty="0" smtClean="0"/>
              <a:t>рыночным равновесием. </a:t>
            </a:r>
            <a:r>
              <a:rPr lang="ru-RU" dirty="0" smtClean="0"/>
              <a:t>Цена, по которой заключается реальная сделка купли-продажи, называется </a:t>
            </a:r>
            <a:r>
              <a:rPr lang="ru-RU" u="sng" dirty="0" smtClean="0"/>
              <a:t>равновесной ценой.</a:t>
            </a:r>
          </a:p>
          <a:p>
            <a:pPr algn="just"/>
            <a:r>
              <a:rPr lang="ru-RU" u="sng" dirty="0" smtClean="0"/>
              <a:t>Следовательно, </a:t>
            </a:r>
            <a:r>
              <a:rPr lang="ru-RU" dirty="0"/>
              <a:t>Рыночное равновесие </a:t>
            </a:r>
            <a:r>
              <a:rPr lang="ru-RU" b="0" dirty="0"/>
              <a:t>– ситуация когда спрос равен предложению. </a:t>
            </a:r>
            <a:endParaRPr lang="ru-RU" u="sng" dirty="0"/>
          </a:p>
          <a:p>
            <a:pPr algn="just"/>
            <a:endParaRPr lang="ru-RU" u="sng" dirty="0" smtClean="0"/>
          </a:p>
          <a:p>
            <a:pPr algn="just"/>
            <a:endParaRPr lang="ru-RU" u="sng" dirty="0"/>
          </a:p>
        </p:txBody>
      </p:sp>
    </p:spTree>
    <p:extLst>
      <p:ext uri="{BB962C8B-B14F-4D97-AF65-F5344CB8AC3E}">
        <p14:creationId xmlns:p14="http://schemas.microsoft.com/office/powerpoint/2010/main" val="22937094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>
              <a:spcBef>
                <a:spcPct val="20000"/>
              </a:spcBef>
              <a:spcAft>
                <a:spcPts val="600"/>
              </a:spcAft>
            </a:pPr>
            <a:r>
              <a:rPr lang="ru-RU" sz="4000" b="1" cap="none" spc="0" dirty="0">
                <a:solidFill>
                  <a:srgbClr val="FF0000"/>
                </a:solidFill>
                <a:latin typeface="Arial"/>
                <a:ea typeface="+mn-ea"/>
                <a:cs typeface="+mn-cs"/>
              </a:rPr>
              <a:t>(повторение + задание)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ru-RU" dirty="0">
                <a:solidFill>
                  <a:srgbClr val="000000"/>
                </a:solidFill>
              </a:rPr>
              <a:t>Задания для закрепления и </a:t>
            </a:r>
            <a:r>
              <a:rPr lang="ru-RU" dirty="0" smtClean="0">
                <a:solidFill>
                  <a:srgbClr val="000000"/>
                </a:solidFill>
              </a:rPr>
              <a:t>рекомендации:</a:t>
            </a:r>
            <a:endParaRPr lang="ru-RU" dirty="0">
              <a:solidFill>
                <a:srgbClr val="000000"/>
              </a:solidFill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</a:rPr>
              <a:t>Задание №1 </a:t>
            </a:r>
            <a:r>
              <a:rPr lang="ru-RU" sz="1600" u="sng" dirty="0" smtClean="0">
                <a:solidFill>
                  <a:srgbClr val="0000FF"/>
                </a:solidFill>
                <a:latin typeface="Calibri"/>
                <a:ea typeface="Calibri"/>
                <a:cs typeface="Times New Roman"/>
                <a:hlinkClick r:id="rId2"/>
              </a:rPr>
              <a:t>https</a:t>
            </a:r>
            <a:r>
              <a:rPr lang="ru-RU" sz="1600" u="sng" dirty="0">
                <a:solidFill>
                  <a:srgbClr val="0000FF"/>
                </a:solidFill>
                <a:latin typeface="Calibri"/>
                <a:ea typeface="Calibri"/>
                <a:cs typeface="Times New Roman"/>
                <a:hlinkClick r:id="rId2"/>
              </a:rPr>
              <a:t>://soc8-vpr.sdamgia.ru/?redir=1 </a:t>
            </a:r>
            <a:r>
              <a:rPr lang="ru-RU" dirty="0" smtClean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Австрийскому </a:t>
            </a: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писателю Р. </a:t>
            </a:r>
            <a:r>
              <a:rPr lang="ru-RU" dirty="0" err="1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Музилю</a:t>
            </a: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 принадлежит следующее высказывание: «Экономическая конкуренция — это не война, а соперничество в интересах друг друга».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1. Как Вы понимаете смысл фразы «соперничество в интересах друг друга»?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2. Дайте своё объяснение смысла высказывания.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3. Как Вы думаете, почему экономическая конкуренция важна для экономики страны и развития общества?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65749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cap="none" spc="0" dirty="0">
                <a:solidFill>
                  <a:srgbClr val="FF0000"/>
                </a:solidFill>
                <a:latin typeface="Arial"/>
              </a:rPr>
              <a:t>(повторение + задание)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5281" y="4509120"/>
            <a:ext cx="6353478" cy="1423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99592" y="1556792"/>
            <a:ext cx="7704856" cy="2322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1500" b="1" dirty="0">
                <a:solidFill>
                  <a:srgbClr val="000000"/>
                </a:solidFill>
              </a:rPr>
              <a:t>Задание </a:t>
            </a:r>
            <a:r>
              <a:rPr lang="ru-RU" sz="1500" b="1" dirty="0" smtClean="0">
                <a:solidFill>
                  <a:srgbClr val="000000"/>
                </a:solidFill>
              </a:rPr>
              <a:t>№2 </a:t>
            </a:r>
            <a:r>
              <a:rPr lang="ru-RU" sz="1500" b="1" u="sng" dirty="0">
                <a:solidFill>
                  <a:srgbClr val="0000FF"/>
                </a:solidFill>
                <a:latin typeface="Calibri"/>
                <a:ea typeface="Calibri"/>
                <a:cs typeface="Times New Roman"/>
                <a:hlinkClick r:id="rId3"/>
              </a:rPr>
              <a:t>https://soc8-vpr.sdamgia.ru/?redir=1 </a:t>
            </a:r>
            <a:r>
              <a:rPr lang="ru-RU" dirty="0" smtClean="0">
                <a:latin typeface="Verdana"/>
                <a:ea typeface="Times New Roman"/>
                <a:cs typeface="Times New Roman"/>
              </a:rPr>
              <a:t>Какое </a:t>
            </a:r>
            <a:r>
              <a:rPr lang="ru-RU" dirty="0">
                <a:latin typeface="Verdana"/>
                <a:ea typeface="Times New Roman"/>
                <a:cs typeface="Times New Roman"/>
              </a:rPr>
              <a:t>понятие объединяет объекты, изображённые на фотографиях?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Verdana"/>
                <a:ea typeface="Times New Roman"/>
                <a:cs typeface="Times New Roman"/>
              </a:rPr>
              <a:t> 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Verdana"/>
                <a:ea typeface="Times New Roman"/>
                <a:cs typeface="Times New Roman"/>
              </a:rPr>
              <a:t>Объясните: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Verdana"/>
                <a:ea typeface="Times New Roman"/>
                <a:cs typeface="Times New Roman"/>
              </a:rPr>
              <a:t>а) какие виды данных объектов представлены на фотографиях?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Verdana"/>
                <a:ea typeface="Times New Roman"/>
                <a:cs typeface="Times New Roman"/>
              </a:rPr>
              <a:t>б) какое значение для человека имеют данные объекты?</a:t>
            </a:r>
            <a:endParaRPr lang="ru-RU" sz="28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388743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cap="none" spc="0" dirty="0">
                <a:solidFill>
                  <a:srgbClr val="FF0000"/>
                </a:solidFill>
                <a:latin typeface="Arial"/>
              </a:rPr>
              <a:t>(повторение + задание)</a:t>
            </a:r>
            <a:endParaRPr lang="ru-RU" dirty="0"/>
          </a:p>
        </p:txBody>
      </p:sp>
      <p:pic>
        <p:nvPicPr>
          <p:cNvPr id="4" name="Объект 3" descr="https://soc8-vpr.sdamgia.ru/get_file?id=4077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4365104"/>
            <a:ext cx="5881464" cy="151583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755576" y="1604582"/>
            <a:ext cx="7595105" cy="26407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1500" b="1" dirty="0">
                <a:solidFill>
                  <a:srgbClr val="000000"/>
                </a:solidFill>
              </a:rPr>
              <a:t>Задание </a:t>
            </a:r>
            <a:r>
              <a:rPr lang="ru-RU" sz="1500" b="1" dirty="0" smtClean="0">
                <a:solidFill>
                  <a:srgbClr val="000000"/>
                </a:solidFill>
              </a:rPr>
              <a:t>№3 </a:t>
            </a:r>
            <a:r>
              <a:rPr lang="ru-RU" sz="1500" b="1" u="sng" dirty="0">
                <a:solidFill>
                  <a:srgbClr val="0000FF"/>
                </a:solidFill>
                <a:latin typeface="Calibri"/>
                <a:ea typeface="Calibri"/>
                <a:cs typeface="Times New Roman"/>
                <a:hlinkClick r:id="rId3"/>
              </a:rPr>
              <a:t>https://soc8-vpr.sdamgia.ru/?redir=1 </a:t>
            </a:r>
            <a:r>
              <a:rPr lang="ru-RU" dirty="0" smtClean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Какая </a:t>
            </a: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деятельность объединяет людей, изображённых на фотографиях?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 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Объясните: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а) какие виды данной деятельности представлены в каждом случае?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б) какое значение для общества имеют данного рода занятия?</a:t>
            </a:r>
            <a:endParaRPr lang="ru-RU" sz="28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536155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урока: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752600"/>
            <a:ext cx="8280920" cy="4700736"/>
          </a:xfrm>
        </p:spPr>
        <p:txBody>
          <a:bodyPr>
            <a:normAutofit lnSpcReduction="10000"/>
          </a:bodyPr>
          <a:lstStyle/>
          <a:p>
            <a:pPr marL="457200" indent="-457200">
              <a:buAutoNum type="arabicPeriod"/>
            </a:pPr>
            <a:r>
              <a:rPr lang="ru-RU" dirty="0" smtClean="0"/>
              <a:t>Повторение ранее изученного материала</a:t>
            </a:r>
          </a:p>
          <a:p>
            <a:r>
              <a:rPr lang="ru-RU" dirty="0" smtClean="0"/>
              <a:t>А) Типы экономических систем (повторение + задание)</a:t>
            </a:r>
          </a:p>
          <a:p>
            <a:pPr lvl="0"/>
            <a:r>
              <a:rPr lang="ru-RU" dirty="0" smtClean="0"/>
              <a:t>Б) Главные вопросы экономики </a:t>
            </a:r>
            <a:r>
              <a:rPr lang="ru-RU" dirty="0" smtClean="0">
                <a:solidFill>
                  <a:srgbClr val="000000"/>
                </a:solidFill>
              </a:rPr>
              <a:t>(</a:t>
            </a:r>
            <a:r>
              <a:rPr lang="ru-RU" dirty="0">
                <a:solidFill>
                  <a:srgbClr val="000000"/>
                </a:solidFill>
              </a:rPr>
              <a:t>повторение + задание</a:t>
            </a:r>
            <a:r>
              <a:rPr lang="ru-RU" dirty="0" smtClean="0">
                <a:solidFill>
                  <a:srgbClr val="000000"/>
                </a:solidFill>
              </a:rPr>
              <a:t>)</a:t>
            </a:r>
            <a:endParaRPr lang="ru-RU" dirty="0" smtClean="0"/>
          </a:p>
          <a:p>
            <a:pPr lvl="0"/>
            <a:r>
              <a:rPr lang="ru-RU" dirty="0" smtClean="0"/>
              <a:t>В) Формы собственности </a:t>
            </a:r>
            <a:r>
              <a:rPr lang="ru-RU" dirty="0" smtClean="0">
                <a:solidFill>
                  <a:srgbClr val="000000"/>
                </a:solidFill>
              </a:rPr>
              <a:t>(</a:t>
            </a:r>
            <a:r>
              <a:rPr lang="ru-RU" dirty="0">
                <a:solidFill>
                  <a:srgbClr val="000000"/>
                </a:solidFill>
              </a:rPr>
              <a:t>повторение </a:t>
            </a:r>
            <a:r>
              <a:rPr lang="ru-RU" dirty="0" smtClean="0">
                <a:solidFill>
                  <a:srgbClr val="000000"/>
                </a:solidFill>
              </a:rPr>
              <a:t>+ задание</a:t>
            </a:r>
            <a:r>
              <a:rPr lang="ru-RU" dirty="0" smtClean="0">
                <a:solidFill>
                  <a:srgbClr val="000000"/>
                </a:solidFill>
              </a:rPr>
              <a:t>)</a:t>
            </a:r>
          </a:p>
          <a:p>
            <a:pPr lvl="0"/>
            <a:r>
              <a:rPr lang="ru-RU" dirty="0" smtClean="0">
                <a:solidFill>
                  <a:srgbClr val="000000"/>
                </a:solidFill>
              </a:rPr>
              <a:t>Г) Рыночная экономика </a:t>
            </a:r>
            <a:r>
              <a:rPr lang="ru-RU" sz="2100" dirty="0" smtClean="0">
                <a:solidFill>
                  <a:srgbClr val="000000"/>
                </a:solidFill>
              </a:rPr>
              <a:t>(</a:t>
            </a:r>
            <a:r>
              <a:rPr lang="ru-RU" sz="2100" dirty="0">
                <a:solidFill>
                  <a:srgbClr val="000000"/>
                </a:solidFill>
              </a:rPr>
              <a:t>повторение + задание</a:t>
            </a:r>
            <a:r>
              <a:rPr lang="ru-RU" sz="2100" dirty="0" smtClean="0">
                <a:solidFill>
                  <a:srgbClr val="000000"/>
                </a:solidFill>
              </a:rPr>
              <a:t>)</a:t>
            </a:r>
            <a:endParaRPr lang="ru-RU" dirty="0" smtClean="0"/>
          </a:p>
          <a:p>
            <a:pPr marL="457200" indent="-457200">
              <a:buAutoNum type="arabicPeriod" startAt="2"/>
            </a:pPr>
            <a:r>
              <a:rPr lang="ru-RU" dirty="0" smtClean="0"/>
              <a:t>Изучение нового материала:</a:t>
            </a:r>
          </a:p>
          <a:p>
            <a:r>
              <a:rPr lang="ru-RU" dirty="0" smtClean="0"/>
              <a:t>А) </a:t>
            </a:r>
            <a:r>
              <a:rPr lang="ru-RU" dirty="0" smtClean="0"/>
              <a:t>Главный источник экономических благ</a:t>
            </a:r>
            <a:endParaRPr lang="ru-RU" dirty="0" smtClean="0"/>
          </a:p>
          <a:p>
            <a:r>
              <a:rPr lang="ru-RU" dirty="0" smtClean="0"/>
              <a:t>Б) </a:t>
            </a:r>
            <a:r>
              <a:rPr lang="ru-RU" dirty="0" smtClean="0"/>
              <a:t>Товары и услуги</a:t>
            </a:r>
            <a:endParaRPr lang="ru-RU" dirty="0" smtClean="0"/>
          </a:p>
          <a:p>
            <a:r>
              <a:rPr lang="ru-RU" dirty="0" smtClean="0"/>
              <a:t>В) </a:t>
            </a:r>
            <a:r>
              <a:rPr lang="ru-RU" dirty="0" smtClean="0"/>
              <a:t>Факторы производства</a:t>
            </a:r>
            <a:endParaRPr lang="ru-RU" dirty="0" smtClean="0"/>
          </a:p>
          <a:p>
            <a:r>
              <a:rPr lang="ru-RU" dirty="0" smtClean="0"/>
              <a:t>Г) </a:t>
            </a:r>
            <a:r>
              <a:rPr lang="ru-RU" dirty="0" smtClean="0"/>
              <a:t>Разделение труда и специализация</a:t>
            </a:r>
            <a:endParaRPr lang="ru-RU" dirty="0" smtClean="0"/>
          </a:p>
          <a:p>
            <a:r>
              <a:rPr lang="ru-RU" dirty="0" smtClean="0"/>
              <a:t>3. Задания для закрепления и рекомендации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6274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cap="none" spc="0" dirty="0">
                <a:solidFill>
                  <a:srgbClr val="FF0000"/>
                </a:solidFill>
                <a:latin typeface="Arial"/>
              </a:rPr>
              <a:t>(повторение + задание)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1500" dirty="0">
                <a:solidFill>
                  <a:srgbClr val="000000"/>
                </a:solidFill>
              </a:rPr>
              <a:t>Задание </a:t>
            </a:r>
            <a:r>
              <a:rPr lang="ru-RU" sz="1500" dirty="0" smtClean="0">
                <a:solidFill>
                  <a:srgbClr val="000000"/>
                </a:solidFill>
              </a:rPr>
              <a:t>№4 </a:t>
            </a:r>
            <a:r>
              <a:rPr lang="ru-RU" sz="1500" u="sng" dirty="0">
                <a:solidFill>
                  <a:srgbClr val="0000FF"/>
                </a:solidFill>
                <a:latin typeface="Calibri"/>
                <a:ea typeface="Calibri"/>
                <a:cs typeface="Times New Roman"/>
                <a:hlinkClick r:id="rId2"/>
              </a:rPr>
              <a:t>https://soc8-vpr.sdamgia.ru/?redir=1 </a:t>
            </a:r>
            <a:r>
              <a:rPr lang="ru-RU" dirty="0" smtClean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Привлекая </a:t>
            </a: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обществоведческие знания, составьте краткое (из 5–7 предложений) сообщение об экономике фирмы, используя все приведённые ниже понятия.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 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i="1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Рынок, товары и услуги, конкуренция, монополия, предприятие, спрос и предложение.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latin typeface="Calibri"/>
                <a:ea typeface="Calibri"/>
                <a:cs typeface="Times New Roman"/>
              </a:rPr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73786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>
              <a:spcBef>
                <a:spcPct val="20000"/>
              </a:spcBef>
              <a:spcAft>
                <a:spcPts val="600"/>
              </a:spcAft>
            </a:pPr>
            <a:r>
              <a:rPr lang="ru-RU" sz="3200" dirty="0">
                <a:solidFill>
                  <a:srgbClr val="D1282E"/>
                </a:solidFill>
              </a:rPr>
              <a:t>Изучение нового </a:t>
            </a:r>
            <a:r>
              <a:rPr lang="ru-RU" sz="3200" dirty="0" smtClean="0">
                <a:solidFill>
                  <a:srgbClr val="D1282E"/>
                </a:solidFill>
              </a:rPr>
              <a:t>материала</a:t>
            </a:r>
            <a:br>
              <a:rPr lang="ru-RU" sz="3200" dirty="0" smtClean="0">
                <a:solidFill>
                  <a:srgbClr val="D1282E"/>
                </a:solidFill>
              </a:rPr>
            </a:br>
            <a:r>
              <a:rPr lang="ru-RU" sz="2000" b="1" cap="none" spc="0" dirty="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Главный </a:t>
            </a:r>
            <a:r>
              <a:rPr lang="ru-RU" sz="2000" b="1" cap="none" spc="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источник экономических </a:t>
            </a:r>
            <a:r>
              <a:rPr lang="ru-RU" sz="2000" b="1" cap="none" spc="0" dirty="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благ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752600"/>
            <a:ext cx="8640960" cy="4772744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/>
              <a:t>Вы, знаете, что экономика – это система жизнеобеспечения человека и общества. Главным источником удовлетворения разнообразных потребностей человека и его развития является </a:t>
            </a:r>
            <a:r>
              <a:rPr lang="ru-RU" u="sng" dirty="0" smtClean="0">
                <a:solidFill>
                  <a:schemeClr val="tx2"/>
                </a:solidFill>
              </a:rPr>
              <a:t>производство</a:t>
            </a:r>
            <a:r>
              <a:rPr lang="ru-RU" dirty="0" smtClean="0"/>
              <a:t>.</a:t>
            </a:r>
          </a:p>
          <a:p>
            <a:pPr algn="just"/>
            <a:r>
              <a:rPr lang="ru-RU" u="sng" dirty="0" smtClean="0">
                <a:solidFill>
                  <a:schemeClr val="tx2"/>
                </a:solidFill>
              </a:rPr>
              <a:t>Производство</a:t>
            </a:r>
            <a:r>
              <a:rPr lang="ru-RU" dirty="0" smtClean="0"/>
              <a:t> – это процесс создания экономических благ (товаров и услуг) для удовлетворения потребностей людей.</a:t>
            </a:r>
          </a:p>
          <a:p>
            <a:pPr algn="just"/>
            <a:r>
              <a:rPr lang="ru-RU" u="sng" dirty="0" smtClean="0">
                <a:solidFill>
                  <a:schemeClr val="tx2"/>
                </a:solidFill>
              </a:rPr>
              <a:t>Основной производственной ячейкой</a:t>
            </a:r>
            <a:r>
              <a:rPr lang="ru-RU" dirty="0" smtClean="0"/>
              <a:t>, где создаются экономические блага, является предприятие (завод, ферма, кооператив и др.). Большинство предприятий в экономике группируется по отраслям. </a:t>
            </a:r>
            <a:r>
              <a:rPr lang="ru-RU" u="sng" dirty="0" smtClean="0">
                <a:solidFill>
                  <a:schemeClr val="tx2"/>
                </a:solidFill>
              </a:rPr>
              <a:t>Отрасль экономики </a:t>
            </a:r>
            <a:r>
              <a:rPr lang="ru-RU" dirty="0" smtClean="0"/>
              <a:t>– совокупность предприятий и организаций, производящих однородную продукцию или услуги.</a:t>
            </a:r>
          </a:p>
          <a:p>
            <a:pPr algn="just"/>
            <a:r>
              <a:rPr lang="ru-RU" dirty="0" smtClean="0"/>
              <a:t>Все виды деятельности российской экономики объединены в </a:t>
            </a:r>
            <a:r>
              <a:rPr lang="ru-RU" u="sng" dirty="0" smtClean="0">
                <a:solidFill>
                  <a:schemeClr val="tx2"/>
                </a:solidFill>
              </a:rPr>
              <a:t>две группы</a:t>
            </a:r>
            <a:r>
              <a:rPr lang="ru-RU" dirty="0" smtClean="0"/>
              <a:t>: сфера материального производства и социально-культурная сфера.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43077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>
                <a:solidFill>
                  <a:srgbClr val="D1282E"/>
                </a:solidFill>
              </a:rPr>
              <a:t>Изучение нового материала</a:t>
            </a:r>
            <a:br>
              <a:rPr lang="ru-RU" sz="3200" dirty="0">
                <a:solidFill>
                  <a:srgbClr val="D1282E"/>
                </a:solidFill>
              </a:rPr>
            </a:br>
            <a:r>
              <a:rPr lang="ru-RU" sz="2000" b="1" cap="none" spc="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Товары и услуги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752600"/>
            <a:ext cx="8568952" cy="4844752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/>
              <a:t>Целью и результатом производства является </a:t>
            </a:r>
            <a:r>
              <a:rPr lang="ru-RU" u="sng" dirty="0" smtClean="0">
                <a:solidFill>
                  <a:schemeClr val="tx2"/>
                </a:solidFill>
              </a:rPr>
              <a:t>продукт</a:t>
            </a:r>
            <a:r>
              <a:rPr lang="ru-RU" dirty="0" smtClean="0"/>
              <a:t>. </a:t>
            </a:r>
            <a:r>
              <a:rPr lang="ru-RU" u="sng" dirty="0" smtClean="0">
                <a:solidFill>
                  <a:schemeClr val="tx2"/>
                </a:solidFill>
              </a:rPr>
              <a:t>Продукт</a:t>
            </a:r>
            <a:r>
              <a:rPr lang="ru-RU" dirty="0" smtClean="0"/>
              <a:t> – результат экономической деятельности, воплощенный в вещах и услугах.</a:t>
            </a:r>
          </a:p>
          <a:p>
            <a:pPr algn="just"/>
            <a:r>
              <a:rPr lang="ru-RU" dirty="0" smtClean="0"/>
              <a:t>Из курса 7 класса вы знаете, что продукт труда, произведённый для продажи, является </a:t>
            </a:r>
            <a:r>
              <a:rPr lang="ru-RU" u="sng" dirty="0" smtClean="0">
                <a:solidFill>
                  <a:schemeClr val="tx2"/>
                </a:solidFill>
              </a:rPr>
              <a:t>товаром</a:t>
            </a:r>
            <a:r>
              <a:rPr lang="ru-RU" dirty="0" smtClean="0"/>
              <a:t>. Он обладает двумя основными свойствами: </a:t>
            </a:r>
            <a:r>
              <a:rPr lang="ru-RU" u="sng" dirty="0" smtClean="0">
                <a:solidFill>
                  <a:schemeClr val="tx2"/>
                </a:solidFill>
              </a:rPr>
              <a:t>потребительной стоимостью</a:t>
            </a:r>
            <a:r>
              <a:rPr lang="ru-RU" dirty="0" smtClean="0"/>
              <a:t>, т.е. способностью быть полезным, нужным людям, и </a:t>
            </a:r>
            <a:r>
              <a:rPr lang="ru-RU" u="sng" dirty="0" smtClean="0">
                <a:solidFill>
                  <a:schemeClr val="tx2"/>
                </a:solidFill>
              </a:rPr>
              <a:t>меновой стоимостью</a:t>
            </a:r>
            <a:r>
              <a:rPr lang="ru-RU" dirty="0" smtClean="0"/>
              <a:t>, т.е. способностью обмениваться на другие товары.</a:t>
            </a:r>
          </a:p>
          <a:p>
            <a:pPr algn="just"/>
            <a:r>
              <a:rPr lang="ru-RU" dirty="0" smtClean="0"/>
              <a:t>Все </a:t>
            </a:r>
            <a:r>
              <a:rPr lang="ru-RU" dirty="0" smtClean="0">
                <a:solidFill>
                  <a:schemeClr val="tx2"/>
                </a:solidFill>
              </a:rPr>
              <a:t>товары</a:t>
            </a:r>
            <a:r>
              <a:rPr lang="ru-RU" dirty="0" smtClean="0"/>
              <a:t> в зависимости от назначения </a:t>
            </a:r>
            <a:r>
              <a:rPr lang="ru-RU" dirty="0" smtClean="0">
                <a:solidFill>
                  <a:schemeClr val="tx2"/>
                </a:solidFill>
              </a:rPr>
              <a:t>делятся на две группы</a:t>
            </a:r>
            <a:r>
              <a:rPr lang="ru-RU" dirty="0" smtClean="0"/>
              <a:t>: </a:t>
            </a:r>
            <a:r>
              <a:rPr lang="ru-RU" dirty="0" smtClean="0">
                <a:solidFill>
                  <a:schemeClr val="tx2"/>
                </a:solidFill>
              </a:rPr>
              <a:t>средства производства </a:t>
            </a:r>
            <a:r>
              <a:rPr lang="ru-RU" dirty="0" smtClean="0"/>
              <a:t>(станки, рабочие здания, оборудование) и </a:t>
            </a:r>
            <a:r>
              <a:rPr lang="ru-RU" dirty="0" smtClean="0">
                <a:solidFill>
                  <a:schemeClr val="tx2"/>
                </a:solidFill>
              </a:rPr>
              <a:t>предметы потребления</a:t>
            </a:r>
            <a:r>
              <a:rPr lang="ru-RU" dirty="0" smtClean="0"/>
              <a:t> (продукты питания, одежда).</a:t>
            </a:r>
          </a:p>
          <a:p>
            <a:pPr algn="just"/>
            <a:r>
              <a:rPr lang="ru-RU" dirty="0" smtClean="0"/>
              <a:t>Особым видом продукта как результата деятельности является услуга. </a:t>
            </a:r>
            <a:r>
              <a:rPr lang="ru-RU" u="sng" dirty="0" smtClean="0">
                <a:solidFill>
                  <a:schemeClr val="tx2"/>
                </a:solidFill>
              </a:rPr>
              <a:t>Услуга </a:t>
            </a:r>
            <a:r>
              <a:rPr lang="ru-RU" dirty="0" smtClean="0"/>
              <a:t>– экономическая деятельность, приносящая удовлетворение личных потребностей населения и общества в целом.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38579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>
              <a:spcBef>
                <a:spcPct val="20000"/>
              </a:spcBef>
              <a:spcAft>
                <a:spcPts val="600"/>
              </a:spcAft>
            </a:pPr>
            <a:r>
              <a:rPr lang="ru-RU" sz="3200" dirty="0">
                <a:solidFill>
                  <a:srgbClr val="D1282E"/>
                </a:solidFill>
              </a:rPr>
              <a:t>Изучение нового материала </a:t>
            </a:r>
            <a:r>
              <a:rPr lang="ru-RU" sz="3200" dirty="0" smtClean="0">
                <a:solidFill>
                  <a:srgbClr val="D1282E"/>
                </a:solidFill>
              </a:rPr>
              <a:t/>
            </a:r>
            <a:br>
              <a:rPr lang="ru-RU" sz="3200" dirty="0" smtClean="0">
                <a:solidFill>
                  <a:srgbClr val="D1282E"/>
                </a:solidFill>
              </a:rPr>
            </a:br>
            <a:r>
              <a:rPr lang="ru-RU" sz="2000" b="1" cap="none" spc="0" dirty="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Факторы производства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/>
              <a:t>Основные группы ресурсов, используемые в процессе производства, называются </a:t>
            </a:r>
            <a:r>
              <a:rPr lang="ru-RU" u="sng" dirty="0" smtClean="0">
                <a:solidFill>
                  <a:schemeClr val="tx2"/>
                </a:solidFill>
              </a:rPr>
              <a:t>факторами производства</a:t>
            </a:r>
            <a:r>
              <a:rPr lang="ru-RU" dirty="0" smtClean="0"/>
              <a:t>. Экономисты относят к факторам производства землю, труд, капитал, предпринимательские способности, информацию.</a:t>
            </a:r>
          </a:p>
          <a:p>
            <a:pPr algn="just"/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356992"/>
            <a:ext cx="6336704" cy="3312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3816145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>
                <a:solidFill>
                  <a:srgbClr val="D1282E"/>
                </a:solidFill>
              </a:rPr>
              <a:t>Изучение нового материала </a:t>
            </a:r>
            <a:br>
              <a:rPr lang="ru-RU" sz="3200" dirty="0">
                <a:solidFill>
                  <a:srgbClr val="D1282E"/>
                </a:solidFill>
              </a:rPr>
            </a:br>
            <a:r>
              <a:rPr lang="ru-RU" sz="2000" b="1" cap="none" spc="0" dirty="0">
                <a:solidFill>
                  <a:srgbClr val="000000"/>
                </a:solidFill>
                <a:latin typeface="Arial"/>
              </a:rPr>
              <a:t>Факторы производства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556792"/>
            <a:ext cx="6768752" cy="4968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984602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>
                <a:solidFill>
                  <a:srgbClr val="D1282E"/>
                </a:solidFill>
              </a:rPr>
              <a:t>Изучение нового материала </a:t>
            </a:r>
            <a:br>
              <a:rPr lang="ru-RU" sz="3200" dirty="0">
                <a:solidFill>
                  <a:srgbClr val="D1282E"/>
                </a:solidFill>
              </a:rPr>
            </a:br>
            <a:r>
              <a:rPr lang="ru-RU" sz="2000" b="1" cap="none" spc="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Разделение труда и специализация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556792"/>
            <a:ext cx="8496944" cy="4896544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/>
              <a:t>Труд, необходимый для производства какого-нибудь законченного продукта, как правило, распределяется между определённым количеством людей.</a:t>
            </a:r>
          </a:p>
          <a:p>
            <a:pPr algn="just"/>
            <a:r>
              <a:rPr lang="ru-RU" dirty="0" smtClean="0"/>
              <a:t>Разделение процесса производства на ряд отдельных операций, этапов, выполняемых разными работниками, называется </a:t>
            </a:r>
            <a:r>
              <a:rPr lang="ru-RU" u="sng" dirty="0" smtClean="0">
                <a:solidFill>
                  <a:schemeClr val="tx2"/>
                </a:solidFill>
              </a:rPr>
              <a:t>разделением труда</a:t>
            </a:r>
            <a:r>
              <a:rPr lang="ru-RU" dirty="0" smtClean="0"/>
              <a:t>.</a:t>
            </a:r>
          </a:p>
          <a:p>
            <a:pPr algn="just"/>
            <a:r>
              <a:rPr lang="ru-RU" dirty="0" smtClean="0"/>
              <a:t>Понятие «разделение труда» тесно связано с понятием «специализация». </a:t>
            </a:r>
            <a:r>
              <a:rPr lang="ru-RU" u="sng" dirty="0" smtClean="0">
                <a:solidFill>
                  <a:schemeClr val="tx2"/>
                </a:solidFill>
              </a:rPr>
              <a:t>Специализация</a:t>
            </a:r>
            <a:r>
              <a:rPr lang="ru-RU" dirty="0" smtClean="0"/>
              <a:t> – это сосредоточение деятельности на относительно узких направлениях, производственных операциях или видах выпускаемой продукции.</a:t>
            </a:r>
          </a:p>
          <a:p>
            <a:pPr algn="just"/>
            <a:r>
              <a:rPr lang="ru-RU" dirty="0" smtClean="0"/>
              <a:t>Специализация и разделение труда позволяют сосредоточить производство в руках наиболее эффективных работников. Подобная организация производства ведёт к увеличению производительности труда, что способствует лучшему удовлетворению потребностей каждого человека и общества в целом.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273843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>
                <a:solidFill>
                  <a:srgbClr val="D1282E"/>
                </a:solidFill>
              </a:rPr>
              <a:t>Изучение нового материала </a:t>
            </a:r>
            <a:br>
              <a:rPr lang="ru-RU" sz="3200" dirty="0">
                <a:solidFill>
                  <a:srgbClr val="D1282E"/>
                </a:solidFill>
              </a:rPr>
            </a:br>
            <a:r>
              <a:rPr lang="ru-RU" sz="2000" b="1" cap="none" spc="0" dirty="0">
                <a:solidFill>
                  <a:srgbClr val="000000"/>
                </a:solidFill>
                <a:latin typeface="Arial"/>
              </a:rPr>
              <a:t>Разделение труда и специализация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1491" y="1752600"/>
            <a:ext cx="6460869" cy="484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117704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600" dirty="0">
                <a:solidFill>
                  <a:srgbClr val="D1282E"/>
                </a:solidFill>
              </a:rPr>
              <a:t>Задания для </a:t>
            </a:r>
            <a:br>
              <a:rPr lang="ru-RU" sz="2600" dirty="0">
                <a:solidFill>
                  <a:srgbClr val="D1282E"/>
                </a:solidFill>
              </a:rPr>
            </a:br>
            <a:r>
              <a:rPr lang="ru-RU" sz="2600" dirty="0">
                <a:solidFill>
                  <a:srgbClr val="D1282E"/>
                </a:solidFill>
              </a:rPr>
              <a:t>закрепления и рекомендации: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2100" dirty="0">
                <a:solidFill>
                  <a:srgbClr val="000000"/>
                </a:solidFill>
              </a:rPr>
              <a:t>Задание №1 </a:t>
            </a:r>
            <a:r>
              <a:rPr lang="ru-RU" sz="2100" u="sng" dirty="0">
                <a:solidFill>
                  <a:srgbClr val="0000FF"/>
                </a:solidFill>
                <a:latin typeface="Calibri"/>
                <a:ea typeface="Calibri"/>
                <a:cs typeface="Times New Roman"/>
                <a:hlinkClick r:id="rId2"/>
              </a:rPr>
              <a:t>https://soc8-vpr.sdamgia.ru/?redir=1 </a:t>
            </a:r>
            <a:endParaRPr lang="ru-RU" sz="2100" u="sng" dirty="0" smtClean="0">
              <a:solidFill>
                <a:srgbClr val="0000FF"/>
              </a:solidFill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Выберите </a:t>
            </a: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в приведённом списке верные суждения о факторах производства и запишите цифры, под которыми они указаны.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 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1) Труд как фактор производства представлен всем наемными работниками и оборудованием, которое используется для создание товаров и услуг.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2) Земля как фактор производства отражает влияние природных условий на производственные процессы, использование в производстве природных источников сырья и энергии, полезных ископаемых, земельных и водных ресурсов, воздушного бассейна, природной флоры и фауны.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3) Материальный капитал воплощён в зданиях, оборудовании, сырье и иных производственных фондах, которые прямо или косвенно способствуют осуществлению процесса производства.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4) Факторы производства — это основные компоненты, используемые в процессе производства продукции, работ, услуг.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5) В результате труда происходит формирование дохода персонала — ренты.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534023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600" dirty="0">
                <a:solidFill>
                  <a:srgbClr val="D1282E"/>
                </a:solidFill>
              </a:rPr>
              <a:t>Задания для </a:t>
            </a:r>
            <a:br>
              <a:rPr lang="ru-RU" sz="2600" dirty="0">
                <a:solidFill>
                  <a:srgbClr val="D1282E"/>
                </a:solidFill>
              </a:rPr>
            </a:br>
            <a:r>
              <a:rPr lang="ru-RU" sz="2600" dirty="0">
                <a:solidFill>
                  <a:srgbClr val="D1282E"/>
                </a:solidFill>
              </a:rPr>
              <a:t>закрепления и рекомендации: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52600"/>
            <a:ext cx="7620000" cy="4772744"/>
          </a:xfrm>
        </p:spPr>
        <p:txBody>
          <a:bodyPr/>
          <a:lstStyle/>
          <a:p>
            <a:pPr lvl="0"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1500" dirty="0">
                <a:solidFill>
                  <a:srgbClr val="000000"/>
                </a:solidFill>
              </a:rPr>
              <a:t>Задание </a:t>
            </a:r>
            <a:r>
              <a:rPr lang="ru-RU" sz="1500" dirty="0" smtClean="0">
                <a:solidFill>
                  <a:srgbClr val="000000"/>
                </a:solidFill>
              </a:rPr>
              <a:t>№2  </a:t>
            </a:r>
            <a:r>
              <a:rPr lang="ru-RU" sz="1500" u="sng" dirty="0">
                <a:solidFill>
                  <a:srgbClr val="0000FF"/>
                </a:solidFill>
                <a:latin typeface="Calibri"/>
                <a:ea typeface="Calibri"/>
                <a:cs typeface="Times New Roman"/>
                <a:hlinkClick r:id="rId2"/>
              </a:rPr>
              <a:t>https://soc8-vpr.sdamgia.ru/?</a:t>
            </a:r>
            <a:r>
              <a:rPr lang="ru-RU" sz="1500" u="sng" dirty="0" smtClean="0">
                <a:solidFill>
                  <a:srgbClr val="0000FF"/>
                </a:solidFill>
                <a:latin typeface="Calibri"/>
                <a:ea typeface="Calibri"/>
                <a:cs typeface="Times New Roman"/>
                <a:hlinkClick r:id="rId2"/>
              </a:rPr>
              <a:t>redir=1</a:t>
            </a:r>
          </a:p>
          <a:p>
            <a:pPr lvl="0"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1500" u="sng" dirty="0" smtClean="0">
                <a:solidFill>
                  <a:srgbClr val="0000FF"/>
                </a:solidFill>
                <a:latin typeface="Calibri"/>
                <a:ea typeface="Calibri"/>
                <a:cs typeface="Times New Roman"/>
                <a:hlinkClick r:id="rId2"/>
              </a:rPr>
              <a:t> </a:t>
            </a:r>
            <a:endParaRPr lang="ru-RU" sz="1500" u="sng" dirty="0">
              <a:solidFill>
                <a:srgbClr val="0000FF"/>
              </a:solidFill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Установите соответствие между характеристиками и факторами производства: к каждой позиции, данной в первом столбце, подберите соответствующую позицию из второго столбца.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5020886"/>
              </p:ext>
            </p:extLst>
          </p:nvPr>
        </p:nvGraphicFramePr>
        <p:xfrm>
          <a:off x="747712" y="3153378"/>
          <a:ext cx="7038975" cy="3325622"/>
        </p:xfrm>
        <a:graphic>
          <a:graphicData uri="http://schemas.openxmlformats.org/drawingml/2006/table">
            <a:tbl>
              <a:tblPr firstRow="1" firstCol="1" bandRow="1"/>
              <a:tblGrid>
                <a:gridCol w="5264448"/>
                <a:gridCol w="288627"/>
                <a:gridCol w="148590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ХАРАКТЕРНЫЕ ЧЕРТЫ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ФАКТОРЫ ПРОИЗВОДСТВА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2381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А) все виды природных ресурсов, имеющихся на планете и пригодных для производства жизненных благ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2381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Б) деятельность людей по производству товаров и услуг путём использования профессиональных навыков и опыта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2381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В) факторный доход – заработная плата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2381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Г) здания и сооружения, оборудование, инфраструктура и др.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2381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Д) факторный доход – рента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2381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1) труд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2381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2) земля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2381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3) капитал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095497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600">
                <a:solidFill>
                  <a:srgbClr val="D1282E"/>
                </a:solidFill>
              </a:rPr>
              <a:t>Задания для </a:t>
            </a:r>
            <a:br>
              <a:rPr lang="ru-RU" sz="2600">
                <a:solidFill>
                  <a:srgbClr val="D1282E"/>
                </a:solidFill>
              </a:rPr>
            </a:br>
            <a:r>
              <a:rPr lang="ru-RU" sz="2600">
                <a:solidFill>
                  <a:srgbClr val="D1282E"/>
                </a:solidFill>
              </a:rPr>
              <a:t>закрепления и рекомендации: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1500" dirty="0">
                <a:solidFill>
                  <a:srgbClr val="000000"/>
                </a:solidFill>
              </a:rPr>
              <a:t>Задание </a:t>
            </a:r>
            <a:r>
              <a:rPr lang="ru-RU" sz="1500" dirty="0" smtClean="0">
                <a:solidFill>
                  <a:srgbClr val="000000"/>
                </a:solidFill>
              </a:rPr>
              <a:t>№3  </a:t>
            </a:r>
            <a:r>
              <a:rPr lang="ru-RU" sz="1500" u="sng" dirty="0">
                <a:solidFill>
                  <a:srgbClr val="0000FF"/>
                </a:solidFill>
                <a:latin typeface="Calibri"/>
                <a:ea typeface="Calibri"/>
                <a:cs typeface="Times New Roman"/>
                <a:hlinkClick r:id="rId2"/>
              </a:rPr>
              <a:t>https://soc8-vpr.sdamgia.ru/?redir=1</a:t>
            </a: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Привлекая </a:t>
            </a: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обществоведческие знания, составьте краткое (из 5–7 предложений) сообщение об экономике фирмы, используя все приведённые ниже понятия.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 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i="1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Производство, ресурсы, факторы производства, нематериальные блага, специализация, производительность труда.</a:t>
            </a:r>
            <a:endParaRPr lang="ru-RU" sz="32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368399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ru-RU" sz="1200" dirty="0" smtClean="0"/>
              <a:t>Дорогие ребята, мы с вами  </a:t>
            </a:r>
            <a:r>
              <a:rPr lang="ru-RU" sz="1200" dirty="0" smtClean="0"/>
              <a:t>продолжаем </a:t>
            </a:r>
            <a:r>
              <a:rPr lang="ru-RU" sz="1200" dirty="0" smtClean="0"/>
              <a:t>изучать главу </a:t>
            </a:r>
            <a:r>
              <a:rPr lang="en-US" sz="1200" dirty="0" smtClean="0"/>
              <a:t>IV</a:t>
            </a:r>
            <a:r>
              <a:rPr lang="ru-RU" sz="1200" dirty="0" smtClean="0"/>
              <a:t> «Экономика». с данной темой мы знакомы с 7 класса. В начале работы с слайдовой презентацией напишите в тетрадях тему и цель урока: изучение особенностей </a:t>
            </a:r>
            <a:r>
              <a:rPr lang="ru-RU" sz="1200" dirty="0" smtClean="0"/>
              <a:t>производства, Как основы </a:t>
            </a:r>
            <a:r>
              <a:rPr lang="ru-RU" sz="1200" dirty="0" smtClean="0"/>
              <a:t>экономики. Оформление в тетрадях</a:t>
            </a:r>
            <a:r>
              <a:rPr lang="ru-RU" sz="1200" dirty="0">
                <a:solidFill>
                  <a:srgbClr val="D1282E"/>
                </a:solidFill>
              </a:rPr>
              <a:t> </a:t>
            </a:r>
            <a:r>
              <a:rPr lang="ru-RU" sz="1200" dirty="0" smtClean="0">
                <a:solidFill>
                  <a:srgbClr val="D1282E"/>
                </a:solidFill>
              </a:rPr>
              <a:t>продолжаем:</a:t>
            </a:r>
            <a:r>
              <a:rPr lang="ru-RU" sz="1200" dirty="0" smtClean="0"/>
              <a:t> свой план по презентации и запись выводов, терминологии. Выполнение д/з и работа на сайте решу </a:t>
            </a:r>
            <a:r>
              <a:rPr lang="ru-RU" sz="1200" dirty="0" err="1" smtClean="0"/>
              <a:t>впр</a:t>
            </a:r>
            <a:r>
              <a:rPr lang="ru-RU" sz="1200" dirty="0" smtClean="0"/>
              <a:t>.</a:t>
            </a:r>
            <a:endParaRPr lang="ru-RU" sz="1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0" indent="-457200" algn="just">
              <a:buFont typeface="Arial" pitchFamily="34" charset="0"/>
              <a:buAutoNum type="arabicPeriod"/>
            </a:pPr>
            <a:r>
              <a:rPr lang="ru-RU" dirty="0">
                <a:solidFill>
                  <a:srgbClr val="000000"/>
                </a:solidFill>
              </a:rPr>
              <a:t>Повторение ранее изученного материала</a:t>
            </a:r>
          </a:p>
          <a:p>
            <a:pPr lvl="0" algn="just"/>
            <a:r>
              <a:rPr lang="ru-RU" dirty="0">
                <a:solidFill>
                  <a:srgbClr val="000000"/>
                </a:solidFill>
              </a:rPr>
              <a:t>Типы экономических систем (повторение + задание)</a:t>
            </a:r>
          </a:p>
          <a:p>
            <a:pPr algn="just"/>
            <a:r>
              <a:rPr lang="ru-RU" dirty="0" smtClean="0"/>
              <a:t>Мы с Вами изучили, что развитие общества показало возможность существования вариантов организации экономической жизни. Они получили название </a:t>
            </a:r>
            <a:r>
              <a:rPr lang="ru-RU" u="sng" dirty="0" smtClean="0"/>
              <a:t>экономических систем.</a:t>
            </a:r>
          </a:p>
          <a:p>
            <a:pPr algn="just"/>
            <a:r>
              <a:rPr lang="ru-RU" u="sng" dirty="0" smtClean="0"/>
              <a:t>Что такое экономическая система?</a:t>
            </a:r>
          </a:p>
          <a:p>
            <a:pPr algn="just"/>
            <a:r>
              <a:rPr lang="ru-RU" dirty="0" smtClean="0"/>
              <a:t>Экономическая система – это совокупность организационных способов согласования экономической деятельности людей для разрешения вопросов: что, как и для кого производить?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913832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600" dirty="0">
                <a:solidFill>
                  <a:srgbClr val="D1282E"/>
                </a:solidFill>
              </a:rPr>
              <a:t>Задания для </a:t>
            </a:r>
            <a:br>
              <a:rPr lang="ru-RU" sz="2600" dirty="0">
                <a:solidFill>
                  <a:srgbClr val="D1282E"/>
                </a:solidFill>
              </a:rPr>
            </a:br>
            <a:r>
              <a:rPr lang="ru-RU" sz="2600" dirty="0">
                <a:solidFill>
                  <a:srgbClr val="D1282E"/>
                </a:solidFill>
              </a:rPr>
              <a:t>закрепления и рекомендации:</a:t>
            </a:r>
            <a:endParaRPr lang="ru-RU" dirty="0"/>
          </a:p>
        </p:txBody>
      </p:sp>
      <p:pic>
        <p:nvPicPr>
          <p:cNvPr id="3074" name="Picture 2" descr="C:\Users\ё\Pictures\Screenshots\Снимок экрана (103).pn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46" t="2973" r="7735" b="7266"/>
          <a:stretch/>
        </p:blipFill>
        <p:spPr bwMode="auto">
          <a:xfrm>
            <a:off x="179512" y="2757121"/>
            <a:ext cx="4499904" cy="2620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99592" y="1556792"/>
            <a:ext cx="72728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Дорогие ребята! Для эффективной подготовки и понимания материала рекомендую прослушать на сайте Российская электронная школа Урок 13 </a:t>
            </a:r>
            <a:r>
              <a:rPr lang="ru-RU" b="1" dirty="0" smtClean="0"/>
              <a:t>«Рыночная экономика», </a:t>
            </a:r>
            <a:r>
              <a:rPr lang="ru-RU" b="1" dirty="0" smtClean="0"/>
              <a:t>а также решать задания на сайте Решу ВПР.</a:t>
            </a:r>
            <a:endParaRPr lang="ru-RU" b="1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743818"/>
            <a:ext cx="3060700" cy="177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/>
          <a:stretch/>
        </p:blipFill>
        <p:spPr bwMode="auto">
          <a:xfrm>
            <a:off x="5715940" y="4498168"/>
            <a:ext cx="2268537" cy="1176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5260814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Литература и интернет сайты для подготовки </a:t>
            </a:r>
            <a:r>
              <a:rPr lang="ru-RU" dirty="0" err="1" smtClean="0"/>
              <a:t>дз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Учебник: Обществознание.  8 класс: учеб. для </a:t>
            </a:r>
            <a:r>
              <a:rPr lang="ru-RU" dirty="0" err="1" smtClean="0"/>
              <a:t>общеобразоват</a:t>
            </a:r>
            <a:r>
              <a:rPr lang="ru-RU" dirty="0" smtClean="0"/>
              <a:t>. Организации / </a:t>
            </a:r>
            <a:r>
              <a:rPr lang="ru-RU" dirty="0" err="1" smtClean="0"/>
              <a:t>Л.Н.Боголюбова</a:t>
            </a:r>
            <a:r>
              <a:rPr lang="ru-RU" dirty="0" smtClean="0"/>
              <a:t>, </a:t>
            </a:r>
            <a:r>
              <a:rPr lang="ru-RU" dirty="0" err="1" smtClean="0"/>
              <a:t>Н.И.Городецкая</a:t>
            </a:r>
            <a:r>
              <a:rPr lang="ru-RU" dirty="0" smtClean="0"/>
              <a:t>, Л.Ф. Иванова и др. ; под ред. </a:t>
            </a:r>
            <a:r>
              <a:rPr lang="ru-RU" dirty="0" err="1" smtClean="0">
                <a:solidFill>
                  <a:prstClr val="black"/>
                </a:solidFill>
              </a:rPr>
              <a:t>Л.Н.Боголюбова</a:t>
            </a:r>
            <a:r>
              <a:rPr lang="ru-RU" dirty="0" smtClean="0">
                <a:solidFill>
                  <a:prstClr val="black"/>
                </a:solidFill>
              </a:rPr>
              <a:t>. – 6-е изд. – М.: Просвещение, 2018. </a:t>
            </a:r>
            <a:r>
              <a:rPr lang="ru-RU" dirty="0" smtClean="0">
                <a:solidFill>
                  <a:prstClr val="black"/>
                </a:solidFill>
              </a:rPr>
              <a:t>С.175</a:t>
            </a:r>
            <a:endParaRPr lang="ru-RU" dirty="0" smtClean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ru-RU" dirty="0" smtClean="0">
              <a:solidFill>
                <a:prstClr val="black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prstClr val="black"/>
                </a:solidFill>
              </a:rPr>
              <a:t>РЕШУ ВПР Обществознание // </a:t>
            </a:r>
            <a:r>
              <a:rPr lang="ru-RU" sz="1800" u="sng" dirty="0" smtClean="0">
                <a:solidFill>
                  <a:srgbClr val="0000FF"/>
                </a:solidFill>
                <a:ea typeface="Calibri"/>
                <a:cs typeface="Times New Roman"/>
              </a:rPr>
              <a:t>https</a:t>
            </a:r>
            <a:r>
              <a:rPr lang="ru-RU" sz="1800" u="sng" dirty="0">
                <a:solidFill>
                  <a:srgbClr val="0000FF"/>
                </a:solidFill>
                <a:ea typeface="Calibri"/>
                <a:cs typeface="Times New Roman"/>
              </a:rPr>
              <a:t>://</a:t>
            </a:r>
            <a:r>
              <a:rPr lang="ru-RU" sz="1800" u="sng" dirty="0" smtClean="0">
                <a:solidFill>
                  <a:srgbClr val="0000FF"/>
                </a:solidFill>
                <a:ea typeface="Calibri"/>
                <a:cs typeface="Times New Roman"/>
              </a:rPr>
              <a:t>so c8-vpr.sdamgia.ru</a:t>
            </a:r>
          </a:p>
          <a:p>
            <a:pPr marL="0" indent="0">
              <a:buNone/>
            </a:pPr>
            <a:endParaRPr lang="ru-RU" sz="1800" u="sng" dirty="0">
              <a:solidFill>
                <a:srgbClr val="0000FF"/>
              </a:solidFill>
              <a:cs typeface="Times New Roman"/>
            </a:endParaRPr>
          </a:p>
          <a:p>
            <a:r>
              <a:rPr lang="ru-RU" sz="1800" dirty="0">
                <a:solidFill>
                  <a:prstClr val="black"/>
                </a:solidFill>
              </a:rPr>
              <a:t>РОССИЙСКАЯ ЭЛЕКТРОННАЯ </a:t>
            </a:r>
            <a:r>
              <a:rPr lang="ru-RU" sz="1800" dirty="0" smtClean="0">
                <a:solidFill>
                  <a:prstClr val="black"/>
                </a:solidFill>
              </a:rPr>
              <a:t>ШКОЛА // </a:t>
            </a:r>
            <a:r>
              <a:rPr lang="en-US" sz="1800" dirty="0" smtClean="0">
                <a:hlinkClick r:id="rId2"/>
              </a:rPr>
              <a:t>https</a:t>
            </a:r>
            <a:r>
              <a:rPr lang="en-US" sz="1800" dirty="0">
                <a:hlinkClick r:id="rId2"/>
              </a:rPr>
              <a:t>://</a:t>
            </a:r>
            <a:r>
              <a:rPr lang="en-US" sz="1800" dirty="0" smtClean="0">
                <a:hlinkClick r:id="rId2"/>
              </a:rPr>
              <a:t>resh.edu.ru</a:t>
            </a:r>
            <a:r>
              <a:rPr lang="ru-RU" sz="1800" dirty="0" smtClean="0"/>
              <a:t>  </a:t>
            </a:r>
          </a:p>
          <a:p>
            <a:endParaRPr lang="ru-RU" sz="1800" dirty="0"/>
          </a:p>
          <a:p>
            <a:r>
              <a:rPr lang="ru-RU" sz="1800" dirty="0" smtClean="0"/>
              <a:t>Данная презентация «Рыночная экономика» // </a:t>
            </a:r>
            <a:r>
              <a:rPr lang="ru-RU" sz="1800" b="0" dirty="0">
                <a:solidFill>
                  <a:srgbClr val="27638C"/>
                </a:solidFill>
                <a:latin typeface="Myriad Pro"/>
                <a:hlinkClick r:id="rId3" tooltip="На главную"/>
              </a:rPr>
              <a:t>Социальная сеть </a:t>
            </a:r>
            <a:r>
              <a:rPr lang="ru-RU" sz="1800" b="0" dirty="0" smtClean="0">
                <a:solidFill>
                  <a:srgbClr val="27638C"/>
                </a:solidFill>
                <a:latin typeface="Myriad Pro"/>
                <a:hlinkClick r:id="rId3" tooltip="На главную"/>
              </a:rPr>
              <a:t>работников образования</a:t>
            </a:r>
            <a:r>
              <a:rPr lang="ru-RU" sz="1800" b="0" dirty="0">
                <a:solidFill>
                  <a:srgbClr val="27638C"/>
                </a:solidFill>
                <a:latin typeface="Myriad Pro"/>
                <a:hlinkClick r:id="rId3" tooltip="На главную"/>
              </a:rPr>
              <a:t> nsportal.ru</a:t>
            </a:r>
            <a:endParaRPr lang="ru-RU" sz="1800" dirty="0" smtClean="0"/>
          </a:p>
        </p:txBody>
      </p:sp>
    </p:spTree>
    <p:extLst>
      <p:ext uri="{BB962C8B-B14F-4D97-AF65-F5344CB8AC3E}">
        <p14:creationId xmlns:p14="http://schemas.microsoft.com/office/powerpoint/2010/main" val="31391461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6131024" cy="1371600"/>
          </a:xfrm>
        </p:spPr>
        <p:txBody>
          <a:bodyPr>
            <a:normAutofit fontScale="90000"/>
          </a:bodyPr>
          <a:lstStyle/>
          <a:p>
            <a:pPr marL="457200" lvl="0" indent="-457200">
              <a:spcBef>
                <a:spcPct val="20000"/>
              </a:spcBef>
              <a:spcAft>
                <a:spcPts val="600"/>
              </a:spcAft>
            </a:pPr>
            <a:r>
              <a:rPr lang="ru-RU" dirty="0" smtClean="0"/>
              <a:t>Типы экономических </a:t>
            </a:r>
            <a:r>
              <a:rPr lang="ru-RU" dirty="0" smtClean="0"/>
              <a:t>систем</a:t>
            </a:r>
            <a:br>
              <a:rPr lang="ru-RU" dirty="0" smtClean="0"/>
            </a:br>
            <a:r>
              <a:rPr lang="ru-RU" sz="2000" b="1" cap="none" spc="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Повторение ранее изученного </a:t>
            </a:r>
            <a:r>
              <a:rPr lang="ru-RU" sz="2000" b="1" cap="none" spc="0" dirty="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материала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/>
              <a:t>Задание №1 </a:t>
            </a:r>
            <a:r>
              <a:rPr lang="ru-RU" u="sng" dirty="0" smtClean="0">
                <a:solidFill>
                  <a:srgbClr val="0000FF"/>
                </a:solidFill>
                <a:latin typeface="Calibri"/>
                <a:ea typeface="Calibri"/>
                <a:cs typeface="Times New Roman"/>
                <a:hlinkClick r:id="rId2"/>
              </a:rPr>
              <a:t>https</a:t>
            </a:r>
            <a:r>
              <a:rPr lang="ru-RU" u="sng" dirty="0">
                <a:solidFill>
                  <a:srgbClr val="0000FF"/>
                </a:solidFill>
                <a:latin typeface="Calibri"/>
                <a:ea typeface="Calibri"/>
                <a:cs typeface="Times New Roman"/>
                <a:hlinkClick r:id="rId2"/>
              </a:rPr>
              <a:t>://soc8-vpr.sdamgia.ru/?redir=1</a:t>
            </a:r>
            <a:r>
              <a:rPr lang="ru-RU" dirty="0" smtClean="0"/>
              <a:t>: </a:t>
            </a: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Выберите в приведённом списке верные суждения об экономических системах и запишите цифры, под которыми они указаны.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 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1) К признакам командной экономической системы относится директивное ценообразование.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2) При командной экономической системе полностью отсутствует частная собственность.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3) При традиционной экономической системе экономические роли членов общества определяются наследственностью и сословной принадлежностью.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4) Решения о производстве, распределении, обмене и потреблении материальных благ и услуг в обществе в рамках командной экономической системы принимаются государством.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5) Основой традиционной экономики выступает свободная конкуренция.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76767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6419056" cy="1371600"/>
          </a:xfrm>
        </p:spPr>
        <p:txBody>
          <a:bodyPr>
            <a:normAutofit/>
          </a:bodyPr>
          <a:lstStyle/>
          <a:p>
            <a:pPr marL="457200" lvl="0" indent="-457200">
              <a:spcBef>
                <a:spcPct val="20000"/>
              </a:spcBef>
              <a:spcAft>
                <a:spcPts val="600"/>
              </a:spcAft>
            </a:pPr>
            <a:r>
              <a:rPr lang="ru-RU" sz="3200" dirty="0">
                <a:solidFill>
                  <a:srgbClr val="D1282E"/>
                </a:solidFill>
              </a:rPr>
              <a:t>Типы экономических </a:t>
            </a:r>
            <a:r>
              <a:rPr lang="ru-RU" sz="3200" dirty="0" smtClean="0">
                <a:solidFill>
                  <a:srgbClr val="D1282E"/>
                </a:solidFill>
              </a:rPr>
              <a:t>систем</a:t>
            </a:r>
            <a:br>
              <a:rPr lang="ru-RU" sz="3200" dirty="0" smtClean="0">
                <a:solidFill>
                  <a:srgbClr val="D1282E"/>
                </a:solidFill>
              </a:rPr>
            </a:br>
            <a:r>
              <a:rPr lang="ru-RU" sz="2000" b="1" cap="none" spc="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Повторение ранее изученного </a:t>
            </a:r>
            <a:r>
              <a:rPr lang="ru-RU" sz="2000" b="1" cap="none" spc="0" dirty="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материала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600" dirty="0" smtClean="0">
                <a:solidFill>
                  <a:srgbClr val="000000"/>
                </a:solidFill>
              </a:rPr>
              <a:t>Задание №2 </a:t>
            </a:r>
            <a:r>
              <a:rPr lang="ru-RU" sz="1600" u="sng" dirty="0" smtClean="0">
                <a:solidFill>
                  <a:srgbClr val="0000FF"/>
                </a:solidFill>
                <a:latin typeface="Calibri"/>
                <a:ea typeface="Calibri"/>
                <a:cs typeface="Times New Roman"/>
                <a:hlinkClick r:id="rId2"/>
              </a:rPr>
              <a:t>https</a:t>
            </a:r>
            <a:r>
              <a:rPr lang="ru-RU" sz="1600" u="sng" dirty="0">
                <a:solidFill>
                  <a:srgbClr val="0000FF"/>
                </a:solidFill>
                <a:latin typeface="Calibri"/>
                <a:ea typeface="Calibri"/>
                <a:cs typeface="Times New Roman"/>
                <a:hlinkClick r:id="rId2"/>
              </a:rPr>
              <a:t>://soc8-vpr.sdamgia.ru/?redir=1</a:t>
            </a:r>
            <a:r>
              <a:rPr lang="ru-RU" sz="1600" dirty="0" smtClean="0">
                <a:solidFill>
                  <a:srgbClr val="000000"/>
                </a:solidFill>
              </a:rPr>
              <a:t>: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388" y="2204864"/>
            <a:ext cx="8340638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69595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spcBef>
                <a:spcPct val="20000"/>
              </a:spcBef>
              <a:spcAft>
                <a:spcPts val="600"/>
              </a:spcAft>
            </a:pPr>
            <a:r>
              <a:rPr lang="ru-RU" dirty="0" smtClean="0"/>
              <a:t>Главные вопросы экономики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/>
            <a:r>
              <a:rPr lang="ru-RU" dirty="0">
                <a:solidFill>
                  <a:srgbClr val="000000"/>
                </a:solidFill>
              </a:rPr>
              <a:t>Главные вопросы экономики (повторение + задание)</a:t>
            </a:r>
          </a:p>
          <a:p>
            <a:pPr algn="just"/>
            <a:r>
              <a:rPr lang="ru-RU" dirty="0" smtClean="0"/>
              <a:t>Ограниченность экономических ресурсов на планете порождают необходимость решения человеком проблемы их рационального использования и распределения.</a:t>
            </a:r>
          </a:p>
          <a:p>
            <a:pPr algn="just"/>
            <a:r>
              <a:rPr lang="ru-RU" dirty="0" smtClean="0"/>
              <a:t>Поэтому любое общество, независимо от уровня благосостояния, должно уметь определить, какие товары, как и для кого производить.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Главные вопросы экономики: </a:t>
            </a:r>
            <a:r>
              <a:rPr lang="ru-RU" u="sng" dirty="0" smtClean="0"/>
              <a:t>Что производить? Как производить? Для кого производить?</a:t>
            </a:r>
            <a:endParaRPr lang="ru-RU" u="sng" dirty="0"/>
          </a:p>
        </p:txBody>
      </p:sp>
    </p:spTree>
    <p:extLst>
      <p:ext uri="{BB962C8B-B14F-4D97-AF65-F5344CB8AC3E}">
        <p14:creationId xmlns:p14="http://schemas.microsoft.com/office/powerpoint/2010/main" val="7660757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6275040" cy="1371600"/>
          </a:xfrm>
        </p:spPr>
        <p:txBody>
          <a:bodyPr>
            <a:normAutofit fontScale="90000"/>
          </a:bodyPr>
          <a:lstStyle/>
          <a:p>
            <a:pPr marL="457200" lvl="0" indent="-457200">
              <a:spcBef>
                <a:spcPct val="20000"/>
              </a:spcBef>
              <a:spcAft>
                <a:spcPts val="600"/>
              </a:spcAft>
            </a:pPr>
            <a:r>
              <a:rPr lang="ru-RU" dirty="0">
                <a:solidFill>
                  <a:srgbClr val="D1282E"/>
                </a:solidFill>
              </a:rPr>
              <a:t>Главные вопросы </a:t>
            </a:r>
            <a:r>
              <a:rPr lang="ru-RU" dirty="0" smtClean="0">
                <a:solidFill>
                  <a:srgbClr val="D1282E"/>
                </a:solidFill>
              </a:rPr>
              <a:t>экономики</a:t>
            </a:r>
            <a:br>
              <a:rPr lang="ru-RU" dirty="0" smtClean="0">
                <a:solidFill>
                  <a:srgbClr val="D1282E"/>
                </a:solidFill>
              </a:rPr>
            </a:br>
            <a:r>
              <a:rPr lang="ru-RU" sz="2000" b="1" cap="none" spc="0" dirty="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Повторение </a:t>
            </a:r>
            <a:r>
              <a:rPr lang="ru-RU" sz="2000" b="1" cap="none" spc="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ранее изученного </a:t>
            </a:r>
            <a:r>
              <a:rPr lang="ru-RU" sz="2000" b="1" cap="none" spc="0" dirty="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материала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ru-RU" sz="1600" dirty="0">
                <a:solidFill>
                  <a:srgbClr val="000000"/>
                </a:solidFill>
              </a:rPr>
              <a:t>Задание №2 </a:t>
            </a:r>
            <a:r>
              <a:rPr lang="ru-RU" sz="1600" u="sng" dirty="0">
                <a:solidFill>
                  <a:srgbClr val="0000FF"/>
                </a:solidFill>
                <a:latin typeface="Calibri"/>
                <a:ea typeface="Calibri"/>
                <a:cs typeface="Times New Roman"/>
                <a:hlinkClick r:id="rId2"/>
              </a:rPr>
              <a:t>https://soc8-vpr.sdamgia.ru/?redir=1</a:t>
            </a:r>
            <a:r>
              <a:rPr lang="ru-RU" sz="1600" dirty="0">
                <a:solidFill>
                  <a:srgbClr val="000000"/>
                </a:solidFill>
              </a:rPr>
              <a:t>:</a:t>
            </a: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Американскому </a:t>
            </a: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экономисту, лауреату Нобелевской премии по экономике Полу </a:t>
            </a:r>
            <a:r>
              <a:rPr lang="ru-RU" dirty="0" err="1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Самуэльсону</a:t>
            </a: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 принадлежит следующее высказывание: «Вопросы: что? как? и для кого? производить не составляли бы проблемы, если бы ресурсы не были ограничены».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1. Как Вы понимаете смысл фразы «ограниченность ресурсов»?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2. Дайте своё объяснение смысла высказывания.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3. Как Вы думаете, почему развитие бизнеса важно для экономики страны и развития общества?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09683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457200" lvl="0" indent="-457200">
              <a:spcBef>
                <a:spcPct val="20000"/>
              </a:spcBef>
              <a:spcAft>
                <a:spcPts val="600"/>
              </a:spcAft>
            </a:pPr>
            <a:r>
              <a:rPr lang="ru-RU" dirty="0" smtClean="0"/>
              <a:t>формы </a:t>
            </a:r>
            <a:r>
              <a:rPr lang="ru-RU" dirty="0" smtClean="0"/>
              <a:t>собственности</a:t>
            </a:r>
            <a:br>
              <a:rPr lang="ru-RU" dirty="0" smtClean="0"/>
            </a:br>
            <a:r>
              <a:rPr lang="ru-RU" sz="2000" b="1" cap="none" spc="0" dirty="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Повторение </a:t>
            </a:r>
            <a:r>
              <a:rPr lang="ru-RU" sz="2000" b="1" cap="none" spc="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ранее изученного </a:t>
            </a:r>
            <a:r>
              <a:rPr lang="ru-RU" sz="2000" b="1" cap="none" spc="0" dirty="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материала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>
                <a:solidFill>
                  <a:srgbClr val="000000"/>
                </a:solidFill>
              </a:rPr>
              <a:t>Формы собственности (повторение + задание)</a:t>
            </a:r>
          </a:p>
          <a:p>
            <a:pPr algn="just"/>
            <a:r>
              <a:rPr lang="ru-RU" dirty="0" smtClean="0"/>
              <a:t>Субъектами права собственности, т.е. собственниками, в нашей стране могут быть граждане и юридические лица, государство и органы местного самоуправления.</a:t>
            </a:r>
          </a:p>
          <a:p>
            <a:pPr algn="just"/>
            <a:endParaRPr lang="ru-RU" dirty="0"/>
          </a:p>
          <a:p>
            <a:pPr algn="just"/>
            <a:r>
              <a:rPr lang="ru-RU" dirty="0" smtClean="0"/>
              <a:t>Принято выделять  следующие виды собственности: </a:t>
            </a:r>
            <a:r>
              <a:rPr lang="ru-RU" u="sng" dirty="0" smtClean="0"/>
              <a:t>частную, государственную, муниципальную, общественных организаций.</a:t>
            </a:r>
          </a:p>
          <a:p>
            <a:pPr algn="just"/>
            <a:r>
              <a:rPr lang="ru-RU" dirty="0" smtClean="0"/>
              <a:t>Собственность как экономическая категория отражает между людьми по поводу владения, присвоения, распределения и использования объектов собственности.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13205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457200" lvl="0" indent="-457200">
              <a:spcBef>
                <a:spcPct val="20000"/>
              </a:spcBef>
              <a:spcAft>
                <a:spcPts val="600"/>
              </a:spcAft>
            </a:pPr>
            <a:r>
              <a:rPr lang="ru-RU" dirty="0">
                <a:solidFill>
                  <a:srgbClr val="D1282E"/>
                </a:solidFill>
              </a:rPr>
              <a:t>формы </a:t>
            </a:r>
            <a:r>
              <a:rPr lang="ru-RU" dirty="0" smtClean="0">
                <a:solidFill>
                  <a:srgbClr val="D1282E"/>
                </a:solidFill>
              </a:rPr>
              <a:t>собственности</a:t>
            </a:r>
            <a:br>
              <a:rPr lang="ru-RU" dirty="0" smtClean="0">
                <a:solidFill>
                  <a:srgbClr val="D1282E"/>
                </a:solidFill>
              </a:rPr>
            </a:br>
            <a:r>
              <a:rPr lang="ru-RU" sz="2000" b="1" cap="none" spc="0" dirty="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Повторение </a:t>
            </a:r>
            <a:r>
              <a:rPr lang="ru-RU" sz="2000" b="1" cap="none" spc="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ранее изученного </a:t>
            </a:r>
            <a:r>
              <a:rPr lang="ru-RU" sz="2000" b="1" cap="none" spc="0" dirty="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материала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500" dirty="0">
                <a:solidFill>
                  <a:srgbClr val="000000"/>
                </a:solidFill>
              </a:rPr>
              <a:t>Задание </a:t>
            </a:r>
            <a:r>
              <a:rPr lang="ru-RU" sz="1500" dirty="0" smtClean="0">
                <a:solidFill>
                  <a:srgbClr val="000000"/>
                </a:solidFill>
              </a:rPr>
              <a:t>№3 </a:t>
            </a:r>
            <a:r>
              <a:rPr lang="en-US" b="0" u="sng" dirty="0" smtClean="0">
                <a:solidFill>
                  <a:srgbClr val="3C4043"/>
                </a:solidFill>
                <a:latin typeface="arial"/>
                <a:hlinkClick r:id="rId2"/>
              </a:rPr>
              <a:t>soc-ege.sdamgia.ru </a:t>
            </a:r>
            <a:r>
              <a:rPr lang="en-US" b="0" u="sng" dirty="0">
                <a:solidFill>
                  <a:srgbClr val="3C4043"/>
                </a:solidFill>
                <a:latin typeface="arial"/>
                <a:hlinkClick r:id="rId2"/>
              </a:rPr>
              <a:t>› </a:t>
            </a:r>
            <a:r>
              <a:rPr lang="en-US" b="0" u="sng" dirty="0" smtClean="0">
                <a:solidFill>
                  <a:srgbClr val="3C4043"/>
                </a:solidFill>
                <a:latin typeface="arial"/>
                <a:hlinkClick r:id="rId2"/>
              </a:rPr>
              <a:t>problem</a:t>
            </a:r>
            <a:r>
              <a:rPr lang="ru-RU" b="0" u="sng" dirty="0" smtClean="0">
                <a:solidFill>
                  <a:srgbClr val="3C4043"/>
                </a:solidFill>
                <a:latin typeface="arial"/>
                <a:hlinkClick r:id="rId2"/>
              </a:rPr>
              <a:t>:</a:t>
            </a:r>
            <a:endParaRPr lang="en-US" b="0" u="sng" dirty="0">
              <a:solidFill>
                <a:srgbClr val="660099"/>
              </a:solidFill>
              <a:latin typeface="arial"/>
              <a:hlinkClick r:id="rId2"/>
            </a:endParaRPr>
          </a:p>
          <a:p>
            <a:r>
              <a:rPr lang="en-US" b="0" dirty="0">
                <a:solidFill>
                  <a:srgbClr val="3C4043"/>
                </a:solidFill>
                <a:latin typeface="arial"/>
              </a:rPr>
              <a:t/>
            </a:r>
            <a:br>
              <a:rPr lang="en-US" b="0" dirty="0">
                <a:solidFill>
                  <a:srgbClr val="3C4043"/>
                </a:solidFill>
                <a:latin typeface="arial"/>
              </a:rPr>
            </a:br>
            <a:r>
              <a:rPr lang="ru-RU" b="0" dirty="0" smtClean="0">
                <a:latin typeface="Verdana"/>
              </a:rPr>
              <a:t>Используя </a:t>
            </a:r>
            <a:r>
              <a:rPr lang="ru-RU" b="0" dirty="0">
                <a:latin typeface="Verdana"/>
              </a:rPr>
              <a:t>обществоведческие знания,</a:t>
            </a:r>
          </a:p>
          <a:p>
            <a:pPr algn="just"/>
            <a:r>
              <a:rPr lang="ru-RU" b="0" dirty="0">
                <a:latin typeface="Verdana"/>
              </a:rPr>
              <a:t>1) раскройте смысл понятия «собственность»;</a:t>
            </a:r>
          </a:p>
          <a:p>
            <a:pPr algn="just"/>
            <a:r>
              <a:rPr lang="ru-RU" b="0" dirty="0">
                <a:latin typeface="Verdana"/>
              </a:rPr>
              <a:t>2) составьте два предложения:</a:t>
            </a:r>
          </a:p>
          <a:p>
            <a:pPr algn="just"/>
            <a:r>
              <a:rPr lang="ru-RU" b="0" dirty="0">
                <a:latin typeface="Verdana"/>
              </a:rPr>
              <a:t>− одно предложение, содержащее информацию о правах собственника;</a:t>
            </a:r>
          </a:p>
          <a:p>
            <a:pPr algn="just"/>
            <a:r>
              <a:rPr lang="ru-RU" b="0" dirty="0">
                <a:latin typeface="Verdana"/>
              </a:rPr>
              <a:t>− одно предложение, содержащее информацию о формах собственности.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72905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248</TotalTime>
  <Words>1584</Words>
  <Application>Microsoft Office PowerPoint</Application>
  <PresentationFormat>Экран (4:3)</PresentationFormat>
  <Paragraphs>179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Главная</vt:lpstr>
      <vt:lpstr>Производство – основа экономики</vt:lpstr>
      <vt:lpstr>План урока:</vt:lpstr>
      <vt:lpstr>Дорогие ребята, мы с вами  продолжаем изучать главу IV «Экономика». с данной темой мы знакомы с 7 класса. В начале работы с слайдовой презентацией напишите в тетрадях тему и цель урока: изучение особенностей производства, Как основы экономики. Оформление в тетрадях продолжаем: свой план по презентации и запись выводов, терминологии. Выполнение д/з и работа на сайте решу впр.</vt:lpstr>
      <vt:lpstr>Типы экономических систем Повторение ранее изученного материала</vt:lpstr>
      <vt:lpstr>Типы экономических систем Повторение ранее изученного материала</vt:lpstr>
      <vt:lpstr>Главные вопросы экономики</vt:lpstr>
      <vt:lpstr>Главные вопросы экономики Повторение ранее изученного материала</vt:lpstr>
      <vt:lpstr>формы собственности Повторение ранее изученного материала</vt:lpstr>
      <vt:lpstr>формы собственности Повторение ранее изученного материала</vt:lpstr>
      <vt:lpstr>Рыночная экономика Повторение ранее изученного материала Рынок и условия его функционирования</vt:lpstr>
      <vt:lpstr>Рыночная экономика Повторение ранее изученного материала Рынок и условия его функционирования</vt:lpstr>
      <vt:lpstr>Рыночная экономика Повторение ранее изученного материала Конкуренция</vt:lpstr>
      <vt:lpstr>Рыночная экономика Повторение ранее изученного материала Конкуренция</vt:lpstr>
      <vt:lpstr>Рыночная экономика Повторение ранее изученного материала Спрос и предложение на рынке</vt:lpstr>
      <vt:lpstr>Рыночная экономика Повторение ранее изученного материала Спрос и предложение на рынке</vt:lpstr>
      <vt:lpstr>Рыночная экономика Повторение ранее изученного материала Рыночное равновесие</vt:lpstr>
      <vt:lpstr>(повторение + задание)</vt:lpstr>
      <vt:lpstr>(повторение + задание)</vt:lpstr>
      <vt:lpstr>(повторение + задание)</vt:lpstr>
      <vt:lpstr>(повторение + задание)</vt:lpstr>
      <vt:lpstr>Изучение нового материала Главный источник экономических благ</vt:lpstr>
      <vt:lpstr>Изучение нового материала Товары и услуги</vt:lpstr>
      <vt:lpstr>Изучение нового материала  Факторы производства</vt:lpstr>
      <vt:lpstr>Изучение нового материала  Факторы производства</vt:lpstr>
      <vt:lpstr>Изучение нового материала  Разделение труда и специализация</vt:lpstr>
      <vt:lpstr>Изучение нового материала  Разделение труда и специализация</vt:lpstr>
      <vt:lpstr>Задания для  закрепления и рекомендации:</vt:lpstr>
      <vt:lpstr>Задания для  закрепления и рекомендации:</vt:lpstr>
      <vt:lpstr>Задания для  закрепления и рекомендации:</vt:lpstr>
      <vt:lpstr>Задания для  закрепления и рекомендации:</vt:lpstr>
      <vt:lpstr>Литература и интернет сайты для подготовки дз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РЫНОЧНАЯ ЭКОНОМИКА</dc:title>
  <dc:creator>ё</dc:creator>
  <cp:lastModifiedBy>ё</cp:lastModifiedBy>
  <cp:revision>34</cp:revision>
  <dcterms:created xsi:type="dcterms:W3CDTF">2020-03-28T16:09:44Z</dcterms:created>
  <dcterms:modified xsi:type="dcterms:W3CDTF">2020-04-03T06:27:04Z</dcterms:modified>
</cp:coreProperties>
</file>