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2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7609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6966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6665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36281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2756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3917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9511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0807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7651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214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3710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7013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9154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13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9723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7082" y="665733"/>
            <a:ext cx="7669834" cy="432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8881" y="1393871"/>
            <a:ext cx="8346236" cy="236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72718" y="1393871"/>
            <a:ext cx="7772400" cy="2362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1905" algn="ctr">
              <a:lnSpc>
                <a:spcPct val="100000"/>
              </a:lnSpc>
              <a:tabLst>
                <a:tab pos="2908935" algn="l"/>
                <a:tab pos="4711065" algn="l"/>
                <a:tab pos="7419975" algn="l"/>
              </a:tabLst>
            </a:pP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Зн</a:t>
            </a:r>
            <a:r>
              <a:rPr sz="4000" b="1" spc="-45" dirty="0">
                <a:solidFill>
                  <a:srgbClr val="FFFFFF"/>
                </a:solidFill>
                <a:latin typeface="Arial Black"/>
                <a:cs typeface="Arial Black"/>
              </a:rPr>
              <a:t>а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комство</a:t>
            </a:r>
            <a:r>
              <a:rPr sz="4000" b="1" spc="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с</a:t>
            </a:r>
            <a:r>
              <a:rPr sz="4000" b="1" spc="-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творчес</a:t>
            </a:r>
            <a:r>
              <a:rPr sz="4000" b="1" spc="-45" dirty="0">
                <a:solidFill>
                  <a:srgbClr val="FFFFFF"/>
                </a:solidFill>
                <a:latin typeface="Arial Black"/>
                <a:cs typeface="Arial Black"/>
              </a:rPr>
              <a:t>т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вом</a:t>
            </a:r>
            <a:r>
              <a:rPr sz="4000" b="1" spc="-25" dirty="0">
                <a:solidFill>
                  <a:srgbClr val="FFFFFF"/>
                </a:solidFill>
                <a:latin typeface="Arial Black"/>
                <a:cs typeface="Arial Black"/>
              </a:rPr>
              <a:t> детского</a:t>
            </a:r>
            <a:r>
              <a:rPr sz="4000" b="1" spc="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писате</a:t>
            </a:r>
            <a:r>
              <a:rPr sz="4000" b="1" spc="-45" dirty="0">
                <a:solidFill>
                  <a:srgbClr val="FFFFFF"/>
                </a:solidFill>
                <a:latin typeface="Arial Black"/>
                <a:cs typeface="Arial Black"/>
              </a:rPr>
              <a:t>л</a:t>
            </a:r>
            <a:r>
              <a:rPr sz="4000" b="1" spc="-25" dirty="0">
                <a:solidFill>
                  <a:srgbClr val="FFFFFF"/>
                </a:solidFill>
                <a:latin typeface="Arial Black"/>
                <a:cs typeface="Arial Black"/>
              </a:rPr>
              <a:t>я</a:t>
            </a:r>
            <a:r>
              <a:rPr sz="4000" b="1" spc="2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Бориса Шерги</a:t>
            </a:r>
            <a:r>
              <a:rPr sz="4000" b="1" spc="-50" dirty="0">
                <a:solidFill>
                  <a:srgbClr val="FFFFFF"/>
                </a:solidFill>
                <a:latin typeface="Arial Black"/>
                <a:cs typeface="Arial Black"/>
              </a:rPr>
              <a:t>н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а</a:t>
            </a:r>
            <a:r>
              <a:rPr sz="4000" b="1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и</a:t>
            </a:r>
            <a:r>
              <a:rPr sz="4000" b="1" spc="-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25" dirty="0">
                <a:solidFill>
                  <a:srgbClr val="FFFFFF"/>
                </a:solidFill>
                <a:latin typeface="Arial Black"/>
                <a:cs typeface="Arial Black"/>
              </a:rPr>
              <a:t>его</a:t>
            </a:r>
            <a:r>
              <a:rPr sz="4000" b="1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сказкой</a:t>
            </a:r>
            <a:r>
              <a:rPr sz="4000" b="1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« Волшеб</a:t>
            </a:r>
            <a:r>
              <a:rPr sz="4000" b="1" spc="-50" dirty="0">
                <a:solidFill>
                  <a:srgbClr val="FFFFFF"/>
                </a:solidFill>
                <a:latin typeface="Arial Black"/>
                <a:cs typeface="Arial Black"/>
              </a:rPr>
              <a:t>н</a:t>
            </a:r>
            <a:r>
              <a:rPr sz="4000" b="1" spc="-30" dirty="0">
                <a:solidFill>
                  <a:srgbClr val="FFFFFF"/>
                </a:solidFill>
                <a:latin typeface="Arial Black"/>
                <a:cs typeface="Arial Black"/>
              </a:rPr>
              <a:t>ое</a:t>
            </a:r>
            <a:r>
              <a:rPr sz="4000" b="1" spc="1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000" b="1" spc="-25" dirty="0">
                <a:solidFill>
                  <a:srgbClr val="FFFFFF"/>
                </a:solidFill>
                <a:latin typeface="Arial Black"/>
                <a:cs typeface="Arial Black"/>
              </a:rPr>
              <a:t>кольцо».</a:t>
            </a:r>
            <a:endParaRPr sz="40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71952" y="4527550"/>
            <a:ext cx="366141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1464310" algn="l"/>
              </a:tabLst>
            </a:pP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Иллюстра</a:t>
            </a:r>
            <a:r>
              <a:rPr spc="5" dirty="0"/>
              <a:t>ц</a:t>
            </a:r>
            <a:r>
              <a:rPr dirty="0"/>
              <a:t>ии к произ</a:t>
            </a:r>
            <a:r>
              <a:rPr spc="5" dirty="0"/>
              <a:t>в</a:t>
            </a:r>
            <a:r>
              <a:rPr spc="-45" dirty="0"/>
              <a:t>е</a:t>
            </a:r>
            <a:r>
              <a:rPr spc="-25" dirty="0"/>
              <a:t>д</a:t>
            </a:r>
            <a:r>
              <a:rPr dirty="0"/>
              <a:t>ениям </a:t>
            </a:r>
            <a:r>
              <a:rPr spc="-50" dirty="0"/>
              <a:t>Б</a:t>
            </a:r>
            <a:r>
              <a:rPr dirty="0">
                <a:latin typeface="Calibri"/>
                <a:cs typeface="Calibri"/>
              </a:rPr>
              <a:t>.</a:t>
            </a:r>
            <a:r>
              <a:rPr spc="-20" dirty="0">
                <a:latin typeface="Calibri"/>
                <a:cs typeface="Calibri"/>
              </a:rPr>
              <a:t> </a:t>
            </a:r>
            <a:r>
              <a:rPr dirty="0"/>
              <a:t>Шергин</a:t>
            </a:r>
            <a:r>
              <a:rPr spc="-5" dirty="0"/>
              <a:t>а</a:t>
            </a:r>
            <a:r>
              <a:rPr dirty="0">
                <a:latin typeface="Calibri"/>
                <a:cs typeface="Calibri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467537" y="1561541"/>
            <a:ext cx="4050919" cy="464400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60035" y="1561541"/>
            <a:ext cx="3888486" cy="4644009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055">
              <a:lnSpc>
                <a:spcPct val="100000"/>
              </a:lnSpc>
            </a:pPr>
            <a:r>
              <a:rPr dirty="0"/>
              <a:t>Иллюстра</a:t>
            </a:r>
            <a:r>
              <a:rPr spc="5" dirty="0"/>
              <a:t>ц</a:t>
            </a:r>
            <a:r>
              <a:rPr dirty="0"/>
              <a:t>ии к произ</a:t>
            </a:r>
            <a:r>
              <a:rPr spc="5" dirty="0"/>
              <a:t>в</a:t>
            </a:r>
            <a:r>
              <a:rPr spc="-45" dirty="0"/>
              <a:t>е</a:t>
            </a:r>
            <a:r>
              <a:rPr spc="-25" dirty="0"/>
              <a:t>д</a:t>
            </a:r>
            <a:r>
              <a:rPr dirty="0"/>
              <a:t>ениям</a:t>
            </a:r>
            <a:r>
              <a:rPr spc="-55" dirty="0"/>
              <a:t> </a:t>
            </a:r>
            <a:r>
              <a:rPr dirty="0"/>
              <a:t>Б.Ш</a:t>
            </a:r>
            <a:r>
              <a:rPr spc="5" dirty="0"/>
              <a:t>е</a:t>
            </a:r>
            <a:r>
              <a:rPr dirty="0"/>
              <a:t>ргин</a:t>
            </a:r>
            <a:r>
              <a:rPr spc="-15" dirty="0"/>
              <a:t>а</a:t>
            </a:r>
            <a:r>
              <a:rPr dirty="0">
                <a:latin typeface="Calibri"/>
                <a:cs typeface="Calibri"/>
              </a:rPr>
              <a:t>.</a:t>
            </a:r>
          </a:p>
        </p:txBody>
      </p:sp>
      <p:sp>
        <p:nvSpPr>
          <p:cNvPr id="3" name="object 3"/>
          <p:cNvSpPr/>
          <p:nvPr/>
        </p:nvSpPr>
        <p:spPr>
          <a:xfrm>
            <a:off x="395541" y="1628736"/>
            <a:ext cx="4104513" cy="446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16017" y="1606765"/>
            <a:ext cx="4032503" cy="4486529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21688" y="318795"/>
            <a:ext cx="6504305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625">
              <a:lnSpc>
                <a:spcPct val="100000"/>
              </a:lnSpc>
            </a:pP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30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тив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4000" spc="-30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 с</a:t>
            </a:r>
            <a:r>
              <a:rPr sz="4000" spc="-8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аз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 Шергина</a:t>
            </a:r>
            <a:r>
              <a:rPr sz="40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endParaRPr sz="4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со</a:t>
            </a:r>
            <a:r>
              <a:rPr sz="4000" spc="-55" dirty="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но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мн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65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55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4000" spc="-15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sz="4000" spc="-180" dirty="0">
                <a:solidFill>
                  <a:srgbClr val="FFFFFF"/>
                </a:solidFill>
                <a:latin typeface="Calibri"/>
                <a:cs typeface="Calibri"/>
              </a:rPr>
              <a:t>ь</a:t>
            </a:r>
            <a:r>
              <a:rPr sz="4000" spc="-5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фильм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19630" y="1628863"/>
            <a:ext cx="6016625" cy="488594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532" y="692632"/>
            <a:ext cx="8352917" cy="5861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4382" y="601497"/>
            <a:ext cx="4555490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4400" spc="-7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лшебное</a:t>
            </a:r>
            <a:r>
              <a:rPr sz="4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400" spc="-7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4400" spc="-8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ль</a:t>
            </a:r>
            <a:r>
              <a:rPr sz="4400" spc="-60" dirty="0">
                <a:solidFill>
                  <a:srgbClr val="FFFFFF"/>
                </a:solidFill>
                <a:latin typeface="Calibri"/>
                <a:cs typeface="Calibri"/>
              </a:rPr>
              <a:t>ц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5541" y="1484833"/>
            <a:ext cx="3960495" cy="46804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88027" y="1484833"/>
            <a:ext cx="4176013" cy="46804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523" y="1412836"/>
            <a:ext cx="4247896" cy="47524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44009" y="1365161"/>
            <a:ext cx="4082034" cy="47524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96364" y="412521"/>
            <a:ext cx="6352540" cy="10426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0" b="1" dirty="0">
                <a:solidFill>
                  <a:srgbClr val="F5F4EC"/>
                </a:solidFill>
                <a:latin typeface="Calibri"/>
                <a:cs typeface="Calibri"/>
              </a:rPr>
              <a:t>Борис Шер</a:t>
            </a:r>
            <a:r>
              <a:rPr sz="8000" b="1" spc="-35" dirty="0">
                <a:solidFill>
                  <a:srgbClr val="F5F4EC"/>
                </a:solidFill>
                <a:latin typeface="Calibri"/>
                <a:cs typeface="Calibri"/>
              </a:rPr>
              <a:t>г</a:t>
            </a:r>
            <a:r>
              <a:rPr sz="8000" b="1" dirty="0">
                <a:solidFill>
                  <a:srgbClr val="F5F4EC"/>
                </a:solidFill>
                <a:latin typeface="Calibri"/>
                <a:cs typeface="Calibri"/>
              </a:rPr>
              <a:t>ин</a:t>
            </a:r>
            <a:endParaRPr sz="8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92090" y="2492895"/>
            <a:ext cx="3043809" cy="3843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3564" y="2420861"/>
            <a:ext cx="2880360" cy="38891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2351" y="612775"/>
            <a:ext cx="5486400" cy="411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16048" y="5392623"/>
            <a:ext cx="5238115" cy="695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2150" marR="5080" indent="-1950085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Борис Шергин р</a:t>
            </a:r>
            <a:r>
              <a:rPr sz="2400" b="1" spc="-6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дился в </a:t>
            </a:r>
            <a:r>
              <a:rPr sz="24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хан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льс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е в</a:t>
            </a:r>
            <a:r>
              <a:rPr sz="2400" b="1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1893</a:t>
            </a:r>
            <a:r>
              <a:rPr sz="20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000" b="1" spc="-5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 spc="-3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65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44009" y="188658"/>
            <a:ext cx="3814191" cy="5678678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46303" y="313181"/>
            <a:ext cx="3492500" cy="6299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60" marR="722630" indent="1270" algn="ctr">
              <a:lnSpc>
                <a:spcPct val="100200"/>
              </a:lnSpc>
            </a:pP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400" b="1" spc="-6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ли Бор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са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От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ц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Шерги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был п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омс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ве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м мор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spc="-40" dirty="0">
                <a:solidFill>
                  <a:srgbClr val="FFFFFF"/>
                </a:solidFill>
                <a:latin typeface="Calibri"/>
                <a:cs typeface="Calibri"/>
              </a:rPr>
              <a:t>х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ом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и 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ораб</a:t>
            </a:r>
            <a:r>
              <a:rPr sz="2000" spc="-3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ь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м ма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ером, а мама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оре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й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3000" spc="-25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хан</a:t>
            </a:r>
            <a:r>
              <a:rPr sz="3000" spc="-40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3000" spc="-5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3000" spc="-45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ор</a:t>
            </a:r>
            <a:r>
              <a:rPr sz="3000" spc="-8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3000" spc="-4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ой</a:t>
            </a:r>
            <a:endParaRPr sz="3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"/>
              </a:spcBef>
            </a:pPr>
            <a:endParaRPr sz="3550">
              <a:latin typeface="Times New Roman"/>
              <a:cs typeface="Times New Roman"/>
            </a:endParaRPr>
          </a:p>
          <a:p>
            <a:pPr marL="12700" marR="5080">
              <a:lnSpc>
                <a:spcPct val="90000"/>
              </a:lnSpc>
            </a:pPr>
            <a:r>
              <a:rPr sz="2600" spc="-4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600" spc="-8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ди</a:t>
            </a:r>
            <a:r>
              <a:rPr sz="2600" spc="-3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600" spc="-5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ли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Шерг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sz="26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б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ли </a:t>
            </a:r>
            <a:r>
              <a:rPr sz="2600" spc="-40" dirty="0">
                <a:solidFill>
                  <a:srgbClr val="FFFFFF"/>
                </a:solidFill>
                <a:latin typeface="Calibri"/>
                <a:cs typeface="Calibri"/>
              </a:rPr>
              <a:t>х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оро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ш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ими ра</a:t>
            </a:r>
            <a:r>
              <a:rPr sz="2600" spc="-1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6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азчи</a:t>
            </a:r>
            <a:r>
              <a:rPr sz="2600" spc="-4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ами,</a:t>
            </a:r>
            <a:r>
              <a:rPr sz="26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ма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 л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ю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била</a:t>
            </a:r>
            <a:r>
              <a:rPr sz="26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поэз</a:t>
            </a:r>
            <a:r>
              <a:rPr sz="260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ю. По словам Бор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са:</a:t>
            </a:r>
            <a:endParaRPr sz="2600">
              <a:latin typeface="Calibri"/>
              <a:cs typeface="Calibri"/>
            </a:endParaRPr>
          </a:p>
          <a:p>
            <a:pPr marL="12700" marR="257810">
              <a:lnSpc>
                <a:spcPts val="2810"/>
              </a:lnSpc>
              <a:spcBef>
                <a:spcPts val="40"/>
              </a:spcBef>
            </a:pP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«Ма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ень</a:t>
            </a:r>
            <a:r>
              <a:rPr sz="26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6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мас</a:t>
            </a:r>
            <a:r>
              <a:rPr sz="2600" spc="-2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ерица б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ла</a:t>
            </a:r>
            <a:r>
              <a:rPr sz="2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6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аз</a:t>
            </a:r>
            <a:r>
              <a:rPr sz="2600" spc="5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ть…</a:t>
            </a:r>
            <a:r>
              <a:rPr sz="2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ак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2610"/>
              </a:lnSpc>
            </a:pPr>
            <a:r>
              <a:rPr sz="2600" spc="-35" dirty="0">
                <a:solidFill>
                  <a:srgbClr val="FFFFFF"/>
                </a:solidFill>
                <a:latin typeface="Calibri"/>
                <a:cs typeface="Calibri"/>
              </a:rPr>
              <a:t>ж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мчу</a:t>
            </a:r>
            <a:r>
              <a:rPr sz="2600" spc="-125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нее</a:t>
            </a:r>
            <a:r>
              <a:rPr sz="2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слово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ts val="2965"/>
              </a:lnSpc>
            </a:pPr>
            <a:r>
              <a:rPr sz="26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тилося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из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spc="-2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ст».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593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800" b="1" spc="-30" dirty="0">
                <a:latin typeface="Calibri"/>
                <a:cs typeface="Calibri"/>
              </a:rPr>
              <a:t>Де</a:t>
            </a:r>
            <a:r>
              <a:rPr sz="2800" b="1" spc="-40" dirty="0">
                <a:latin typeface="Calibri"/>
                <a:cs typeface="Calibri"/>
              </a:rPr>
              <a:t>т</a:t>
            </a:r>
            <a:r>
              <a:rPr sz="2800" b="1" spc="-15" dirty="0">
                <a:latin typeface="Calibri"/>
                <a:cs typeface="Calibri"/>
              </a:rPr>
              <a:t>с</a:t>
            </a:r>
            <a:r>
              <a:rPr sz="2800" b="1" spc="-10" dirty="0">
                <a:latin typeface="Calibri"/>
                <a:cs typeface="Calibri"/>
              </a:rPr>
              <a:t>т</a:t>
            </a:r>
            <a:r>
              <a:rPr sz="2800" b="1" spc="-15" dirty="0">
                <a:latin typeface="Calibri"/>
                <a:cs typeface="Calibri"/>
              </a:rPr>
              <a:t>во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Б</a:t>
            </a:r>
            <a:r>
              <a:rPr sz="2800" b="1" spc="-30" dirty="0">
                <a:latin typeface="Calibri"/>
                <a:cs typeface="Calibri"/>
              </a:rPr>
              <a:t>о</a:t>
            </a:r>
            <a:r>
              <a:rPr sz="2800" b="1" spc="-20" dirty="0">
                <a:latin typeface="Calibri"/>
                <a:cs typeface="Calibri"/>
              </a:rPr>
              <a:t>ри</a:t>
            </a:r>
            <a:r>
              <a:rPr sz="2800" b="1" spc="-10" dirty="0">
                <a:latin typeface="Calibri"/>
                <a:cs typeface="Calibri"/>
              </a:rPr>
              <a:t>с</a:t>
            </a:r>
            <a:r>
              <a:rPr sz="2800" b="1" spc="-15" dirty="0">
                <a:latin typeface="Calibri"/>
                <a:cs typeface="Calibri"/>
              </a:rPr>
              <a:t>а.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67936" y="188582"/>
            <a:ext cx="4148709" cy="585317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78939"/>
            <a:ext cx="2837180" cy="4135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80000"/>
              </a:lnSpc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Он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любил сл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ша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ь у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ле</a:t>
            </a:r>
            <a:r>
              <a:rPr sz="24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400" spc="-3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льные расс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азы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ей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ц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endParaRPr sz="2400">
              <a:latin typeface="Calibri"/>
              <a:cs typeface="Calibri"/>
            </a:endParaRPr>
          </a:p>
          <a:p>
            <a:pPr marL="12700" marR="7620">
              <a:lnSpc>
                <a:spcPct val="80000"/>
              </a:lnSpc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—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енит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х 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ораб</a:t>
            </a:r>
            <a:r>
              <a:rPr sz="2400" spc="-3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льных пл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тн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ов, 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апи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анов, л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ц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анов и звероб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ев.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щ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е уч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сь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в ш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spc="-5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ле, Ш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ргин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стал собир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ть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и записыв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ть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северные нар</a:t>
            </a:r>
            <a:r>
              <a:rPr sz="2400" spc="-7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дные</a:t>
            </a:r>
            <a:r>
              <a:rPr sz="24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400" spc="-3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аз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и, былины и песни.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4306" y="318795"/>
            <a:ext cx="7693025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4000" spc="-5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такие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п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рос</a:t>
            </a:r>
            <a:r>
              <a:rPr sz="4000" spc="-6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оры</a:t>
            </a:r>
            <a:r>
              <a:rPr sz="4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северно</a:t>
            </a:r>
            <a:r>
              <a:rPr sz="4000" spc="-55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4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рая</a:t>
            </a:r>
            <a:endParaRPr sz="400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</a:pP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ви</a:t>
            </a:r>
            <a:r>
              <a:rPr sz="4000" spc="-55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4000" spc="-9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60" dirty="0">
                <a:solidFill>
                  <a:srgbClr val="FFFFFF"/>
                </a:solidFill>
                <a:latin typeface="Calibri"/>
                <a:cs typeface="Calibri"/>
              </a:rPr>
              <a:t>б</a:t>
            </a:r>
            <a:r>
              <a:rPr sz="4000" spc="-18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4000" spc="-6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ущий</a:t>
            </a:r>
            <a:r>
              <a:rPr sz="4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пис</a:t>
            </a:r>
            <a:r>
              <a:rPr sz="4000" spc="-3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4000" spc="-6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4000" spc="-9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ль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7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4000" spc="-6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ств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а.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9514" y="1628855"/>
            <a:ext cx="8784971" cy="5112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39946" y="3140964"/>
            <a:ext cx="609600" cy="6096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514" y="188593"/>
            <a:ext cx="8964422" cy="6669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514" y="0"/>
            <a:ext cx="8964485" cy="65973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27582" y="476630"/>
            <a:ext cx="609600" cy="6096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1214" y="318795"/>
            <a:ext cx="6888480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Иллюст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ации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п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рои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4000" spc="-7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4000" spc="-6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ениям</a:t>
            </a:r>
            <a:endParaRPr sz="4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Б.Ше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ргина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8861" y="1628736"/>
            <a:ext cx="3995928" cy="4464558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44009" y="1628736"/>
            <a:ext cx="4032504" cy="4464558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09927" y="3068954"/>
            <a:ext cx="5249799" cy="685800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140</Words>
  <Application>Microsoft Office PowerPoint</Application>
  <PresentationFormat>Экран (4:3)</PresentationFormat>
  <Paragraphs>23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 Black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Детство Бориса.</vt:lpstr>
      <vt:lpstr>Презентация PowerPoint</vt:lpstr>
      <vt:lpstr>Презентация PowerPoint</vt:lpstr>
      <vt:lpstr>Презентация PowerPoint</vt:lpstr>
      <vt:lpstr>Презентация PowerPoint</vt:lpstr>
      <vt:lpstr>Иллюстрации к произведениям Б. Шергина.</vt:lpstr>
      <vt:lpstr>Иллюстрации к произведениям Б.Шергина.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bakina</dc:creator>
  <cp:lastModifiedBy>KabenkynFamily</cp:lastModifiedBy>
  <cp:revision>2</cp:revision>
  <dcterms:created xsi:type="dcterms:W3CDTF">2020-04-03T16:26:40Z</dcterms:created>
  <dcterms:modified xsi:type="dcterms:W3CDTF">2020-04-03T13:42:36Z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2016-03-15T00:00:00Z</vt:filetime>
  </property>
  <property fmtid="{D5CDD505-2E9C-101B-9397-08002B2CF9AE}" pid="3" name="LastSaved">
    <vt:filetime>2020-04-03T00:00:00Z</vt:filetime>
  </property>
</Properties>
</file>