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4B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253365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Формирование предметных компетенций на уроках русского языка</a:t>
            </a:r>
            <a:endParaRPr lang="ru-RU" i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Методика «Диктант на 5+»</a:t>
            </a:r>
            <a:endParaRPr lang="ru-RU" sz="40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447800" y="1143000"/>
            <a:ext cx="6400800" cy="4983163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ru-RU" dirty="0" smtClean="0"/>
              <a:t>        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Русский язык - самый сложный школьный предмет.   В нем больше двухсот правил! Не каждый ребенок может их запомнить даже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за одиннадцать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лет обучения. </a:t>
            </a:r>
          </a:p>
          <a:p>
            <a:pPr algn="r"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      Что же делать?</a:t>
            </a:r>
            <a:r>
              <a:rPr lang="ru-RU" sz="3600" i="1" dirty="0" smtClean="0">
                <a:latin typeface="Bookman Old Style" pitchFamily="18" charset="0"/>
              </a:rPr>
              <a:t> </a:t>
            </a:r>
            <a:endParaRPr lang="ru-RU" sz="36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533400" y="685800"/>
            <a:ext cx="3733800" cy="1162050"/>
          </a:xfrm>
        </p:spPr>
        <p:txBody>
          <a:bodyPr>
            <a:noAutofit/>
          </a:bodyPr>
          <a:lstStyle/>
          <a:p>
            <a:r>
              <a:rPr lang="ru-RU" sz="8000" b="0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или…</a:t>
            </a:r>
            <a:endParaRPr lang="ru-RU" sz="8000" b="0" i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user\Desktop\10001835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685800"/>
            <a:ext cx="3923632" cy="5591175"/>
          </a:xfrm>
          <a:prstGeom prst="rect">
            <a:avLst/>
          </a:prstGeom>
          <a:noFill/>
        </p:spPr>
      </p:pic>
      <p:sp>
        <p:nvSpPr>
          <p:cNvPr id="19" name="Текст 18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3657600" cy="4144963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Bookman Old Style" pitchFamily="18" charset="0"/>
              </a:rPr>
              <a:t>Индивидуальный справочник                для работы       над ошибками     по русскому языку</a:t>
            </a:r>
            <a:endParaRPr lang="ru-RU" sz="2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914400"/>
            <a:ext cx="6705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Введение 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 методику обучения русскому языку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единой классификации       частотных ошибок всех типов</a:t>
            </a:r>
            <a:endParaRPr lang="ru-RU" i="1" dirty="0" smtClean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33400"/>
            <a:ext cx="7848600" cy="55927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i="1" dirty="0" smtClean="0">
                <a:latin typeface="Bookman Old Style" pitchFamily="18" charset="0"/>
              </a:rPr>
              <a:t>        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Ученик находит по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кодовому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обозначению (каждая орфограмма имеет свой номер) определенное правило, прорабатывает его и осознанно исправляет ошибку, записывая на специально отведенном месте правильный вариант использованного им языкового средства (слова, словосочетания, предложение отредактированного текста).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4495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Справочник предоставляет возможность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повторения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теоретических сведений и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предупреждения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частотных ошибок с помощью краткого обзора основных грамматических понятий.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1" y="762000"/>
            <a:ext cx="7239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24B79"/>
                </a:solidFill>
                <a:latin typeface="Bookman Old Style" pitchFamily="18" charset="0"/>
              </a:rPr>
              <a:t>Основные виды ошибок:</a:t>
            </a:r>
          </a:p>
          <a:p>
            <a:pPr algn="ctr"/>
            <a:endParaRPr lang="ru-RU" sz="3200" b="1" i="1" dirty="0" smtClean="0">
              <a:solidFill>
                <a:srgbClr val="724B79"/>
              </a:solidFill>
              <a:latin typeface="Bookman Old Style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724B79"/>
                </a:solidFill>
                <a:latin typeface="Bookman Old Style" pitchFamily="18" charset="0"/>
              </a:rPr>
              <a:t>Орфографические – 72</a:t>
            </a:r>
          </a:p>
          <a:p>
            <a:pPr algn="ctr"/>
            <a:r>
              <a:rPr lang="ru-RU" sz="3200" b="1" i="1" dirty="0" smtClean="0">
                <a:solidFill>
                  <a:srgbClr val="724B79"/>
                </a:solidFill>
                <a:latin typeface="Bookman Old Style" pitchFamily="18" charset="0"/>
              </a:rPr>
              <a:t>Пунктуационные – 27</a:t>
            </a:r>
          </a:p>
          <a:p>
            <a:pPr algn="ctr"/>
            <a:r>
              <a:rPr lang="ru-RU" sz="3200" b="1" i="1" dirty="0" smtClean="0">
                <a:solidFill>
                  <a:srgbClr val="724B79"/>
                </a:solidFill>
                <a:latin typeface="Bookman Old Style" pitchFamily="18" charset="0"/>
              </a:rPr>
              <a:t>Грамматические – 13</a:t>
            </a:r>
          </a:p>
          <a:p>
            <a:pPr algn="ctr"/>
            <a:r>
              <a:rPr lang="ru-RU" sz="3200" b="1" i="1" dirty="0" smtClean="0">
                <a:solidFill>
                  <a:srgbClr val="724B79"/>
                </a:solidFill>
                <a:latin typeface="Bookman Old Style" pitchFamily="18" charset="0"/>
              </a:rPr>
              <a:t>Лексические  – 7</a:t>
            </a:r>
          </a:p>
          <a:p>
            <a:pPr algn="ctr"/>
            <a:r>
              <a:rPr lang="ru-RU" sz="3200" b="1" i="1" dirty="0" smtClean="0">
                <a:solidFill>
                  <a:srgbClr val="724B79"/>
                </a:solidFill>
                <a:latin typeface="Bookman Old Style" pitchFamily="18" charset="0"/>
              </a:rPr>
              <a:t>Фактические и логические - 6</a:t>
            </a:r>
            <a:endParaRPr lang="ru-RU" sz="3200" b="1" i="1" dirty="0">
              <a:solidFill>
                <a:srgbClr val="724B79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106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С применением справочника</a:t>
            </a:r>
            <a:r>
              <a:rPr lang="ru-RU" b="1" dirty="0" smtClean="0">
                <a:latin typeface="Bookman Old Style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371600"/>
            <a:ext cx="7315200" cy="4525963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удалось в значительной степени индивидуализировать обучение – легко и естественно;</a:t>
            </a:r>
          </a:p>
          <a:p>
            <a:pPr algn="r"/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появилась надежная основа для объективной оценки уровня знаний учеников;</a:t>
            </a:r>
          </a:p>
          <a:p>
            <a:pPr algn="r"/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повышается грамотность;</a:t>
            </a:r>
          </a:p>
          <a:p>
            <a:pPr algn="r"/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появляется заинтересованность учащихся в освоении новых форм обучения</a:t>
            </a:r>
            <a:endParaRPr lang="ru-RU" i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Рисунок 6"/>
          <p:cNvGraphicFramePr>
            <a:graphicFrameLocks noGrp="1"/>
          </p:cNvGraphicFramePr>
          <p:nvPr>
            <p:ph type="pic" idx="1"/>
          </p:nvPr>
        </p:nvGraphicFramePr>
        <p:xfrm>
          <a:off x="533400" y="1143000"/>
          <a:ext cx="8001000" cy="3048000"/>
        </p:xfrm>
        <a:graphic>
          <a:graphicData uri="http://schemas.openxmlformats.org/drawingml/2006/table">
            <a:tbl>
              <a:tblPr/>
              <a:tblGrid>
                <a:gridCol w="682981"/>
                <a:gridCol w="2369955"/>
                <a:gridCol w="2947605"/>
                <a:gridCol w="2000459"/>
              </a:tblGrid>
              <a:tr h="101599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20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орфограммы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орфограммы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Выбор орфограммы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Буква, пробел, контакт</a:t>
                      </a:r>
                      <a:endParaRPr lang="ru-RU" sz="160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# проверяемая безударная гласная в корне </a:t>
                      </a:r>
                      <a:r>
                        <a:rPr lang="ru-RU" sz="2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слова 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Подбор однокоренного слова</a:t>
                      </a:r>
                      <a:endParaRPr lang="ru-RU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9" marR="619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90800" y="4953000"/>
            <a:ext cx="5867400" cy="804862"/>
          </a:xfrm>
        </p:spPr>
        <p:txBody>
          <a:bodyPr>
            <a:normAutofit lnSpcReduction="10000"/>
          </a:bodyPr>
          <a:lstStyle/>
          <a:p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Во время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работы над ошибками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детьми заполняется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таблица</a:t>
            </a:r>
            <a:endParaRPr lang="ru-RU" sz="2400" i="1" dirty="0" smtClean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224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Формирование предметных компетенций на уроках русского языка</vt:lpstr>
      <vt:lpstr>Слайд 2</vt:lpstr>
      <vt:lpstr>или…</vt:lpstr>
      <vt:lpstr>Слайд 4</vt:lpstr>
      <vt:lpstr>Слайд 5</vt:lpstr>
      <vt:lpstr>Слайд 6</vt:lpstr>
      <vt:lpstr>Слайд 7</vt:lpstr>
      <vt:lpstr>С применением справочника: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BUR</cp:lastModifiedBy>
  <cp:revision>13</cp:revision>
  <dcterms:created xsi:type="dcterms:W3CDTF">2013-10-20T14:43:13Z</dcterms:created>
  <dcterms:modified xsi:type="dcterms:W3CDTF">2020-04-03T08:49:28Z</dcterms:modified>
</cp:coreProperties>
</file>