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6" r:id="rId3"/>
    <p:sldId id="257" r:id="rId4"/>
    <p:sldId id="258" r:id="rId5"/>
    <p:sldId id="259" r:id="rId6"/>
    <p:sldId id="260" r:id="rId7"/>
    <p:sldId id="263" r:id="rId8"/>
    <p:sldId id="266" r:id="rId9"/>
    <p:sldId id="262" r:id="rId10"/>
    <p:sldId id="265" r:id="rId11"/>
    <p:sldId id="267" r:id="rId12"/>
    <p:sldId id="268" r:id="rId13"/>
    <p:sldId id="264" r:id="rId14"/>
    <p:sldId id="273" r:id="rId15"/>
    <p:sldId id="272" r:id="rId16"/>
    <p:sldId id="271" r:id="rId17"/>
    <p:sldId id="270" r:id="rId18"/>
    <p:sldId id="269" r:id="rId19"/>
    <p:sldId id="276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37C8-EEBC-4BAF-99A9-9F5DA65EEF96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D2052E1-EC06-428D-B313-32B3555B0A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37C8-EEBC-4BAF-99A9-9F5DA65EEF96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052E1-EC06-428D-B313-32B3555B0A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37C8-EEBC-4BAF-99A9-9F5DA65EEF96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052E1-EC06-428D-B313-32B3555B0A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37C8-EEBC-4BAF-99A9-9F5DA65EEF96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D2052E1-EC06-428D-B313-32B3555B0A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37C8-EEBC-4BAF-99A9-9F5DA65EEF96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052E1-EC06-428D-B313-32B3555B0A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37C8-EEBC-4BAF-99A9-9F5DA65EEF96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052E1-EC06-428D-B313-32B3555B0A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37C8-EEBC-4BAF-99A9-9F5DA65EEF96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D2052E1-EC06-428D-B313-32B3555B0A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37C8-EEBC-4BAF-99A9-9F5DA65EEF96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052E1-EC06-428D-B313-32B3555B0A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37C8-EEBC-4BAF-99A9-9F5DA65EEF96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052E1-EC06-428D-B313-32B3555B0A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37C8-EEBC-4BAF-99A9-9F5DA65EEF96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052E1-EC06-428D-B313-32B3555B0A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37C8-EEBC-4BAF-99A9-9F5DA65EEF96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052E1-EC06-428D-B313-32B3555B0A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B7837C8-EEBC-4BAF-99A9-9F5DA65EEF96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D2052E1-EC06-428D-B313-32B3555B0A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r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art-workshop.ru/wp-content/uploads/2013/04/blackred.jpg" TargetMode="External"/><Relationship Id="rId13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12" Type="http://schemas.openxmlformats.org/officeDocument/2006/relationships/hyperlink" Target="http://art-workshop.ru/wp-content/uploads/2013/04/blue.jpg" TargetMode="External"/><Relationship Id="rId2" Type="http://schemas.openxmlformats.org/officeDocument/2006/relationships/hyperlink" Target="http://art-workshop.ru/wp-content/uploads/2013/04/oxra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art-workshop.ru/wp-content/uploads/2013/04/red.jpg" TargetMode="External"/><Relationship Id="rId11" Type="http://schemas.openxmlformats.org/officeDocument/2006/relationships/image" Target="../media/image16.jpeg"/><Relationship Id="rId5" Type="http://schemas.openxmlformats.org/officeDocument/2006/relationships/image" Target="../media/image13.jpeg"/><Relationship Id="rId15" Type="http://schemas.openxmlformats.org/officeDocument/2006/relationships/image" Target="../media/image18.jpeg"/><Relationship Id="rId10" Type="http://schemas.openxmlformats.org/officeDocument/2006/relationships/hyperlink" Target="http://art-workshop.ru/wp-content/uploads/2013/04/whightblue.jpg" TargetMode="External"/><Relationship Id="rId4" Type="http://schemas.openxmlformats.org/officeDocument/2006/relationships/hyperlink" Target="http://art-workshop.ru/wp-content/uploads/2013/04/pink.jpg" TargetMode="External"/><Relationship Id="rId9" Type="http://schemas.openxmlformats.org/officeDocument/2006/relationships/image" Target="../media/image15.jpeg"/><Relationship Id="rId14" Type="http://schemas.openxmlformats.org/officeDocument/2006/relationships/hyperlink" Target="http://art-workshop.ru/wp-content/uploads/2013/04/green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17.jpeg"/><Relationship Id="rId2" Type="http://schemas.openxmlformats.org/officeDocument/2006/relationships/hyperlink" Target="http://art-workshop.ru/wp-content/uploads/2013/04/black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art-workshop.ru/wp-content/uploads/2013/04/blue.jpg" TargetMode="External"/><Relationship Id="rId5" Type="http://schemas.openxmlformats.org/officeDocument/2006/relationships/image" Target="../media/image20.jpeg"/><Relationship Id="rId4" Type="http://schemas.openxmlformats.org/officeDocument/2006/relationships/hyperlink" Target="http://art-workshop.ru/wp-content/uploads/2013/04/braun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art-workshop.ru/wp-content/uploads/2013/04/wight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hyperlink" Target="http://art-workshop.ru/wp-content/uploads/2013/04/yeloy.jpg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8794" y="928670"/>
            <a:ext cx="5643602" cy="2714644"/>
          </a:xfrm>
          <a:solidFill>
            <a:srgbClr val="FFFF00"/>
          </a:solidFill>
        </p:spPr>
        <p:txBody>
          <a:bodyPr>
            <a:noAutofit/>
          </a:bodyPr>
          <a:lstStyle/>
          <a:p>
            <a:pPr algn="ctr"/>
            <a:r>
              <a:rPr lang="ru-RU" sz="8000" b="1" cap="none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Городецкая роспись </a:t>
            </a:r>
            <a:endParaRPr lang="ru-RU" sz="8000" b="1" cap="none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5572140"/>
            <a:ext cx="7600976" cy="914400"/>
          </a:xfrm>
        </p:spPr>
        <p:txBody>
          <a:bodyPr>
            <a:normAutofit/>
          </a:bodyPr>
          <a:lstStyle/>
          <a:p>
            <a:endParaRPr lang="ru-RU" sz="2000" dirty="0"/>
          </a:p>
        </p:txBody>
      </p:sp>
      <p:pic>
        <p:nvPicPr>
          <p:cNvPr id="1025" name="Picture 1" descr="D:\лена\сессия май 2018\изо\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929066"/>
            <a:ext cx="1928794" cy="1454249"/>
          </a:xfrm>
          <a:prstGeom prst="rect">
            <a:avLst/>
          </a:prstGeom>
          <a:noFill/>
        </p:spPr>
      </p:pic>
      <p:pic>
        <p:nvPicPr>
          <p:cNvPr id="1026" name="Picture 2" descr="D:\лена\сессия май 2018\изо\букет-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3929066"/>
            <a:ext cx="1500166" cy="1496416"/>
          </a:xfrm>
          <a:prstGeom prst="rect">
            <a:avLst/>
          </a:prstGeom>
          <a:noFill/>
        </p:spPr>
      </p:pic>
      <p:pic>
        <p:nvPicPr>
          <p:cNvPr id="1027" name="Picture 3" descr="D:\лена\сессия май 2018\изо\случайная встреча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3929066"/>
            <a:ext cx="1881158" cy="1424096"/>
          </a:xfrm>
          <a:prstGeom prst="rect">
            <a:avLst/>
          </a:prstGeom>
          <a:noFill/>
        </p:spPr>
      </p:pic>
      <p:pic>
        <p:nvPicPr>
          <p:cNvPr id="1028" name="Picture 4" descr="D:\лена\сессия май 2018\изо\сюжетна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94" y="3929066"/>
            <a:ext cx="1405622" cy="1452551"/>
          </a:xfrm>
          <a:prstGeom prst="rect">
            <a:avLst/>
          </a:prstGeom>
          <a:noFill/>
        </p:spPr>
      </p:pic>
      <p:pic>
        <p:nvPicPr>
          <p:cNvPr id="1029" name="Picture 5" descr="D:\лена\сессия май 2018\изо\уместна на стуликах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29454" y="4000504"/>
            <a:ext cx="1988331" cy="132555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357562"/>
            <a:ext cx="8315324" cy="3214710"/>
          </a:xfrm>
        </p:spPr>
        <p:txBody>
          <a:bodyPr>
            <a:normAutofit fontScale="47500" lnSpcReduction="20000"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900" b="1" dirty="0" smtClean="0">
                <a:latin typeface="Times New Roman" pitchFamily="18" charset="0"/>
                <a:cs typeface="Times New Roman" pitchFamily="18" charset="0"/>
              </a:rPr>
              <a:t>Основными элементами городецкой росписи </a:t>
            </a: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являются точки, скобки, круги, дуги, капли, спирали, штрихи. В ходе создания узора происходит нанесение элементов на поверхность изделия. </a:t>
            </a:r>
          </a:p>
          <a:p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Рисунок 4" descr="ÐÐ°ÑÑÐ¸Ð½ÐºÐ¸ Ð¿Ð¾ Ð·Ð°Ð¿ÑÐ¾ÑÑ ÑÐ»ÐµÐ¼ÐµÐ½ÑÑ Ð³Ð¾ÑÐ¾Ð´ÐµÑÐºÐ¾Ð¹ ÑÐ¾ÑÐ¿Ð¸ÑÐ¸ Ð² ÐºÐ°ÑÑÐ¸Ð½ÐºÐ°Ñ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500042"/>
            <a:ext cx="8072494" cy="36433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4271954"/>
            <a:ext cx="8458200" cy="258604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росписи по дереву значительное место занимает орнамент. </a:t>
            </a:r>
          </a:p>
          <a:p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Орнамент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это живописное, графическое или скульптурное украшение из сочетания геометрических, растительных или животных элементов.</a:t>
            </a: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Узор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это рисунок, являющийся сочетанием линий, красок, теней . Они же, приведенные в определенную систему, ритмически упорядоченные, будут составлять орнамент .Осваивая роспись живописного типа, к которой относится и Городецкая, надо помнить, что ее выполняют без предварительного нанесения контура рисунка. 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hello_html_m5ecfd622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85728"/>
            <a:ext cx="4786346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57167"/>
            <a:ext cx="8458200" cy="85725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Виды композиций городецкой росписи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072074"/>
            <a:ext cx="8458200" cy="1485904"/>
          </a:xfrm>
        </p:spPr>
        <p:txBody>
          <a:bodyPr>
            <a:normAutofit/>
          </a:bodyPr>
          <a:lstStyle/>
          <a:p>
            <a:r>
              <a:rPr lang="ru-RU" dirty="0" smtClean="0"/>
              <a:t>Обычно типы изображений подразделяют на три группы.</a:t>
            </a:r>
          </a:p>
          <a:p>
            <a:r>
              <a:rPr lang="ru-RU" dirty="0" smtClean="0"/>
              <a:t>Это «чистая» цветочная роспись, композиция с включением мотива «конь» и сложная сюжетная роспись.</a:t>
            </a:r>
          </a:p>
          <a:p>
            <a:endParaRPr lang="ru-RU" dirty="0"/>
          </a:p>
        </p:txBody>
      </p:sp>
      <p:pic>
        <p:nvPicPr>
          <p:cNvPr id="4" name="Рисунок 3" descr="D:\лена\сессия май 2018\изо\gorodeckaya_rospis_elementy-450x25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214422"/>
            <a:ext cx="5715040" cy="37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5214950"/>
            <a:ext cx="4500594" cy="9144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«Букет» </a:t>
            </a:r>
            <a:endParaRPr lang="ru-RU" sz="4000" dirty="0"/>
          </a:p>
        </p:txBody>
      </p:sp>
      <p:pic>
        <p:nvPicPr>
          <p:cNvPr id="4" name="Рисунок 3" descr="D:\лена\сессия май 2018\изо\букет-1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071546"/>
            <a:ext cx="4286280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2214546" y="285728"/>
            <a:ext cx="4786346" cy="85725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Цветочная роспись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:\лена\сессия май 2018\изо\гирляндаbf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85728"/>
            <a:ext cx="357190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2285984" y="5214950"/>
            <a:ext cx="4500594" cy="9144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«Гирлянда» 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/>
          <p:cNvSpPr txBox="1">
            <a:spLocks/>
          </p:cNvSpPr>
          <p:nvPr/>
        </p:nvSpPr>
        <p:spPr>
          <a:xfrm>
            <a:off x="2285984" y="5214950"/>
            <a:ext cx="4500594" cy="9144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«Ромб» 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Рисунок 5" descr="D:\лена\сессия май 2018\изо\ромб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785794"/>
            <a:ext cx="5976970" cy="3857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/>
          <p:cNvSpPr txBox="1">
            <a:spLocks/>
          </p:cNvSpPr>
          <p:nvPr/>
        </p:nvSpPr>
        <p:spPr>
          <a:xfrm>
            <a:off x="2285984" y="5214950"/>
            <a:ext cx="4500594" cy="914400"/>
          </a:xfrm>
          <a:prstGeom prst="rect">
            <a:avLst/>
          </a:prstGeom>
        </p:spPr>
        <p:txBody>
          <a:bodyPr vert="horz" anchor="b">
            <a:normAutofit fontScale="92500"/>
          </a:bodyPr>
          <a:lstStyle/>
          <a:p>
            <a:pPr lvl="0" algn="ctr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</a:t>
            </a:r>
            <a:r>
              <a:rPr lang="ru-RU" sz="4000" dirty="0"/>
              <a:t>Цветочная полоса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 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Рисунок 5" descr="D:\лена\сессия май 2018\изо\цветочная полоса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571480"/>
            <a:ext cx="778674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2285984" y="5214950"/>
            <a:ext cx="4500594" cy="9144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«Венок» 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Рисунок 4" descr="D:\лена\сессия май 2018\изо\венокb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428604"/>
            <a:ext cx="3857652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214290"/>
            <a:ext cx="6215106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МОТИВЫ «КОНЬ» И «ПТИЦА»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000636"/>
            <a:ext cx="8458200" cy="155734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Различают симметричные и ассиметричные композиции. Птиц  и коней чаще всего размещают в центре цветущего дерева или в обрамлении венка. Встречаются изделия-комплекты, на каждом из которых расположено сразу несколько мотивов. Например, курица и петушок или две лошади разных цветов.</a:t>
            </a:r>
          </a:p>
          <a:p>
            <a:endParaRPr lang="ru-RU" dirty="0"/>
          </a:p>
        </p:txBody>
      </p:sp>
      <p:pic>
        <p:nvPicPr>
          <p:cNvPr id="4" name="Рисунок 3" descr="D:\лена\сессия май 2018\изо\slide_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000108"/>
            <a:ext cx="5368921" cy="3739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85729"/>
            <a:ext cx="84582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СЮЖЕТНАЯ РОСПИСЬ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5157782"/>
            <a:ext cx="8858280" cy="170021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Сюжетные рисунки размещаются на крупных изделия: сундуках, блюдах, столешницах. Мастера традиционно изображали сцены чаепитий и празднований, свадьбы на фоне богатого стола, столы с чашками, цветами и самоварами. Лица людей  обращались в сторону зрителей, что часто излишне сложным композициям придавало некую неправдоподобность.</a:t>
            </a:r>
          </a:p>
          <a:p>
            <a:endParaRPr lang="ru-RU" dirty="0"/>
          </a:p>
        </p:txBody>
      </p:sp>
      <p:pic>
        <p:nvPicPr>
          <p:cNvPr id="4" name="Рисунок 3" descr="https://imgprx.livejournal.net/c6fb66d7476f4ad1b40e76995f26ee014a1b786d/QcLj4T-bdZe8mlYwnuxc-VhvwZZ4MF6Wdt_1Igma1uRUSTGKzKT9LNfQnbiFaqt9dMEx8wb5Q74Ilvcc0vsuxGtFLbbxOrH50IPqBvrGT8I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1142984"/>
            <a:ext cx="4214842" cy="3000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D:\лена\сессия май 2018\изо\случайная встреча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1142984"/>
            <a:ext cx="385275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57158" y="4286256"/>
            <a:ext cx="3929090" cy="64294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Панно</a:t>
            </a:r>
            <a:r>
              <a:rPr lang="ru-RU" dirty="0"/>
              <a:t>. "Мой любимый Городец</a:t>
            </a:r>
            <a:r>
              <a:rPr lang="ru-RU" dirty="0" smtClean="0"/>
              <a:t>" </a:t>
            </a:r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929190" y="4286256"/>
            <a:ext cx="3929090" cy="64294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Эскиз росписи для «Волшебного сундучка» «Случайная встреча" </a:t>
            </a:r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85728"/>
            <a:ext cx="8458200" cy="71438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История развития Городецкой росписи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4071942"/>
            <a:ext cx="8386762" cy="2428892"/>
          </a:xfrm>
        </p:spPr>
        <p:txBody>
          <a:bodyPr>
            <a:normAutofit fontScale="92500" lnSpcReduction="20000"/>
          </a:bodyPr>
          <a:lstStyle/>
          <a:p>
            <a:r>
              <a:rPr lang="ru-RU" sz="2000" b="1" i="1" dirty="0" smtClean="0"/>
              <a:t>                          Вид Городца с Волги</a:t>
            </a:r>
            <a:r>
              <a:rPr lang="ru-RU" sz="2000" i="1" dirty="0" smtClean="0"/>
              <a:t>. Середина XIX в.</a:t>
            </a:r>
            <a:endParaRPr lang="ru-RU" sz="2000" dirty="0" smtClean="0"/>
          </a:p>
          <a:p>
            <a:endParaRPr lang="ru-RU" sz="1900" dirty="0" smtClean="0"/>
          </a:p>
          <a:p>
            <a:r>
              <a:rPr lang="ru-RU" sz="2200" dirty="0" smtClean="0"/>
              <a:t>Новое название закрепилось, поскольку Городец был главным рынком сбыта </a:t>
            </a:r>
            <a:r>
              <a:rPr lang="ru-RU" sz="2200" dirty="0" err="1" smtClean="0"/>
              <a:t>узольской</a:t>
            </a:r>
            <a:r>
              <a:rPr lang="ru-RU" sz="2200" dirty="0" smtClean="0"/>
              <a:t> расписной утвари и также имел мастерские по росписи дерева. Но самое главное: именно с ним, его бытом, </a:t>
            </a:r>
            <a:r>
              <a:rPr lang="ru-RU" sz="2200" dirty="0" err="1" smtClean="0"/>
              <a:t>нарвами</a:t>
            </a:r>
            <a:r>
              <a:rPr lang="ru-RU" sz="2200" dirty="0" smtClean="0"/>
              <a:t>, образами начиная с середины XIX века связано само содержание росписи. Знаменитая </a:t>
            </a:r>
            <a:r>
              <a:rPr lang="ru-RU" sz="2200" dirty="0" err="1" smtClean="0"/>
              <a:t>узольская</a:t>
            </a:r>
            <a:r>
              <a:rPr lang="ru-RU" sz="2200" dirty="0" smtClean="0"/>
              <a:t> роспись выросла на основе всей художественной культуры Городца и его окрестностей, история которой насчитывает более восьми столетий.</a:t>
            </a:r>
          </a:p>
          <a:p>
            <a:endParaRPr lang="ru-RU" dirty="0"/>
          </a:p>
        </p:txBody>
      </p:sp>
      <p:pic>
        <p:nvPicPr>
          <p:cNvPr id="4" name="Рисунок 3" descr="ÐÐ¾ÑÐ¾Ð´ÐµÑ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18" y="1142984"/>
            <a:ext cx="5715000" cy="2600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357430"/>
            <a:ext cx="8458200" cy="1222375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4214818"/>
            <a:ext cx="8386762" cy="2128846"/>
          </a:xfrm>
        </p:spPr>
        <p:txBody>
          <a:bodyPr>
            <a:noAutofit/>
          </a:bodyPr>
          <a:lstStyle/>
          <a:p>
            <a:r>
              <a:rPr lang="ru-RU" sz="2000" dirty="0" smtClean="0"/>
              <a:t>Яркие страницы истории возникшего здесь народного промысла связаны с деятельностью Петра I по созданию русского военного флота. Каждый корабль непременно украшался деревянной резьбой, демонстрируя как военную мощь России, так и художественный талант населявших ее народов. В течение XVIII века строительство кораблей переместилось ближе к завоеванным берегам морей. Талантливым мастерам пришлось искать новое применение накопленному опыту. Одни стали вырезать ложки, другие точили миски и чашки, а третьи - изготавливали орудия труда для прядения и ткачества. Особую популярность завоевали донца для прялок, которые и украшались. </a:t>
            </a:r>
            <a:endParaRPr lang="ru-RU" sz="2000" dirty="0"/>
          </a:p>
        </p:txBody>
      </p:sp>
      <p:pic>
        <p:nvPicPr>
          <p:cNvPr id="4" name="Рисунок 3" descr="ÐÐ¾ÑÐ¾Ð´ÐµÑÐºÐ°Ñ ÑÐ¾ÑÐ¿Ð¸ÑÑ. ÐÐ¾Ð½ÑÐ° Ð¿ÑÑÐ»ÐºÐ¸.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285728"/>
            <a:ext cx="5429288" cy="189666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428728" y="2285992"/>
            <a:ext cx="2643206" cy="5715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Донца </a:t>
            </a:r>
            <a:r>
              <a:rPr lang="ru-RU" b="1" i="1" dirty="0"/>
              <a:t>прялки</a:t>
            </a:r>
            <a:endParaRPr lang="ru-RU" dirty="0"/>
          </a:p>
          <a:p>
            <a:pPr algn="ctr"/>
            <a:endParaRPr lang="ru-RU" dirty="0"/>
          </a:p>
        </p:txBody>
      </p:sp>
      <p:pic>
        <p:nvPicPr>
          <p:cNvPr id="7" name="Рисунок 6" descr="ÐÐ¾ÑÐ¾Ð´ÐµÑÐºÐ°Ñ ÑÐ¾ÑÐ¿Ð¸ÑÑ. ÐÐ¾Ð½ÑÐ° Ð¿ÑÑÐ»ÐºÐ¸.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8" y="357166"/>
            <a:ext cx="3071834" cy="25003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4643446"/>
            <a:ext cx="8458200" cy="1557342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Расцвет городецкой росписи связывают с приездом в 1870 г. из Городца в деревню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Курцево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иконописца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Огуречникова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которого пригласили подновить живопись местной церкви.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ÐÐ¾ÑÐ¾Ð´ÐµÑÐºÐ°Ñ ÑÐ¾ÑÐ¿Ð¸ÑÑ. ÐÐºÐ¾Ð½Ð°.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50" y="285728"/>
            <a:ext cx="3071834" cy="39290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14290"/>
            <a:ext cx="8458200" cy="122237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Основные цвета, элементы и техника выполнения  Городецкой росписи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357298"/>
            <a:ext cx="7215238" cy="57150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Этапы выполнения городецкой росписи</a:t>
            </a:r>
            <a:endParaRPr lang="ru-RU" dirty="0"/>
          </a:p>
          <a:p>
            <a:pPr algn="ctr"/>
            <a:endParaRPr lang="ru-RU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357158" y="2071678"/>
            <a:ext cx="8458200" cy="162878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3214686"/>
            <a:ext cx="842968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Первый — подмалевка</a:t>
            </a:r>
            <a:r>
              <a:rPr lang="ru-RU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т.е. круговое движение кистью, нанесение одного цветового пятна.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Главное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 этом — научиться брать нужное количество краски на кисть. Если краски окажется мало, то подмалевка получится бледной, невыразительной; если много — то при высыхании краска начнет отслаиваться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цветов и ягодок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используются следующие краски: охра, розовый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красный+белый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), красный, бордовый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красный+черный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), голубой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синий+белый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и синий.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 листьев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чаще всего используется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городецкий зеленый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который состоит из зеленного  желтого и немного коричневого. Иногда рисуются маленькие листики коричневой краской.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" name="Рисунок 6" descr="oxra">
            <a:hlinkClick r:id="rId2" tooltip="&quot;охра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2214554"/>
            <a:ext cx="952500" cy="95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pink">
            <a:hlinkClick r:id="rId4" tooltip="&quot;розовый&quot;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28" y="2214554"/>
            <a:ext cx="952500" cy="95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red">
            <a:hlinkClick r:id="rId6" tooltip="&quot;красный&quot;"/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298" y="2214554"/>
            <a:ext cx="952500" cy="95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blackred">
            <a:hlinkClick r:id="rId8" tooltip="&quot;бордовый&quot;"/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68" y="2214554"/>
            <a:ext cx="952500" cy="95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whightblue">
            <a:hlinkClick r:id="rId10" tooltip="&quot;голубой&quot;"/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214554"/>
            <a:ext cx="952500" cy="95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blue">
            <a:hlinkClick r:id="rId12" tooltip="&quot;синий&quot;"/>
          </p:cNvPr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8" y="2214554"/>
            <a:ext cx="952500" cy="95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green">
            <a:hlinkClick r:id="rId14" tooltip="&quot;зеленый&quot;"/>
          </p:cNvPr>
          <p:cNvPicPr/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16" y="2214554"/>
            <a:ext cx="952500" cy="95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643182"/>
            <a:ext cx="8715436" cy="3929090"/>
          </a:xfrm>
        </p:spPr>
        <p:txBody>
          <a:bodyPr>
            <a:normAutofit/>
          </a:bodyPr>
          <a:lstStyle/>
          <a:p>
            <a:r>
              <a:rPr lang="ru-RU" sz="19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Второй этап — </a:t>
            </a:r>
            <a:r>
              <a:rPr lang="ru-RU" sz="1900" b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тенёвка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 (или оттенок), т.е. нанесение скобки. Чтобы правильно нарисовать скобку, вначале надо лишь слегка прикоснуться к бумаге кончиком кисти и провести тонкую линию; к середине сильно нажать на кисть, а завершить скобку опять тонкой линией. Следить за тем, чтобы кисть была перпендикулярна листу бумаги. </a:t>
            </a:r>
          </a:p>
          <a:p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Основные цвета </a:t>
            </a:r>
            <a:r>
              <a:rPr lang="ru-RU" sz="1900" b="1" dirty="0" err="1" smtClean="0">
                <a:latin typeface="Times New Roman" pitchFamily="18" charset="0"/>
                <a:cs typeface="Times New Roman" pitchFamily="18" charset="0"/>
              </a:rPr>
              <a:t>тенёвки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черный, темно-коричневый, для синих и голубых элементов темно-синий. 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Использование черной краски для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тенёвки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делает орнамент более контрастным и яркими. А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тенёвка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всей росписи коричневой краской делает ее более нежной и легкой.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Рисунок 4" descr="black">
            <a:hlinkClick r:id="rId2" tooltip="&quot;черный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46" y="1500174"/>
            <a:ext cx="952500" cy="95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braun">
            <a:hlinkClick r:id="rId4" tooltip="&quot;коричневый&quot;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496" y="1500174"/>
            <a:ext cx="952500" cy="95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blue">
            <a:hlinkClick r:id="rId6" tooltip="&quot;синий&quot;"/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6" y="1500174"/>
            <a:ext cx="952500" cy="9525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1000100" y="500042"/>
            <a:ext cx="7215238" cy="57150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Этапы выполнения городецкой росписи</a:t>
            </a:r>
            <a:endParaRPr lang="ru-RU" dirty="0"/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3286124"/>
            <a:ext cx="8458200" cy="2271722"/>
          </a:xfrm>
        </p:spPr>
        <p:txBody>
          <a:bodyPr>
            <a:normAutofit fontScale="85000" lnSpcReduction="20000"/>
          </a:bodyPr>
          <a:lstStyle/>
          <a:p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Третий этап — оживка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(или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разживка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), т.е. тонкая разделка орнаментальных форм белилами. Оживки всегда наносят на однотонные силуэты, что придает им некоторую объемность.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Основным цветом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разживки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является белый, жёлтый может использоваться лишь как небольшой акцент на листьях и цветах или вовсе отсутствовать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wight">
            <a:hlinkClick r:id="rId2" tooltip="&quot;белый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12" y="1643050"/>
            <a:ext cx="952500" cy="95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yeloy">
            <a:hlinkClick r:id="rId4" tooltip="&quot;желтый&quot;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6" y="1643050"/>
            <a:ext cx="952500" cy="9525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1000100" y="357166"/>
            <a:ext cx="7215238" cy="57150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Этапы выполнения городецкой росписи</a:t>
            </a:r>
            <a:endParaRPr lang="ru-RU" dirty="0"/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4143356"/>
            <a:ext cx="8458200" cy="2714644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Настоящие мастера городецкой росписи, в первую очередь, обращают внимание на постановку руки во время работы. Кисть держать требуется только вертикально, чтобы она без препятствий могла вращаться между пальцев (большим, указательным и средним). При правильной постановке все элементы росписи даются без особых усилий. </a:t>
            </a:r>
          </a:p>
          <a:p>
            <a:endParaRPr lang="ru-RU" dirty="0"/>
          </a:p>
        </p:txBody>
      </p:sp>
      <p:pic>
        <p:nvPicPr>
          <p:cNvPr id="4" name="Рисунок 3" descr="D:\лена\сессия май 2018\изо\техника выполнения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1071546"/>
            <a:ext cx="285752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428596" y="214291"/>
            <a:ext cx="84582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Элементы городецкой росписи</a:t>
            </a:r>
            <a:br>
              <a:rPr lang="ru-RU" b="1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643182"/>
            <a:ext cx="8458200" cy="35719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Орнамент городецкой росписи образуют различные элементы – геометрические, растительные, животные.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Говоря 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растительных элементах городецкой росписи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 нельзя не упомянуть городецкие цветы, которые обладают разнообразием форм и красок Листья в узорах изображаются группами от двух до трех или пяти листьев.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Животные мотивы городецкой росписи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глубоко символичны. Городецкая птица воплощает семейное счастье и благополучие, а конь – богатство.</a:t>
            </a:r>
          </a:p>
        </p:txBody>
      </p:sp>
      <p:pic>
        <p:nvPicPr>
          <p:cNvPr id="19458" name="Picture 2" descr="D:\лена\сессия май 2018\изо\оживка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357166"/>
            <a:ext cx="2333623" cy="1854170"/>
          </a:xfrm>
          <a:prstGeom prst="rect">
            <a:avLst/>
          </a:prstGeom>
          <a:noFill/>
        </p:spPr>
      </p:pic>
      <p:pic>
        <p:nvPicPr>
          <p:cNvPr id="19460" name="Picture 4" descr="D:\лена\сессия май 2018\изо\slide_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357166"/>
            <a:ext cx="2476517" cy="185738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131</TotalTime>
  <Words>905</Words>
  <Application>Microsoft Office PowerPoint</Application>
  <PresentationFormat>Экран (4:3)</PresentationFormat>
  <Paragraphs>57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Franklin Gothic Book</vt:lpstr>
      <vt:lpstr>Franklin Gothic Medium</vt:lpstr>
      <vt:lpstr>Times New Roman</vt:lpstr>
      <vt:lpstr>Wingdings 2</vt:lpstr>
      <vt:lpstr>Трек</vt:lpstr>
      <vt:lpstr>Городецкая роспись </vt:lpstr>
      <vt:lpstr>История развития Городецкой росписи</vt:lpstr>
      <vt:lpstr>Презентация PowerPoint</vt:lpstr>
      <vt:lpstr>Презентация PowerPoint</vt:lpstr>
      <vt:lpstr>Основные цвета, элементы и техника выполнения  Городецкой росписи </vt:lpstr>
      <vt:lpstr>Презентация PowerPoint</vt:lpstr>
      <vt:lpstr>Презентация PowerPoint</vt:lpstr>
      <vt:lpstr>Элементы городецкой росписи </vt:lpstr>
      <vt:lpstr>Презентация PowerPoint</vt:lpstr>
      <vt:lpstr>Презентация PowerPoint</vt:lpstr>
      <vt:lpstr>Презентация PowerPoint</vt:lpstr>
      <vt:lpstr>Виды композиций городецкой росписи</vt:lpstr>
      <vt:lpstr>Цветочная роспись</vt:lpstr>
      <vt:lpstr>Презентация PowerPoint</vt:lpstr>
      <vt:lpstr>Презентация PowerPoint</vt:lpstr>
      <vt:lpstr>Презентация PowerPoint</vt:lpstr>
      <vt:lpstr>Презентация PowerPoint</vt:lpstr>
      <vt:lpstr>МОТИВЫ «КОНЬ» И «ПТИЦА» </vt:lpstr>
      <vt:lpstr>СЮЖЕТНАЯ РОСПИСЬ </vt:lpstr>
      <vt:lpstr>Спасибо за внимание!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RePack by Diakov</cp:lastModifiedBy>
  <cp:revision>32</cp:revision>
  <dcterms:created xsi:type="dcterms:W3CDTF">2018-06-12T06:48:49Z</dcterms:created>
  <dcterms:modified xsi:type="dcterms:W3CDTF">2020-04-03T16:59:12Z</dcterms:modified>
</cp:coreProperties>
</file>