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98" r:id="rId2"/>
    <p:sldId id="270" r:id="rId3"/>
    <p:sldId id="271" r:id="rId4"/>
    <p:sldId id="273" r:id="rId5"/>
    <p:sldId id="256" r:id="rId6"/>
    <p:sldId id="257" r:id="rId7"/>
    <p:sldId id="297" r:id="rId8"/>
    <p:sldId id="268" r:id="rId9"/>
    <p:sldId id="269" r:id="rId10"/>
    <p:sldId id="274" r:id="rId11"/>
    <p:sldId id="275" r:id="rId12"/>
    <p:sldId id="276" r:id="rId13"/>
    <p:sldId id="277" r:id="rId14"/>
    <p:sldId id="278" r:id="rId15"/>
    <p:sldId id="266" r:id="rId16"/>
    <p:sldId id="260" r:id="rId17"/>
    <p:sldId id="261" r:id="rId18"/>
    <p:sldId id="283" r:id="rId19"/>
    <p:sldId id="284" r:id="rId20"/>
    <p:sldId id="280" r:id="rId21"/>
    <p:sldId id="281" r:id="rId22"/>
    <p:sldId id="285" r:id="rId23"/>
    <p:sldId id="286" r:id="rId24"/>
    <p:sldId id="288" r:id="rId25"/>
    <p:sldId id="262" r:id="rId26"/>
    <p:sldId id="263" r:id="rId27"/>
    <p:sldId id="290" r:id="rId28"/>
    <p:sldId id="291" r:id="rId29"/>
    <p:sldId id="295" r:id="rId30"/>
    <p:sldId id="296" r:id="rId31"/>
    <p:sldId id="265" r:id="rId32"/>
    <p:sldId id="264" r:id="rId33"/>
    <p:sldId id="267" r:id="rId34"/>
    <p:sldId id="299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A13"/>
    <a:srgbClr val="005024"/>
    <a:srgbClr val="0066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690" autoAdjust="0"/>
  </p:normalViewPr>
  <p:slideViewPr>
    <p:cSldViewPr>
      <p:cViewPr varScale="1">
        <p:scale>
          <a:sx n="59" d="100"/>
          <a:sy n="59" d="100"/>
        </p:scale>
        <p:origin x="-40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1A46F-2020-4190-A6B6-B636C368B8E6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2523C-01F6-443B-889F-1B61632734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1A46F-2020-4190-A6B6-B636C368B8E6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2523C-01F6-443B-889F-1B61632734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1A46F-2020-4190-A6B6-B636C368B8E6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2523C-01F6-443B-889F-1B61632734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1A46F-2020-4190-A6B6-B636C368B8E6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2523C-01F6-443B-889F-1B61632734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1A46F-2020-4190-A6B6-B636C368B8E6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2523C-01F6-443B-889F-1B61632734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1A46F-2020-4190-A6B6-B636C368B8E6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2523C-01F6-443B-889F-1B61632734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1A46F-2020-4190-A6B6-B636C368B8E6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2523C-01F6-443B-889F-1B61632734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1A46F-2020-4190-A6B6-B636C368B8E6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2523C-01F6-443B-889F-1B61632734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1A46F-2020-4190-A6B6-B636C368B8E6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2523C-01F6-443B-889F-1B61632734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1A46F-2020-4190-A6B6-B636C368B8E6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2523C-01F6-443B-889F-1B61632734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1A46F-2020-4190-A6B6-B636C368B8E6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2523C-01F6-443B-889F-1B61632734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11A46F-2020-4190-A6B6-B636C368B8E6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A2523C-01F6-443B-889F-1B616327344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s://ru.wikipedia.org/wiki/%D0%9D%D0%B0%D1%83%D0%BA%D0%B0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s://ru.wikipedia.org/wiki/%D0%92%D0%BE%D0%BB%D0%B6%D1%81%D0%BA%D0%B0%D1%8F_%D0%91%D1%83%D0%BB%D0%B3%D0%B0%D1%80%D0%B8%D1%8F" TargetMode="Externa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1999_%D0%B3%D0%BE%D0%B4" TargetMode="External"/><Relationship Id="rId2" Type="http://schemas.openxmlformats.org/officeDocument/2006/relationships/hyperlink" Target="https://ru.wikipedia.org/wiki/%D0%9D%D0%BE%D0%B1%D0%B5%D0%BB%D0%B5%D0%B2%D1%81%D0%BA%D0%B0%D1%8F_%D0%BF%D1%80%D0%B5%D0%BC%D0%B8%D1%8F_%D0%BF%D0%BE_%D1%85%D0%B8%D0%BC%D0%B8%D0%B8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Основы исламской культуры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Тема: «Ислам и наука»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14356"/>
            <a:ext cx="9001156" cy="5411807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/>
              <a:t>       О развитии наук заботились и правители государств, которые высоко ценили учёных и помогали им. Пример тому — один из </a:t>
            </a:r>
            <a:r>
              <a:rPr lang="ru-RU" u="sng" dirty="0" smtClean="0"/>
              <a:t>халифов,</a:t>
            </a:r>
            <a:r>
              <a:rPr lang="ru-RU" dirty="0" smtClean="0"/>
              <a:t> правивший в VIII в. </a:t>
            </a:r>
            <a:r>
              <a:rPr lang="ru-RU" smtClean="0"/>
              <a:t>аль-Мамун</a:t>
            </a:r>
            <a:br>
              <a:rPr lang="ru-RU" smtClean="0"/>
            </a:br>
            <a:r>
              <a:rPr lang="ru-RU" smtClean="0"/>
              <a:t>Он </a:t>
            </a:r>
            <a:r>
              <a:rPr lang="ru-RU" dirty="0" smtClean="0"/>
              <a:t>собрал многих видных учёных, для которых построил </a:t>
            </a:r>
            <a:r>
              <a:rPr lang="ru-RU" b="1" u="sng" dirty="0" smtClean="0">
                <a:solidFill>
                  <a:srgbClr val="FF0000"/>
                </a:solidFill>
              </a:rPr>
              <a:t>«Дом мудрости»</a:t>
            </a:r>
            <a:r>
              <a:rPr lang="ru-RU" b="1" u="sng" dirty="0" smtClean="0"/>
              <a:t>. </a:t>
            </a:r>
          </a:p>
          <a:p>
            <a:pPr algn="just">
              <a:buNone/>
            </a:pPr>
            <a:r>
              <a:rPr lang="ru-RU" dirty="0" smtClean="0"/>
              <a:t>         Здесь велись научные исследования, была собрана богатая библиотека. Учёные привозили важные научные труды из других стран и переводили их на арабский язык. </a:t>
            </a:r>
          </a:p>
          <a:p>
            <a:pPr algn="just">
              <a:buNone/>
            </a:pPr>
            <a:r>
              <a:rPr lang="ru-RU" dirty="0" smtClean="0"/>
              <a:t>       По преданию, </a:t>
            </a:r>
            <a:r>
              <a:rPr lang="ru-RU" u="sng" dirty="0" smtClean="0"/>
              <a:t>халиф давал за каждый перевод столько золота, сколько весила сама книга.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6600" dirty="0" smtClean="0"/>
              <a:t>  </a:t>
            </a:r>
            <a:endParaRPr lang="ru-RU" sz="16600" dirty="0"/>
          </a:p>
        </p:txBody>
      </p:sp>
      <p:pic>
        <p:nvPicPr>
          <p:cNvPr id="4" name="Рисунок 3" descr="http://festival.1september.ru/articles/573140/img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928802"/>
            <a:ext cx="8143932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600200"/>
            <a:ext cx="8858312" cy="4525963"/>
          </a:xfrm>
        </p:spPr>
        <p:txBody>
          <a:bodyPr>
            <a:normAutofit fontScale="325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4900" dirty="0" smtClean="0"/>
              <a:t>Цифра 1 привела Нолик к себе домой, усадила гостя за стол и говорит:</a:t>
            </a:r>
            <a:br>
              <a:rPr lang="ru-RU" sz="4900" dirty="0" smtClean="0"/>
            </a:br>
            <a:r>
              <a:rPr lang="ru-RU" sz="4900" dirty="0" smtClean="0"/>
              <a:t/>
            </a:r>
            <a:br>
              <a:rPr lang="ru-RU" sz="4900" dirty="0" smtClean="0"/>
            </a:br>
            <a:r>
              <a:rPr lang="ru-RU" sz="4900" i="1" dirty="0" smtClean="0"/>
              <a:t>– Извини, Нолик, я не смогу тебя хорошо угостить. У меня в домике все по одному: одна чашка чая и один пирожок.</a:t>
            </a:r>
            <a:endParaRPr lang="ru-RU" sz="4900" dirty="0" smtClean="0"/>
          </a:p>
          <a:p>
            <a:r>
              <a:rPr lang="ru-RU" sz="4900" dirty="0" smtClean="0"/>
              <a:t>– А я сам с пустыми руками пришел в гости, – расстроился Нолик.</a:t>
            </a:r>
            <a:br>
              <a:rPr lang="ru-RU" sz="4900" dirty="0" smtClean="0"/>
            </a:br>
            <a:r>
              <a:rPr lang="ru-RU" sz="4900" dirty="0" smtClean="0"/>
              <a:t/>
            </a:r>
            <a:br>
              <a:rPr lang="ru-RU" sz="4900" dirty="0" smtClean="0"/>
            </a:br>
            <a:r>
              <a:rPr lang="ru-RU" sz="4900" dirty="0" smtClean="0"/>
              <a:t>Цифра 1 поставила перед Ноликом тарелку с одним пирожком, одну чашку чая и села рядом с ним.</a:t>
            </a:r>
            <a:br>
              <a:rPr lang="ru-RU" sz="4900" dirty="0" smtClean="0"/>
            </a:br>
            <a:r>
              <a:rPr lang="ru-RU" sz="4900" dirty="0" smtClean="0"/>
              <a:t/>
            </a:r>
            <a:br>
              <a:rPr lang="ru-RU" sz="4900" dirty="0" smtClean="0"/>
            </a:br>
            <a:r>
              <a:rPr lang="ru-RU" sz="4900" dirty="0" smtClean="0"/>
              <a:t>На столе вдруг появились десять пирожков и десять чашек чая.</a:t>
            </a:r>
            <a:br>
              <a:rPr lang="ru-RU" sz="4900" dirty="0" smtClean="0"/>
            </a:br>
            <a:r>
              <a:rPr lang="ru-RU" sz="4900" dirty="0" smtClean="0"/>
              <a:t/>
            </a:r>
            <a:br>
              <a:rPr lang="ru-RU" sz="4900" dirty="0" smtClean="0"/>
            </a:br>
            <a:r>
              <a:rPr lang="ru-RU" sz="4900" dirty="0" smtClean="0"/>
              <a:t>– Нолик – это чудо! Вместе с тобой мы образуем число 10! – радостно закричала</a:t>
            </a:r>
            <a:br>
              <a:rPr lang="ru-RU" sz="4900" dirty="0" smtClean="0"/>
            </a:br>
            <a:r>
              <a:rPr lang="ru-RU" sz="4900" dirty="0" smtClean="0"/>
              <a:t>цифра 1.</a:t>
            </a:r>
            <a:br>
              <a:rPr lang="ru-RU" sz="4900" dirty="0" smtClean="0"/>
            </a:br>
            <a:r>
              <a:rPr lang="ru-RU" sz="4900" dirty="0" smtClean="0"/>
              <a:t/>
            </a:r>
            <a:br>
              <a:rPr lang="ru-RU" sz="4900" dirty="0" smtClean="0"/>
            </a:br>
            <a:r>
              <a:rPr lang="ru-RU" sz="4900" dirty="0" smtClean="0"/>
              <a:t>Она скорее побежала к другим цифрам и пригласила их к себе в гости на чай.</a:t>
            </a:r>
            <a:br>
              <a:rPr lang="ru-RU" sz="4900" dirty="0" smtClean="0"/>
            </a:br>
            <a:r>
              <a:rPr lang="ru-RU" sz="4900" dirty="0" smtClean="0"/>
              <a:t/>
            </a:r>
            <a:br>
              <a:rPr lang="ru-RU" sz="4900" dirty="0" smtClean="0"/>
            </a:br>
            <a:r>
              <a:rPr lang="ru-RU" sz="4900" dirty="0" smtClean="0"/>
              <a:t>– Спасибо за приглашение, но у тебя в домике всего один пирожок и одна чашка чая, а нас много, – отказались цифры.</a:t>
            </a:r>
            <a:br>
              <a:rPr lang="ru-RU" sz="4900" dirty="0" smtClean="0"/>
            </a:br>
            <a:r>
              <a:rPr lang="ru-RU" sz="4900" dirty="0" smtClean="0"/>
              <a:t/>
            </a:r>
            <a:br>
              <a:rPr lang="ru-RU" sz="4900" dirty="0" smtClean="0"/>
            </a:br>
            <a:r>
              <a:rPr lang="ru-RU" sz="4900" dirty="0" smtClean="0"/>
              <a:t>– Это раньше так было, но Нолик все изменил и чудесным образом увеличил все в ...</a:t>
            </a:r>
          </a:p>
          <a:p>
            <a:endParaRPr lang="ru-RU" sz="4900" dirty="0"/>
          </a:p>
        </p:txBody>
      </p:sp>
      <p:pic>
        <p:nvPicPr>
          <p:cNvPr id="4" name="Рисунок 3" descr="цифра 1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1787" y="142852"/>
            <a:ext cx="5940425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42910" y="1214422"/>
            <a:ext cx="7858180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        </a:t>
            </a:r>
            <a:r>
              <a:rPr lang="ru-RU" sz="4000" dirty="0" smtClean="0"/>
              <a:t>Цифру     </a:t>
            </a:r>
            <a:r>
              <a:rPr lang="ru-RU" sz="4400" dirty="0" smtClean="0">
                <a:solidFill>
                  <a:srgbClr val="FF0000"/>
                </a:solidFill>
              </a:rPr>
              <a:t> </a:t>
            </a:r>
            <a:r>
              <a:rPr lang="ru-RU" sz="4400" u="sng" dirty="0" smtClean="0"/>
              <a:t>0 </a:t>
            </a:r>
            <a:r>
              <a:rPr lang="ru-RU" sz="4400" dirty="0" smtClean="0">
                <a:solidFill>
                  <a:srgbClr val="FF0000"/>
                </a:solidFill>
              </a:rPr>
              <a:t>    </a:t>
            </a:r>
            <a:r>
              <a:rPr lang="ru-RU" sz="4000" dirty="0" smtClean="0"/>
              <a:t>придумали  исламские ученые, добавив ее в известный им индийский счет</a:t>
            </a:r>
            <a:endParaRPr lang="ru-RU" sz="32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festival.1september.ru/articles/573140/img9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3500438"/>
            <a:ext cx="6286544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00034" y="2071678"/>
            <a:ext cx="800105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    Наши современные цифры пришли к нам из Индии через арабские страны, поэтому их и называют арабскими</a:t>
            </a:r>
            <a:endParaRPr lang="ru-RU" sz="28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2A13"/>
                </a:solidFill>
                <a:latin typeface="Book Antiqua" pitchFamily="18" charset="0"/>
              </a:rPr>
              <a:t>Вклад арабов в развитие </a:t>
            </a:r>
            <a:r>
              <a:rPr lang="ru-RU" b="1" i="1" dirty="0" smtClean="0">
                <a:solidFill>
                  <a:srgbClr val="FF0000"/>
                </a:solidFill>
                <a:latin typeface="Book Antiqua" pitchFamily="18" charset="0"/>
              </a:rPr>
              <a:t>алгебры </a:t>
            </a:r>
            <a:r>
              <a:rPr lang="ru-RU" b="1" i="1" dirty="0" smtClean="0">
                <a:solidFill>
                  <a:srgbClr val="002A13"/>
                </a:solidFill>
                <a:latin typeface="Book Antiqua" pitchFamily="18" charset="0"/>
              </a:rPr>
              <a:t>и геометрии</a:t>
            </a:r>
            <a:endParaRPr lang="ru-RU" b="1" i="1" dirty="0">
              <a:solidFill>
                <a:srgbClr val="002A13"/>
              </a:solidFill>
              <a:latin typeface="Book Antiqua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95536" y="1628800"/>
            <a:ext cx="3816424" cy="4680520"/>
          </a:xfrm>
        </p:spPr>
        <p:txBody>
          <a:bodyPr>
            <a:noAutofit/>
          </a:bodyPr>
          <a:lstStyle/>
          <a:p>
            <a:pPr>
              <a:buNone/>
            </a:pPr>
            <a:endParaRPr lang="ru-RU" sz="4300" i="1" u="sng" dirty="0" smtClean="0">
              <a:solidFill>
                <a:srgbClr val="FF0000"/>
              </a:solidFill>
              <a:latin typeface="Book Antiqua" pitchFamily="18" charset="0"/>
            </a:endParaRPr>
          </a:p>
          <a:p>
            <a:pPr>
              <a:buNone/>
            </a:pPr>
            <a:endParaRPr lang="ru-RU" i="1" dirty="0" smtClean="0">
              <a:latin typeface="Book Antiqua" pitchFamily="18" charset="0"/>
            </a:endParaRPr>
          </a:p>
          <a:p>
            <a:pPr>
              <a:buNone/>
            </a:pPr>
            <a:r>
              <a:rPr lang="ru-RU" sz="2800" i="1" dirty="0" smtClean="0">
                <a:latin typeface="Book Antiqua" pitchFamily="18" charset="0"/>
              </a:rPr>
              <a:t>        </a:t>
            </a:r>
          </a:p>
          <a:p>
            <a:endParaRPr lang="ru-RU" dirty="0"/>
          </a:p>
        </p:txBody>
      </p:sp>
      <p:sp>
        <p:nvSpPr>
          <p:cNvPr id="16" name="Текст 6"/>
          <p:cNvSpPr>
            <a:spLocks noGrp="1"/>
          </p:cNvSpPr>
          <p:nvPr>
            <p:ph type="body" idx="1"/>
          </p:nvPr>
        </p:nvSpPr>
        <p:spPr>
          <a:xfrm>
            <a:off x="539552" y="1484784"/>
            <a:ext cx="3312368" cy="4536504"/>
          </a:xfrm>
        </p:spPr>
        <p:txBody>
          <a:bodyPr>
            <a:normAutofit/>
          </a:bodyPr>
          <a:lstStyle/>
          <a:p>
            <a:r>
              <a:rPr lang="ru-RU" i="1" dirty="0" smtClean="0">
                <a:latin typeface="Book Antiqua" pitchFamily="18" charset="0"/>
              </a:rPr>
              <a:t>«Книга о сложении и вычитании на основе индийского счисления»</a:t>
            </a:r>
            <a:r>
              <a:rPr lang="ru-RU" dirty="0" smtClean="0"/>
              <a:t>                                          </a:t>
            </a:r>
          </a:p>
          <a:p>
            <a:endParaRPr lang="ru-RU" i="1" dirty="0" smtClean="0">
              <a:latin typeface="Book Antiqua" pitchFamily="18" charset="0"/>
            </a:endParaRPr>
          </a:p>
          <a:p>
            <a:endParaRPr lang="ru-RU" i="1" dirty="0" smtClean="0">
              <a:latin typeface="Book Antiqua" pitchFamily="18" charset="0"/>
            </a:endParaRPr>
          </a:p>
          <a:p>
            <a:r>
              <a:rPr lang="ru-RU" i="1" dirty="0" smtClean="0">
                <a:latin typeface="Book Antiqua" pitchFamily="18" charset="0"/>
              </a:rPr>
              <a:t>Первый труд о десятичной системе вычислений</a:t>
            </a:r>
          </a:p>
          <a:p>
            <a:endParaRPr lang="ru-RU" dirty="0"/>
          </a:p>
        </p:txBody>
      </p:sp>
      <p:sp>
        <p:nvSpPr>
          <p:cNvPr id="20" name="Текст 19"/>
          <p:cNvSpPr>
            <a:spLocks noGrp="1"/>
          </p:cNvSpPr>
          <p:nvPr>
            <p:ph type="body" idx="1"/>
          </p:nvPr>
        </p:nvSpPr>
        <p:spPr>
          <a:xfrm>
            <a:off x="642910" y="1214422"/>
            <a:ext cx="3466728" cy="477420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3" name="Рисунок 22" descr="59563976_ibnukhaldun0k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8024" y="1412776"/>
            <a:ext cx="3551879" cy="4756253"/>
          </a:xfrm>
          <a:prstGeom prst="rect">
            <a:avLst/>
          </a:prstGeom>
        </p:spPr>
      </p:pic>
      <p:sp>
        <p:nvSpPr>
          <p:cNvPr id="24" name="Заголовок 5"/>
          <p:cNvSpPr txBox="1">
            <a:spLocks/>
          </p:cNvSpPr>
          <p:nvPr/>
        </p:nvSpPr>
        <p:spPr>
          <a:xfrm>
            <a:off x="4355976" y="6165304"/>
            <a:ext cx="4104456" cy="5669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A13"/>
                </a:solidFill>
                <a:effectLst/>
                <a:uLnTx/>
                <a:uFillTx/>
                <a:latin typeface="Book Antiqua" pitchFamily="18" charset="0"/>
                <a:ea typeface="+mj-ea"/>
                <a:cs typeface="+mj-cs"/>
              </a:rPr>
              <a:t>Мухаммад  аль- Хорезми</a:t>
            </a:r>
            <a:endParaRPr kumimoji="0" lang="ru-RU" sz="4400" b="1" i="1" u="none" strike="noStrike" kern="1200" cap="none" spc="0" normalizeH="0" baseline="0" noProof="0" dirty="0">
              <a:ln>
                <a:noFill/>
              </a:ln>
              <a:solidFill>
                <a:srgbClr val="002A13"/>
              </a:solidFill>
              <a:effectLst/>
              <a:uLnTx/>
              <a:uFillTx/>
              <a:latin typeface="Book Antiqua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7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4" dur="8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5" dur="8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8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4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2A13"/>
                </a:solidFill>
                <a:latin typeface="Book Antiqua" pitchFamily="18" charset="0"/>
              </a:rPr>
              <a:t>Вклад арабов в развитие </a:t>
            </a:r>
            <a:r>
              <a:rPr lang="ru-RU" b="1" i="1" dirty="0" smtClean="0">
                <a:solidFill>
                  <a:srgbClr val="FF0000"/>
                </a:solidFill>
                <a:latin typeface="Book Antiqua" pitchFamily="18" charset="0"/>
              </a:rPr>
              <a:t>алгебры</a:t>
            </a:r>
            <a:r>
              <a:rPr lang="ru-RU" b="1" i="1" dirty="0" smtClean="0">
                <a:latin typeface="Book Antiqua" pitchFamily="18" charset="0"/>
              </a:rPr>
              <a:t> </a:t>
            </a:r>
            <a:r>
              <a:rPr lang="ru-RU" b="1" i="1" dirty="0" smtClean="0">
                <a:solidFill>
                  <a:srgbClr val="002A13"/>
                </a:solidFill>
                <a:latin typeface="Book Antiqua" pitchFamily="18" charset="0"/>
              </a:rPr>
              <a:t>и геометрии</a:t>
            </a:r>
            <a:endParaRPr lang="ru-RU" b="1" i="1" dirty="0">
              <a:solidFill>
                <a:srgbClr val="002A13"/>
              </a:solidFill>
              <a:latin typeface="Book Antiqua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23528" y="1628800"/>
            <a:ext cx="4040188" cy="453650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15100" dirty="0" smtClean="0">
                <a:solidFill>
                  <a:srgbClr val="C00000"/>
                </a:solidFill>
                <a:latin typeface="Book Antiqua" pitchFamily="18" charset="0"/>
              </a:rPr>
              <a:t>0</a:t>
            </a:r>
          </a:p>
          <a:p>
            <a:pPr>
              <a:buNone/>
            </a:pPr>
            <a:r>
              <a:rPr lang="ru-RU" sz="5400" dirty="0" smtClean="0">
                <a:solidFill>
                  <a:srgbClr val="C00000"/>
                </a:solidFill>
                <a:latin typeface="Book Antiqua" pitchFamily="18" charset="0"/>
              </a:rPr>
              <a:t>Европа  Россия Америка</a:t>
            </a:r>
            <a:endParaRPr lang="ru-RU" sz="5400" dirty="0">
              <a:solidFill>
                <a:srgbClr val="C00000"/>
              </a:solidFill>
              <a:latin typeface="Book Antiqua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427984" y="1556792"/>
            <a:ext cx="4330824" cy="468052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000" i="1" dirty="0" smtClean="0">
                <a:latin typeface="Book Antiqua" pitchFamily="18" charset="0"/>
              </a:rPr>
              <a:t>    </a:t>
            </a:r>
            <a:r>
              <a:rPr lang="ru-RU" sz="3000" b="1" i="1" dirty="0" smtClean="0">
                <a:latin typeface="Book Antiqua" pitchFamily="18" charset="0"/>
              </a:rPr>
              <a:t>Умножение </a:t>
            </a:r>
          </a:p>
          <a:p>
            <a:pPr>
              <a:buNone/>
            </a:pPr>
            <a:endParaRPr lang="ru-RU" sz="3000" i="1" dirty="0" smtClean="0">
              <a:latin typeface="Book Antiqua" pitchFamily="18" charset="0"/>
            </a:endParaRPr>
          </a:p>
          <a:p>
            <a:pPr>
              <a:buNone/>
            </a:pPr>
            <a:r>
              <a:rPr lang="ru-RU" sz="3000" i="1" dirty="0" smtClean="0">
                <a:latin typeface="Book Antiqua" pitchFamily="18" charset="0"/>
              </a:rPr>
              <a:t> </a:t>
            </a:r>
            <a:r>
              <a:rPr lang="ru-RU" sz="3000" b="1" i="1" dirty="0" smtClean="0">
                <a:latin typeface="Book Antiqua" pitchFamily="18" charset="0"/>
              </a:rPr>
              <a:t>Деление</a:t>
            </a:r>
          </a:p>
          <a:p>
            <a:endParaRPr lang="ru-RU" sz="3000" i="1" dirty="0" smtClean="0">
              <a:latin typeface="Book Antiqua" pitchFamily="18" charset="0"/>
            </a:endParaRPr>
          </a:p>
          <a:p>
            <a:pPr>
              <a:buNone/>
            </a:pPr>
            <a:r>
              <a:rPr lang="ru-RU" sz="3000" i="1" dirty="0" smtClean="0">
                <a:latin typeface="Book Antiqua" pitchFamily="18" charset="0"/>
              </a:rPr>
              <a:t>   </a:t>
            </a:r>
            <a:r>
              <a:rPr lang="ru-RU" sz="3000" b="1" i="1" dirty="0" smtClean="0">
                <a:latin typeface="Book Antiqua" pitchFamily="18" charset="0"/>
              </a:rPr>
              <a:t>Десятичная система</a:t>
            </a:r>
          </a:p>
          <a:p>
            <a:pPr>
              <a:buNone/>
            </a:pPr>
            <a:r>
              <a:rPr lang="ru-RU" sz="4300" i="1" u="sng" dirty="0" smtClean="0">
                <a:solidFill>
                  <a:srgbClr val="7030A0"/>
                </a:solidFill>
                <a:latin typeface="Book Antiqua" pitchFamily="18" charset="0"/>
              </a:rPr>
              <a:t>1</a:t>
            </a:r>
            <a:r>
              <a:rPr lang="ru-RU" sz="4300" i="1" u="sng" dirty="0" smtClean="0">
                <a:latin typeface="Book Antiqua" pitchFamily="18" charset="0"/>
              </a:rPr>
              <a:t> </a:t>
            </a:r>
            <a:r>
              <a:rPr lang="ru-RU" sz="4300" i="1" u="sng" dirty="0" smtClean="0">
                <a:solidFill>
                  <a:srgbClr val="92D050"/>
                </a:solidFill>
                <a:latin typeface="Book Antiqua" pitchFamily="18" charset="0"/>
              </a:rPr>
              <a:t>2</a:t>
            </a:r>
            <a:r>
              <a:rPr lang="ru-RU" sz="4300" i="1" u="sng" dirty="0" smtClean="0">
                <a:latin typeface="Book Antiqua" pitchFamily="18" charset="0"/>
              </a:rPr>
              <a:t> </a:t>
            </a:r>
            <a:r>
              <a:rPr lang="ru-RU" sz="4300" i="1" u="sng" dirty="0" smtClean="0">
                <a:solidFill>
                  <a:srgbClr val="0070C0"/>
                </a:solidFill>
                <a:latin typeface="Book Antiqua" pitchFamily="18" charset="0"/>
              </a:rPr>
              <a:t>3</a:t>
            </a:r>
            <a:r>
              <a:rPr lang="ru-RU" sz="4300" i="1" u="sng" dirty="0" smtClean="0">
                <a:latin typeface="Book Antiqua" pitchFamily="18" charset="0"/>
              </a:rPr>
              <a:t> </a:t>
            </a:r>
            <a:r>
              <a:rPr lang="ru-RU" sz="4300" i="1" u="sng" dirty="0" smtClean="0">
                <a:solidFill>
                  <a:srgbClr val="FFC000"/>
                </a:solidFill>
                <a:latin typeface="Book Antiqua" pitchFamily="18" charset="0"/>
              </a:rPr>
              <a:t>4</a:t>
            </a:r>
            <a:r>
              <a:rPr lang="ru-RU" sz="4300" i="1" u="sng" dirty="0" smtClean="0">
                <a:latin typeface="Book Antiqua" pitchFamily="18" charset="0"/>
              </a:rPr>
              <a:t> </a:t>
            </a:r>
            <a:r>
              <a:rPr lang="ru-RU" sz="4300" i="1" u="sng" dirty="0" smtClean="0">
                <a:solidFill>
                  <a:srgbClr val="002060"/>
                </a:solidFill>
                <a:latin typeface="Book Antiqua" pitchFamily="18" charset="0"/>
              </a:rPr>
              <a:t>5</a:t>
            </a:r>
            <a:r>
              <a:rPr lang="ru-RU" sz="4300" i="1" u="sng" dirty="0" smtClean="0">
                <a:latin typeface="Book Antiqua" pitchFamily="18" charset="0"/>
              </a:rPr>
              <a:t> </a:t>
            </a:r>
            <a:r>
              <a:rPr lang="ru-RU" sz="4300" i="1" u="sng" dirty="0" smtClean="0">
                <a:solidFill>
                  <a:srgbClr val="FF0000"/>
                </a:solidFill>
                <a:latin typeface="Book Antiqua" pitchFamily="18" charset="0"/>
              </a:rPr>
              <a:t>6</a:t>
            </a:r>
            <a:r>
              <a:rPr lang="ru-RU" sz="4300" i="1" u="sng" dirty="0" smtClean="0">
                <a:latin typeface="Book Antiqua" pitchFamily="18" charset="0"/>
              </a:rPr>
              <a:t> </a:t>
            </a:r>
            <a:r>
              <a:rPr lang="ru-RU" sz="4300" i="1" u="sng" dirty="0" smtClean="0">
                <a:solidFill>
                  <a:srgbClr val="00B050"/>
                </a:solidFill>
                <a:latin typeface="Book Antiqua" pitchFamily="18" charset="0"/>
              </a:rPr>
              <a:t>7</a:t>
            </a:r>
            <a:r>
              <a:rPr lang="ru-RU" sz="4300" i="1" u="sng" dirty="0" smtClean="0">
                <a:latin typeface="Book Antiqua" pitchFamily="18" charset="0"/>
              </a:rPr>
              <a:t> </a:t>
            </a:r>
            <a:r>
              <a:rPr lang="ru-RU" sz="4300" i="1" u="sng" dirty="0" smtClean="0">
                <a:solidFill>
                  <a:srgbClr val="FFFF00"/>
                </a:solidFill>
                <a:latin typeface="Book Antiqua" pitchFamily="18" charset="0"/>
              </a:rPr>
              <a:t>8</a:t>
            </a:r>
            <a:r>
              <a:rPr lang="ru-RU" sz="4300" i="1" u="sng" dirty="0" smtClean="0">
                <a:latin typeface="Book Antiqua" pitchFamily="18" charset="0"/>
              </a:rPr>
              <a:t> </a:t>
            </a:r>
            <a:r>
              <a:rPr lang="ru-RU" sz="4300" i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 Antiqua" pitchFamily="18" charset="0"/>
              </a:rPr>
              <a:t>9</a:t>
            </a:r>
            <a:r>
              <a:rPr lang="ru-RU" sz="4300" i="1" u="sng" dirty="0" smtClean="0">
                <a:latin typeface="Book Antiqua" pitchFamily="18" charset="0"/>
              </a:rPr>
              <a:t> </a:t>
            </a:r>
            <a:r>
              <a:rPr lang="ru-RU" sz="4300" i="1" u="sng" dirty="0" smtClean="0">
                <a:solidFill>
                  <a:srgbClr val="FF0000"/>
                </a:solidFill>
                <a:latin typeface="Book Antiqua" pitchFamily="18" charset="0"/>
              </a:rPr>
              <a:t>0</a:t>
            </a:r>
          </a:p>
          <a:p>
            <a:pPr>
              <a:buNone/>
            </a:pPr>
            <a:endParaRPr lang="ru-RU" i="1" dirty="0" smtClean="0">
              <a:latin typeface="Book Antiqua" pitchFamily="18" charset="0"/>
            </a:endParaRPr>
          </a:p>
          <a:p>
            <a:pPr>
              <a:buNone/>
            </a:pPr>
            <a:r>
              <a:rPr lang="ru-RU" sz="2800" i="1" dirty="0" smtClean="0">
                <a:latin typeface="Book Antiqua" pitchFamily="18" charset="0"/>
              </a:rPr>
              <a:t>        </a:t>
            </a:r>
          </a:p>
          <a:p>
            <a:pPr>
              <a:buNone/>
            </a:pPr>
            <a:r>
              <a:rPr lang="ru-RU" sz="2800" b="1" i="1" dirty="0" smtClean="0">
                <a:latin typeface="Book Antiqua" pitchFamily="18" charset="0"/>
              </a:rPr>
              <a:t>      </a:t>
            </a:r>
            <a:r>
              <a:rPr lang="ru-RU" sz="3200" b="1" i="1" dirty="0" smtClean="0">
                <a:latin typeface="Book Antiqua" pitchFamily="18" charset="0"/>
              </a:rPr>
              <a:t>Арабские </a:t>
            </a:r>
            <a:r>
              <a:rPr lang="ru-RU" sz="3200" b="1" i="1" dirty="0" smtClean="0">
                <a:solidFill>
                  <a:srgbClr val="FFC000"/>
                </a:solidFill>
                <a:latin typeface="Book Antiqua" pitchFamily="18" charset="0"/>
              </a:rPr>
              <a:t>цифры</a:t>
            </a:r>
          </a:p>
          <a:p>
            <a:endParaRPr lang="ru-RU" dirty="0"/>
          </a:p>
        </p:txBody>
      </p:sp>
      <p:cxnSp>
        <p:nvCxnSpPr>
          <p:cNvPr id="11" name="Прямая со стрелкой 10"/>
          <p:cNvCxnSpPr/>
          <p:nvPr/>
        </p:nvCxnSpPr>
        <p:spPr>
          <a:xfrm flipV="1">
            <a:off x="1475656" y="1916832"/>
            <a:ext cx="2988000" cy="216024"/>
          </a:xfrm>
          <a:prstGeom prst="straightConnector1">
            <a:avLst/>
          </a:prstGeom>
          <a:ln cmpd="sng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1547664" y="2708920"/>
            <a:ext cx="2952328" cy="144016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1475656" y="3212976"/>
            <a:ext cx="2808312" cy="648072"/>
          </a:xfrm>
          <a:prstGeom prst="straightConnector1">
            <a:avLst/>
          </a:prstGeom>
          <a:ln cmpd="tri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Умножение 17"/>
          <p:cNvSpPr/>
          <p:nvPr/>
        </p:nvSpPr>
        <p:spPr>
          <a:xfrm>
            <a:off x="7164288" y="1484784"/>
            <a:ext cx="842392" cy="770384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Деление 18"/>
          <p:cNvSpPr/>
          <p:nvPr/>
        </p:nvSpPr>
        <p:spPr>
          <a:xfrm>
            <a:off x="6516216" y="2492896"/>
            <a:ext cx="864096" cy="842392"/>
          </a:xfrm>
          <a:prstGeom prst="mathDivide">
            <a:avLst>
              <a:gd name="adj1" fmla="val 16102"/>
              <a:gd name="adj2" fmla="val 5880"/>
              <a:gd name="adj3" fmla="val 1176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Выноска со стрелкой вниз 20"/>
          <p:cNvSpPr/>
          <p:nvPr/>
        </p:nvSpPr>
        <p:spPr>
          <a:xfrm>
            <a:off x="4788024" y="5157192"/>
            <a:ext cx="3384376" cy="648072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Выноска со стрелкой влево 21"/>
          <p:cNvSpPr/>
          <p:nvPr/>
        </p:nvSpPr>
        <p:spPr>
          <a:xfrm rot="20212844">
            <a:off x="3347947" y="3719698"/>
            <a:ext cx="453896" cy="2040011"/>
          </a:xfrm>
          <a:prstGeom prst="leftArrowCallout">
            <a:avLst>
              <a:gd name="adj1" fmla="val 25000"/>
              <a:gd name="adj2" fmla="val 25000"/>
              <a:gd name="adj3" fmla="val 15842"/>
              <a:gd name="adj4" fmla="val 649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"/>
                            </p:stCondLst>
                            <p:childTnLst>
                              <p:par>
                                <p:cTn id="3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900"/>
                            </p:stCondLst>
                            <p:childTnLst>
                              <p:par>
                                <p:cTn id="3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4" dur="8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5" dur="8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8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20"/>
                            </p:stCondLst>
                            <p:childTnLst>
                              <p:par>
                                <p:cTn id="4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20"/>
                            </p:stCondLst>
                            <p:childTnLst>
                              <p:par>
                                <p:cTn id="5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2" dur="8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3" dur="8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8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20"/>
                            </p:stCondLst>
                            <p:childTnLst>
                              <p:par>
                                <p:cTn id="66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8" dur="8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9" dur="8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8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160"/>
                            </p:stCondLst>
                            <p:childTnLst>
                              <p:par>
                                <p:cTn id="7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0" dur="8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1" dur="8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" dur="8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"/>
                            </p:stCondLst>
                            <p:childTnLst>
                              <p:par>
                                <p:cTn id="90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2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3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4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8" grpId="0" animBg="1"/>
      <p:bldP spid="19" grpId="0" animBg="1"/>
      <p:bldP spid="21" grpId="0" animBg="1"/>
      <p:bldP spid="2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2A13"/>
                </a:solidFill>
                <a:latin typeface="Book Antiqua" pitchFamily="18" charset="0"/>
              </a:rPr>
              <a:t>Вклад арабов в развитие </a:t>
            </a:r>
            <a:r>
              <a:rPr lang="ru-RU" b="1" i="1" dirty="0" smtClean="0">
                <a:solidFill>
                  <a:srgbClr val="FF0000"/>
                </a:solidFill>
                <a:latin typeface="Book Antiqua" pitchFamily="18" charset="0"/>
              </a:rPr>
              <a:t>астрономии</a:t>
            </a:r>
            <a:endParaRPr lang="ru-RU" b="1" i="1" dirty="0">
              <a:solidFill>
                <a:srgbClr val="FF0000"/>
              </a:solidFill>
              <a:latin typeface="Book Antiqua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57158" y="1535113"/>
            <a:ext cx="8572560" cy="639762"/>
          </a:xfrm>
        </p:spPr>
        <p:txBody>
          <a:bodyPr>
            <a:normAutofit fontScale="77500" lnSpcReduction="20000"/>
          </a:bodyPr>
          <a:lstStyle/>
          <a:p>
            <a:r>
              <a:rPr lang="ru-RU" sz="2800" dirty="0" smtClean="0"/>
              <a:t>   Арабская латунная </a:t>
            </a:r>
            <a:r>
              <a:rPr lang="ru-RU" sz="2800" u="sng" dirty="0" smtClean="0">
                <a:latin typeface="Arial Black" pitchFamily="34" charset="0"/>
              </a:rPr>
              <a:t>астролябия</a:t>
            </a:r>
            <a:r>
              <a:rPr lang="ru-RU" sz="2800" dirty="0" smtClean="0"/>
              <a:t> – прибор, позволяющий </a:t>
            </a:r>
            <a:r>
              <a:rPr lang="ru-RU" dirty="0" smtClean="0"/>
              <a:t> </a:t>
            </a:r>
            <a:r>
              <a:rPr lang="ru-RU" sz="2800" dirty="0" smtClean="0"/>
              <a:t>высчитывать время – по положению солнца и звезд на небе</a:t>
            </a:r>
            <a:endParaRPr lang="ru-RU" sz="2800" dirty="0"/>
          </a:p>
        </p:txBody>
      </p:sp>
      <p:pic>
        <p:nvPicPr>
          <p:cNvPr id="8" name="Содержимое 7" descr="Арабская латунная астролябия, Севилья, южная Испания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5364088" y="2204863"/>
            <a:ext cx="3243900" cy="4463607"/>
          </a:xfrm>
        </p:spPr>
      </p:pic>
      <p:pic>
        <p:nvPicPr>
          <p:cNvPr id="9" name="Содержимое 8" descr="Астролябия – удивительный «компьютер» древних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635448"/>
            <a:ext cx="4040188" cy="3793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680"/>
                            </p:stCondLst>
                            <p:childTnLst>
                              <p:par>
                                <p:cTn id="18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642918"/>
            <a:ext cx="5143536" cy="857256"/>
          </a:xfrm>
        </p:spPr>
        <p:txBody>
          <a:bodyPr>
            <a:noAutofit/>
          </a:bodyPr>
          <a:lstStyle/>
          <a:p>
            <a:r>
              <a:rPr lang="ru-RU" sz="3600" dirty="0" smtClean="0"/>
              <a:t>                      Улугбек</a:t>
            </a:r>
            <a:endParaRPr lang="ru-RU" sz="36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000760" y="857231"/>
            <a:ext cx="2714644" cy="1000133"/>
          </a:xfrm>
        </p:spPr>
        <p:txBody>
          <a:bodyPr>
            <a:normAutofit fontScale="92500" lnSpcReduction="10000"/>
          </a:bodyPr>
          <a:lstStyle/>
          <a:p>
            <a:r>
              <a:rPr lang="ru-RU" sz="3200" dirty="0" smtClean="0"/>
              <a:t>      Город     Самарканд</a:t>
            </a:r>
            <a:endParaRPr lang="ru-RU" sz="3200" dirty="0"/>
          </a:p>
        </p:txBody>
      </p:sp>
      <p:pic>
        <p:nvPicPr>
          <p:cNvPr id="7" name="Содержимое 6" descr="vovney: UZ 2012. Самарканд. глазами Сергея Доли.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2143116"/>
            <a:ext cx="3214710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6" descr="http://www.samarkand-foto.ru/articles/images/ulugbek_002.jp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2143116"/>
            <a:ext cx="2857520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Мирза Мухаммед ибн Шахрух ибн Тимур Улугбек Гураган (22 марта в 1394 г., 27 октября 1449г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43240" y="2214554"/>
            <a:ext cx="2571768" cy="39290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989034"/>
          </a:xfrm>
        </p:spPr>
        <p:txBody>
          <a:bodyPr>
            <a:noAutofit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600" b="1" u="sng" dirty="0" smtClean="0"/>
              <a:t>Обсерватория  Улугбека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u="sng" dirty="0" smtClean="0">
                <a:hlinkClick r:id="rId2" tooltip="Наука"/>
              </a:rPr>
              <a:t> научное</a:t>
            </a:r>
            <a:r>
              <a:rPr lang="ru-RU" sz="3200" dirty="0" smtClean="0"/>
              <a:t> сооружение для наблюдения  за  звездами </a:t>
            </a:r>
            <a:r>
              <a:rPr lang="ru-RU" sz="4800" dirty="0" smtClean="0"/>
              <a:t/>
            </a:r>
            <a:br>
              <a:rPr lang="ru-RU" sz="4800" dirty="0" smtClean="0"/>
            </a:br>
            <a:endParaRPr lang="ru-RU" sz="4800" dirty="0"/>
          </a:p>
        </p:txBody>
      </p:sp>
      <p:pic>
        <p:nvPicPr>
          <p:cNvPr id="7" name="Содержимое 6" descr="обсерватория Улугбека (Самарканд, Узбекистан)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928802"/>
            <a:ext cx="4071966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7" descr="Model of Ulugbek Observatory :: Samarkand pictures :: Ulugbek Observatory"/>
          <p:cNvPicPr>
            <a:picLocks noGrp="1"/>
          </p:cNvPicPr>
          <p:nvPr>
            <p:ph sz="quarter" idx="4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2000240"/>
            <a:ext cx="4000528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285728"/>
            <a:ext cx="8501122" cy="2786082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Давайте поговорим о наших родителях. Скажите, что,  по-вашему, </a:t>
            </a:r>
            <a:r>
              <a:rPr lang="ru-RU" u="sng" dirty="0" smtClean="0"/>
              <a:t>родительская любовь?</a:t>
            </a:r>
            <a:br>
              <a:rPr lang="ru-RU" u="sng" dirty="0" smtClean="0"/>
            </a:br>
            <a:r>
              <a:rPr lang="ru-RU" u="sng" dirty="0" smtClean="0"/>
              <a:t/>
            </a:r>
            <a:br>
              <a:rPr lang="ru-RU" u="sng" dirty="0" smtClean="0"/>
            </a:br>
            <a:r>
              <a:rPr lang="ru-RU" dirty="0" smtClean="0"/>
              <a:t>Чему учат мать и отец своих детей?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4714884"/>
            <a:ext cx="8358246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А как вы выражаете свою любовь к родителям?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Абу </a:t>
            </a:r>
            <a:r>
              <a:rPr lang="ru-RU" b="1" dirty="0" err="1" smtClean="0"/>
              <a:t>Исхак</a:t>
            </a:r>
            <a:r>
              <a:rPr lang="ru-RU" b="1" dirty="0" smtClean="0"/>
              <a:t> </a:t>
            </a:r>
            <a:r>
              <a:rPr lang="ru-RU" b="1" dirty="0" err="1" smtClean="0"/>
              <a:t>Ибрахим</a:t>
            </a:r>
            <a:r>
              <a:rPr lang="ru-RU" b="1" dirty="0" smtClean="0"/>
              <a:t> ибн </a:t>
            </a:r>
            <a:r>
              <a:rPr lang="ru-RU" b="1" dirty="0" err="1" smtClean="0"/>
              <a:t>Яхья</a:t>
            </a:r>
            <a:r>
              <a:rPr lang="ru-RU" b="1" dirty="0" smtClean="0"/>
              <a:t> </a:t>
            </a:r>
            <a:r>
              <a:rPr lang="ru-RU" b="1" dirty="0" err="1" smtClean="0"/>
              <a:t>ан-Наккаш</a:t>
            </a:r>
            <a:r>
              <a:rPr lang="ru-RU" b="1" dirty="0" smtClean="0"/>
              <a:t> </a:t>
            </a:r>
            <a:r>
              <a:rPr lang="ru-RU" b="1" dirty="0" err="1" smtClean="0"/>
              <a:t>аз-Заркалия</a:t>
            </a:r>
            <a:r>
              <a:rPr lang="ru-RU" dirty="0" smtClean="0"/>
              <a:t> — выдающийся арабский астроном и математик. В Западной Европе известен как </a:t>
            </a:r>
            <a:r>
              <a:rPr lang="ru-RU" b="1" dirty="0" err="1" smtClean="0"/>
              <a:t>Арзахель</a:t>
            </a:r>
            <a:r>
              <a:rPr lang="ru-RU" b="1" dirty="0" smtClean="0"/>
              <a:t> </a:t>
            </a:r>
            <a:endParaRPr lang="ru-RU" b="1" dirty="0"/>
          </a:p>
        </p:txBody>
      </p:sp>
      <p:pic>
        <p:nvPicPr>
          <p:cNvPr id="8" name="Содержимое 7" descr="Место центра Вселенной,по праву возвращенное Луне, - страница 8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3714752"/>
            <a:ext cx="6429420" cy="2911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2A13"/>
                </a:solidFill>
                <a:latin typeface="Book Antiqua" pitchFamily="18" charset="0"/>
              </a:rPr>
              <a:t>Вклад арабов в развитие </a:t>
            </a:r>
            <a:r>
              <a:rPr lang="ru-RU" b="1" i="1" dirty="0" smtClean="0">
                <a:solidFill>
                  <a:srgbClr val="FF0000"/>
                </a:solidFill>
                <a:latin typeface="Book Antiqua" pitchFamily="18" charset="0"/>
              </a:rPr>
              <a:t/>
            </a:r>
            <a:br>
              <a:rPr lang="ru-RU" b="1" i="1" dirty="0" smtClean="0">
                <a:solidFill>
                  <a:srgbClr val="FF0000"/>
                </a:solidFill>
                <a:latin typeface="Book Antiqua" pitchFamily="18" charset="0"/>
              </a:rPr>
            </a:br>
            <a:r>
              <a:rPr lang="ru-RU" b="1" i="1" dirty="0" smtClean="0">
                <a:solidFill>
                  <a:srgbClr val="FF0000"/>
                </a:solidFill>
                <a:latin typeface="Book Antiqua" pitchFamily="18" charset="0"/>
              </a:rPr>
              <a:t>географии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57224" y="1571612"/>
            <a:ext cx="7000924" cy="639762"/>
          </a:xfrm>
        </p:spPr>
        <p:txBody>
          <a:bodyPr>
            <a:normAutofit fontScale="25000" lnSpcReduction="20000"/>
          </a:bodyPr>
          <a:lstStyle/>
          <a:p>
            <a:endParaRPr lang="ru-RU" dirty="0" smtClean="0"/>
          </a:p>
          <a:p>
            <a:r>
              <a:rPr lang="ru-RU" sz="4900" dirty="0" smtClean="0"/>
              <a:t>                         </a:t>
            </a:r>
          </a:p>
          <a:p>
            <a:r>
              <a:rPr lang="ru-RU" sz="4900" dirty="0" smtClean="0"/>
              <a:t>                                            </a:t>
            </a:r>
            <a:r>
              <a:rPr lang="ru-RU" sz="9600" dirty="0" smtClean="0"/>
              <a:t>Древняя арабская карта мира  (</a:t>
            </a:r>
            <a:r>
              <a:rPr lang="ru-RU" sz="8000" dirty="0" smtClean="0"/>
              <a:t>1513 г.)</a:t>
            </a:r>
            <a:endParaRPr lang="ru-RU" sz="4900" dirty="0" smtClean="0"/>
          </a:p>
          <a:p>
            <a:endParaRPr lang="ru-RU" dirty="0"/>
          </a:p>
        </p:txBody>
      </p:sp>
      <p:pic>
        <p:nvPicPr>
          <p:cNvPr id="9" name="Содержимое 9" descr="Древняя арабская карта мира (1513) Атлантик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57356" y="2285992"/>
            <a:ext cx="5929354" cy="42148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Ахмед ибн </a:t>
            </a:r>
            <a:r>
              <a:rPr lang="ru-RU" b="1" i="1" dirty="0" err="1" smtClean="0"/>
              <a:t>Фадлан</a:t>
            </a:r>
            <a:r>
              <a:rPr lang="ru-RU" b="1" dirty="0" smtClean="0"/>
              <a:t> </a:t>
            </a:r>
            <a:br>
              <a:rPr lang="ru-RU" b="1" dirty="0" smtClean="0"/>
            </a:br>
            <a:r>
              <a:rPr lang="ru-RU" sz="4000" b="1" dirty="0" smtClean="0"/>
              <a:t>арабский путешественник и писатель 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284693" cy="39512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/>
              <a:t>     Оставил уникальные описания своего путешествия в </a:t>
            </a:r>
            <a:r>
              <a:rPr lang="ru-RU" sz="3200" u="sng" dirty="0" smtClean="0">
                <a:hlinkClick r:id="rId2" tooltip="Волжская Булгария"/>
              </a:rPr>
              <a:t>Волжскую </a:t>
            </a:r>
            <a:r>
              <a:rPr lang="ru-RU" sz="3200" u="sng" dirty="0" err="1" smtClean="0">
                <a:hlinkClick r:id="rId2" tooltip="Волжская Булгария"/>
              </a:rPr>
              <a:t>Булгарию</a:t>
            </a:r>
            <a:r>
              <a:rPr lang="ru-RU" sz="3200" dirty="0" smtClean="0"/>
              <a:t>. </a:t>
            </a:r>
            <a:endParaRPr lang="ru-RU" sz="3200" b="1" dirty="0"/>
          </a:p>
        </p:txBody>
      </p:sp>
      <p:pic>
        <p:nvPicPr>
          <p:cNvPr id="7" name="Содержимое 6" descr="В Воронеже увековечили память Ахмеда ибн Фадлана - Личности - Новости - Ислам и мусульмане в России и в мире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857364"/>
            <a:ext cx="4214842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74638"/>
            <a:ext cx="8043890" cy="939784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2A13"/>
                </a:solidFill>
                <a:latin typeface="Book Antiqua" pitchFamily="18" charset="0"/>
              </a:rPr>
              <a:t>Вклад арабов в развитие </a:t>
            </a:r>
            <a:r>
              <a:rPr lang="ru-RU" b="1" i="1" dirty="0" smtClean="0">
                <a:solidFill>
                  <a:srgbClr val="FF0000"/>
                </a:solidFill>
                <a:latin typeface="Book Antiqua" pitchFamily="18" charset="0"/>
              </a:rPr>
              <a:t/>
            </a:r>
            <a:br>
              <a:rPr lang="ru-RU" b="1" i="1" dirty="0" smtClean="0">
                <a:solidFill>
                  <a:srgbClr val="FF0000"/>
                </a:solidFill>
                <a:latin typeface="Book Antiqua" pitchFamily="18" charset="0"/>
              </a:rPr>
            </a:br>
            <a:r>
              <a:rPr lang="ru-RU" b="1" i="1" dirty="0" smtClean="0">
                <a:solidFill>
                  <a:srgbClr val="FF0000"/>
                </a:solidFill>
                <a:latin typeface="Book Antiqua" pitchFamily="18" charset="0"/>
              </a:rPr>
              <a:t>медицины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4282" y="1285860"/>
            <a:ext cx="9144000" cy="1179507"/>
          </a:xfrm>
        </p:spPr>
        <p:txBody>
          <a:bodyPr>
            <a:normAutofit fontScale="32500" lnSpcReduction="20000"/>
          </a:bodyPr>
          <a:lstStyle/>
          <a:p>
            <a:r>
              <a:rPr lang="ru-RU" sz="3200" dirty="0" smtClean="0"/>
              <a:t>               </a:t>
            </a:r>
          </a:p>
          <a:p>
            <a:pPr algn="ctr"/>
            <a:r>
              <a:rPr lang="ru-RU" sz="9800" dirty="0" smtClean="0"/>
              <a:t>Абу Али Ибн Сина (Авиценна)-</a:t>
            </a:r>
            <a:r>
              <a:rPr lang="ru-RU" sz="9800" i="1" dirty="0" smtClean="0">
                <a:solidFill>
                  <a:srgbClr val="002A13"/>
                </a:solidFill>
                <a:latin typeface="Book Antiqua" pitchFamily="18" charset="0"/>
              </a:rPr>
              <a:t> </a:t>
            </a:r>
          </a:p>
          <a:p>
            <a:pPr algn="ctr"/>
            <a:r>
              <a:rPr lang="ru-RU" sz="7400" i="1" dirty="0" smtClean="0">
                <a:solidFill>
                  <a:srgbClr val="002A13"/>
                </a:solidFill>
                <a:latin typeface="Book Antiqua" pitchFamily="18" charset="0"/>
              </a:rPr>
              <a:t>величайший врач 11 века</a:t>
            </a:r>
          </a:p>
          <a:p>
            <a:endParaRPr lang="ru-RU" sz="3400" dirty="0"/>
          </a:p>
        </p:txBody>
      </p:sp>
      <p:pic>
        <p:nvPicPr>
          <p:cNvPr id="7" name="Содержимое 6" descr="Философия мудрости: медицина и слово &quot; InfoKava.com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9" y="2643182"/>
            <a:ext cx="3571900" cy="4214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8" descr="avitzenna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786314" y="2643182"/>
            <a:ext cx="3868761" cy="421481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714356"/>
            <a:ext cx="4040188" cy="5411807"/>
          </a:xfrm>
        </p:spPr>
        <p:txBody>
          <a:bodyPr>
            <a:normAutofit lnSpcReduction="10000"/>
          </a:bodyPr>
          <a:lstStyle/>
          <a:p>
            <a:r>
              <a:rPr lang="ru-RU" sz="3200" b="1" i="1" dirty="0" smtClean="0">
                <a:latin typeface="Book Antiqua" pitchFamily="18" charset="0"/>
              </a:rPr>
              <a:t>Состояние </a:t>
            </a:r>
            <a:r>
              <a:rPr lang="ru-RU" sz="3200" b="1" i="1" u="sng" dirty="0" smtClean="0">
                <a:latin typeface="Book Antiqua" pitchFamily="18" charset="0"/>
              </a:rPr>
              <a:t>нервов </a:t>
            </a:r>
            <a:r>
              <a:rPr lang="ru-RU" sz="3200" b="1" i="1" dirty="0" smtClean="0">
                <a:latin typeface="Book Antiqua" pitchFamily="18" charset="0"/>
              </a:rPr>
              <a:t>отражается на всем </a:t>
            </a:r>
            <a:r>
              <a:rPr lang="ru-RU" sz="3200" b="1" i="1" u="sng" dirty="0" smtClean="0">
                <a:latin typeface="Book Antiqua" pitchFamily="18" charset="0"/>
              </a:rPr>
              <a:t>здоровье </a:t>
            </a:r>
            <a:r>
              <a:rPr lang="ru-RU" sz="3200" b="1" i="1" dirty="0" smtClean="0">
                <a:latin typeface="Book Antiqua" pitchFamily="18" charset="0"/>
              </a:rPr>
              <a:t>человека</a:t>
            </a:r>
          </a:p>
          <a:p>
            <a:endParaRPr lang="ru-RU" sz="3200" b="1" i="1" dirty="0" smtClean="0">
              <a:latin typeface="Book Antiqua" pitchFamily="18" charset="0"/>
            </a:endParaRPr>
          </a:p>
          <a:p>
            <a:r>
              <a:rPr lang="ru-RU" sz="3200" b="1" i="1" dirty="0" smtClean="0">
                <a:latin typeface="Book Antiqua" pitchFamily="18" charset="0"/>
              </a:rPr>
              <a:t>Предположил о существовании мельчайших разносчиков болезней- </a:t>
            </a:r>
            <a:r>
              <a:rPr lang="ru-RU" sz="3600" b="1" i="1" u="sng" dirty="0" smtClean="0">
                <a:latin typeface="Book Antiqua" pitchFamily="18" charset="0"/>
              </a:rPr>
              <a:t>микробов</a:t>
            </a:r>
            <a:endParaRPr lang="ru-RU" sz="3200" b="1" i="1" u="sng" dirty="0" smtClean="0">
              <a:latin typeface="Book Antiqua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785794"/>
            <a:ext cx="4041775" cy="5340369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latin typeface="Book Antiqua" pitchFamily="18" charset="0"/>
              </a:rPr>
              <a:t>Дал описание операций с применением </a:t>
            </a:r>
            <a:r>
              <a:rPr lang="ru-RU" sz="3600" b="1" i="1" u="sng" dirty="0" smtClean="0">
                <a:latin typeface="Book Antiqua" pitchFamily="18" charset="0"/>
              </a:rPr>
              <a:t>наркоза</a:t>
            </a:r>
            <a:endParaRPr lang="ru-RU" sz="3200" u="sng" dirty="0" smtClean="0"/>
          </a:p>
          <a:p>
            <a:endParaRPr lang="ru-RU" sz="32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8229600" cy="135416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Абу Али Хусейн ибн </a:t>
            </a:r>
            <a:r>
              <a:rPr lang="ru-RU" b="1" dirty="0" err="1" smtClean="0"/>
              <a:t>Абдаллах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 </a:t>
            </a:r>
            <a:r>
              <a:rPr lang="ru-RU" b="1" dirty="0" err="1" smtClean="0"/>
              <a:t>ибн</a:t>
            </a:r>
            <a:r>
              <a:rPr lang="ru-RU" b="1" dirty="0" smtClean="0"/>
              <a:t>   Сина     </a:t>
            </a:r>
            <a:r>
              <a:rPr lang="ru-RU" b="1" i="1" dirty="0" smtClean="0">
                <a:solidFill>
                  <a:srgbClr val="002A13"/>
                </a:solidFill>
                <a:latin typeface="Book Antiqua" pitchFamily="18" charset="0"/>
                <a:cs typeface="Arabic Typesetting" pitchFamily="66" charset="-78"/>
              </a:rPr>
              <a:t>(Авиценна)</a:t>
            </a:r>
            <a:endParaRPr lang="ru-RU" b="1" i="1" dirty="0">
              <a:solidFill>
                <a:srgbClr val="002A13"/>
              </a:solidFill>
              <a:latin typeface="Book Antiqua" pitchFamily="18" charset="0"/>
              <a:cs typeface="Arabic Typesetting" pitchFamily="66" charset="-78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14282" y="1643050"/>
            <a:ext cx="4283106" cy="4483113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latin typeface="Book Antiqua" pitchFamily="18" charset="0"/>
              </a:rPr>
              <a:t>«Канон врачебной     науки»</a:t>
            </a:r>
          </a:p>
          <a:p>
            <a:endParaRPr lang="ru-RU" b="1" i="1" dirty="0" smtClean="0">
              <a:latin typeface="Book Antiqua" pitchFamily="18" charset="0"/>
            </a:endParaRPr>
          </a:p>
          <a:p>
            <a:endParaRPr lang="ru-RU" b="1" i="1" dirty="0" smtClean="0">
              <a:latin typeface="Book Antiqua" pitchFamily="18" charset="0"/>
            </a:endParaRPr>
          </a:p>
          <a:p>
            <a:endParaRPr lang="ru-RU" dirty="0"/>
          </a:p>
        </p:txBody>
      </p:sp>
      <p:pic>
        <p:nvPicPr>
          <p:cNvPr id="7" name="Содержимое 6" descr="Домашний доктор"/>
          <p:cNvPicPr>
            <a:picLocks noGrp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428868"/>
            <a:ext cx="3951288" cy="395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5000628" y="1714488"/>
            <a:ext cx="364333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latin typeface="Book Antiqua" pitchFamily="18" charset="0"/>
              </a:rPr>
              <a:t>«Книга исцелений»</a:t>
            </a:r>
          </a:p>
        </p:txBody>
      </p:sp>
      <p:pic>
        <p:nvPicPr>
          <p:cNvPr id="10" name="Рисунок 9" descr="Авиценна, Avicenna, ) (ок. 980-1037), ученый,философ, врач, музыкант - 27 Февраля 2014 - Blog - Enteachers8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2571744"/>
            <a:ext cx="3333740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2A13"/>
                </a:solidFill>
                <a:latin typeface="Book Antiqua" pitchFamily="18" charset="0"/>
              </a:rPr>
              <a:t>Знаменитые мусульманские ученые</a:t>
            </a:r>
            <a:endParaRPr lang="ru-RU" b="1" i="1" dirty="0">
              <a:solidFill>
                <a:srgbClr val="002A13"/>
              </a:solidFill>
              <a:latin typeface="Book Antiqua" pitchFamily="18" charset="0"/>
            </a:endParaRPr>
          </a:p>
        </p:txBody>
      </p:sp>
      <p:sp>
        <p:nvSpPr>
          <p:cNvPr id="11" name="Текст 10"/>
          <p:cNvSpPr>
            <a:spLocks noGrp="1"/>
          </p:cNvSpPr>
          <p:nvPr>
            <p:ph type="body" idx="1"/>
          </p:nvPr>
        </p:nvSpPr>
        <p:spPr>
          <a:xfrm>
            <a:off x="323528" y="4869160"/>
            <a:ext cx="3176902" cy="864096"/>
          </a:xfrm>
        </p:spPr>
        <p:txBody>
          <a:bodyPr>
            <a:noAutofit/>
          </a:bodyPr>
          <a:lstStyle/>
          <a:p>
            <a:r>
              <a:rPr lang="ru-RU" sz="3200" i="1" dirty="0" smtClean="0">
                <a:latin typeface="Book Antiqua" pitchFamily="18" charset="0"/>
              </a:rPr>
              <a:t>Улугбек  </a:t>
            </a:r>
            <a:endParaRPr lang="ru-RU" sz="3200" i="1" dirty="0">
              <a:latin typeface="Book Antiqua" pitchFamily="18" charset="0"/>
            </a:endParaRPr>
          </a:p>
        </p:txBody>
      </p:sp>
      <p:pic>
        <p:nvPicPr>
          <p:cNvPr id="9" name="Содержимое 8" descr="Мирза Мухаммед ибн Шахрух ибн Тимур Улугбек Гураган (22 марта в 1394 г., 27 октября 1449г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251520" y="1196752"/>
            <a:ext cx="2683758" cy="3600400"/>
          </a:xfrm>
        </p:spPr>
      </p:pic>
      <p:sp>
        <p:nvSpPr>
          <p:cNvPr id="12" name="Текст 11"/>
          <p:cNvSpPr>
            <a:spLocks noGrp="1"/>
          </p:cNvSpPr>
          <p:nvPr>
            <p:ph type="body" sz="quarter" idx="3"/>
          </p:nvPr>
        </p:nvSpPr>
        <p:spPr>
          <a:xfrm>
            <a:off x="4572000" y="5000636"/>
            <a:ext cx="3929090" cy="642942"/>
          </a:xfrm>
        </p:spPr>
        <p:txBody>
          <a:bodyPr>
            <a:noAutofit/>
          </a:bodyPr>
          <a:lstStyle/>
          <a:p>
            <a:r>
              <a:rPr lang="ru-RU" sz="3200" i="1" dirty="0" smtClean="0">
                <a:latin typeface="Book Antiqua" pitchFamily="18" charset="0"/>
              </a:rPr>
              <a:t>      Авиценна</a:t>
            </a:r>
            <a:endParaRPr lang="ru-RU" sz="900" i="1" dirty="0">
              <a:latin typeface="Book Antiqua" pitchFamily="18" charset="0"/>
            </a:endParaRPr>
          </a:p>
        </p:txBody>
      </p:sp>
      <p:sp>
        <p:nvSpPr>
          <p:cNvPr id="19" name="Текст 11"/>
          <p:cNvSpPr txBox="1">
            <a:spLocks/>
          </p:cNvSpPr>
          <p:nvPr/>
        </p:nvSpPr>
        <p:spPr>
          <a:xfrm>
            <a:off x="3286116" y="5929330"/>
            <a:ext cx="2699792" cy="639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ook Antiqua" pitchFamily="18" charset="0"/>
              <a:ea typeface="+mn-ea"/>
              <a:cs typeface="+mn-cs"/>
            </a:endParaRPr>
          </a:p>
        </p:txBody>
      </p:sp>
      <p:pic>
        <p:nvPicPr>
          <p:cNvPr id="14" name="Содержимое 8" descr="avitzenn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4876" y="1500174"/>
            <a:ext cx="3071834" cy="32147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20"/>
                            </p:stCondLst>
                            <p:childTnLst>
                              <p:par>
                                <p:cTn id="24" presetID="27" presetClass="entr" presetSubtype="0" fill="hold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4"/>
                                    </p:cond>
                                  </p:end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400"/>
                            </p:stCondLst>
                            <p:childTnLst>
                              <p:par>
                                <p:cTn id="30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8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8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8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760"/>
                            </p:stCondLst>
                            <p:childTnLst>
                              <p:par>
                                <p:cTn id="36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2A13"/>
                </a:solidFill>
                <a:latin typeface="Book Antiqua" pitchFamily="18" charset="0"/>
              </a:rPr>
              <a:t>Знаменитые мусульманские ученые</a:t>
            </a:r>
            <a:endParaRPr lang="ru-RU" b="1" i="1" dirty="0">
              <a:solidFill>
                <a:srgbClr val="002A13"/>
              </a:solidFill>
              <a:latin typeface="Book Antiqua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95536" y="1628800"/>
            <a:ext cx="3816424" cy="4680520"/>
          </a:xfrm>
        </p:spPr>
        <p:txBody>
          <a:bodyPr>
            <a:noAutofit/>
          </a:bodyPr>
          <a:lstStyle/>
          <a:p>
            <a:pPr>
              <a:buNone/>
            </a:pPr>
            <a:endParaRPr lang="ru-RU" sz="4300" i="1" u="sng" dirty="0" smtClean="0">
              <a:solidFill>
                <a:srgbClr val="FF0000"/>
              </a:solidFill>
              <a:latin typeface="Book Antiqua" pitchFamily="18" charset="0"/>
            </a:endParaRPr>
          </a:p>
          <a:p>
            <a:pPr>
              <a:buNone/>
            </a:pPr>
            <a:endParaRPr lang="ru-RU" i="1" dirty="0" smtClean="0">
              <a:latin typeface="Book Antiqua" pitchFamily="18" charset="0"/>
            </a:endParaRPr>
          </a:p>
          <a:p>
            <a:pPr>
              <a:buNone/>
            </a:pPr>
            <a:r>
              <a:rPr lang="ru-RU" sz="2800" i="1" dirty="0" smtClean="0">
                <a:latin typeface="Book Antiqua" pitchFamily="18" charset="0"/>
              </a:rPr>
              <a:t>        </a:t>
            </a:r>
          </a:p>
          <a:p>
            <a:endParaRPr lang="ru-RU" dirty="0"/>
          </a:p>
        </p:txBody>
      </p:sp>
      <p:sp>
        <p:nvSpPr>
          <p:cNvPr id="16" name="Текст 6"/>
          <p:cNvSpPr>
            <a:spLocks noGrp="1"/>
          </p:cNvSpPr>
          <p:nvPr>
            <p:ph type="body" idx="1"/>
          </p:nvPr>
        </p:nvSpPr>
        <p:spPr>
          <a:xfrm>
            <a:off x="357158" y="1214422"/>
            <a:ext cx="3000396" cy="3714776"/>
          </a:xfrm>
        </p:spPr>
        <p:txBody>
          <a:bodyPr>
            <a:normAutofit/>
          </a:bodyPr>
          <a:lstStyle/>
          <a:p>
            <a:pPr lvl="0"/>
            <a:endParaRPr lang="ru-RU" i="1" dirty="0" smtClean="0">
              <a:solidFill>
                <a:srgbClr val="002A13"/>
              </a:solidFill>
              <a:latin typeface="Book Antiqua" pitchFamily="18" charset="0"/>
            </a:endParaRPr>
          </a:p>
          <a:p>
            <a:pPr lvl="0"/>
            <a:endParaRPr lang="ru-RU" i="1" dirty="0" smtClean="0">
              <a:solidFill>
                <a:srgbClr val="002A13"/>
              </a:solidFill>
              <a:latin typeface="Book Antiqua" pitchFamily="18" charset="0"/>
            </a:endParaRPr>
          </a:p>
          <a:p>
            <a:endParaRPr lang="ru-RU" dirty="0"/>
          </a:p>
        </p:txBody>
      </p:sp>
      <p:pic>
        <p:nvPicPr>
          <p:cNvPr id="23" name="Рисунок 22" descr="59563976_ibnukhaldun0k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1357298"/>
            <a:ext cx="3000396" cy="3446269"/>
          </a:xfrm>
          <a:prstGeom prst="rect">
            <a:avLst/>
          </a:prstGeom>
        </p:spPr>
      </p:pic>
      <p:sp>
        <p:nvSpPr>
          <p:cNvPr id="24" name="Заголовок 5"/>
          <p:cNvSpPr txBox="1">
            <a:spLocks/>
          </p:cNvSpPr>
          <p:nvPr/>
        </p:nvSpPr>
        <p:spPr>
          <a:xfrm>
            <a:off x="500034" y="6165304"/>
            <a:ext cx="3286148" cy="5669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1" i="1" u="none" strike="noStrike" kern="1200" cap="none" spc="0" normalizeH="0" baseline="0" noProof="0" dirty="0">
              <a:ln>
                <a:noFill/>
              </a:ln>
              <a:solidFill>
                <a:srgbClr val="002A13"/>
              </a:solidFill>
              <a:effectLst/>
              <a:uLnTx/>
              <a:uFillTx/>
              <a:latin typeface="Book Antiqua" pitchFamily="18" charset="0"/>
              <a:ea typeface="+mj-ea"/>
              <a:cs typeface="+mj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5072075"/>
            <a:ext cx="407193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i="1" dirty="0" err="1" smtClean="0">
                <a:latin typeface="+mj-lt"/>
              </a:rPr>
              <a:t>Мухаммад</a:t>
            </a:r>
            <a:r>
              <a:rPr lang="ru-RU" sz="2800" b="1" i="1" dirty="0" smtClean="0">
                <a:latin typeface="+mj-lt"/>
              </a:rPr>
              <a:t> аль Хорезми</a:t>
            </a:r>
          </a:p>
        </p:txBody>
      </p:sp>
      <p:pic>
        <p:nvPicPr>
          <p:cNvPr id="9" name="Содержимое 6" descr="В Воронеже увековечили память Ахмеда ибн Фадлана - Личности - Новости - Ислам и мусульмане в России и в мире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1500174"/>
            <a:ext cx="3929090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4500562" y="5000636"/>
            <a:ext cx="42862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/>
              <a:t>Ахмед ибн </a:t>
            </a:r>
            <a:r>
              <a:rPr lang="ru-RU" sz="2800" b="1" i="1" dirty="0" err="1" smtClean="0"/>
              <a:t>Фадлан</a:t>
            </a:r>
            <a:r>
              <a:rPr lang="ru-RU" sz="2800" b="1" dirty="0" smtClean="0"/>
              <a:t>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7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2A13"/>
                </a:solidFill>
                <a:latin typeface="Book Antiqua" pitchFamily="18" charset="0"/>
              </a:rPr>
              <a:t>Знаменитые мусульманские ученые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1535113"/>
            <a:ext cx="5000628" cy="639762"/>
          </a:xfrm>
        </p:spPr>
        <p:txBody>
          <a:bodyPr>
            <a:normAutofit fontScale="62500" lnSpcReduction="20000"/>
          </a:bodyPr>
          <a:lstStyle/>
          <a:p>
            <a:pPr lvl="0"/>
            <a:endParaRPr lang="ru-RU" i="1" dirty="0" smtClean="0">
              <a:latin typeface="Book Antiqua" pitchFamily="18" charset="0"/>
            </a:endParaRPr>
          </a:p>
          <a:p>
            <a:pPr lvl="0"/>
            <a:r>
              <a:rPr lang="ru-RU" sz="3400" i="1" dirty="0" smtClean="0">
                <a:latin typeface="Book Antiqua" pitchFamily="18" charset="0"/>
              </a:rPr>
              <a:t>Омар Хайям (математик, поэт)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55000" lnSpcReduction="20000"/>
          </a:bodyPr>
          <a:lstStyle/>
          <a:p>
            <a:endParaRPr lang="ru-RU" i="1" dirty="0" smtClean="0">
              <a:latin typeface="Book Antiqua" pitchFamily="18" charset="0"/>
            </a:endParaRPr>
          </a:p>
          <a:p>
            <a:r>
              <a:rPr lang="ru-RU" sz="3300" i="1" dirty="0" smtClean="0">
                <a:latin typeface="Book Antiqua" pitchFamily="18" charset="0"/>
              </a:rPr>
              <a:t>             </a:t>
            </a:r>
            <a:r>
              <a:rPr lang="ru-RU" sz="4400" i="1" dirty="0" smtClean="0">
                <a:latin typeface="Book Antiqua" pitchFamily="18" charset="0"/>
              </a:rPr>
              <a:t>Рудаки  (поэт)</a:t>
            </a:r>
            <a:endParaRPr lang="ru-RU" sz="3300" i="1" dirty="0" smtClean="0">
              <a:latin typeface="Book Antiqua" pitchFamily="18" charset="0"/>
            </a:endParaRPr>
          </a:p>
          <a:p>
            <a:endParaRPr lang="ru-RU" dirty="0"/>
          </a:p>
        </p:txBody>
      </p:sp>
      <p:pic>
        <p:nvPicPr>
          <p:cNvPr id="7" name="Содержимое 15" descr="Омар Хайям.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1142976" y="2331272"/>
            <a:ext cx="2857520" cy="3763131"/>
          </a:xfrm>
        </p:spPr>
      </p:pic>
      <p:pic>
        <p:nvPicPr>
          <p:cNvPr id="8" name="Содержимое 7" descr="Рудаки Абуабдулло - таджикский и персидский поэт.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072066" y="2285992"/>
            <a:ext cx="3286148" cy="37147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42844" y="1000108"/>
            <a:ext cx="4354544" cy="512605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/>
              <a:t>      </a:t>
            </a:r>
            <a:r>
              <a:rPr lang="ru-RU" sz="4000" b="1" dirty="0" err="1" smtClean="0"/>
              <a:t>Ха́сан</a:t>
            </a:r>
            <a:r>
              <a:rPr lang="ru-RU" sz="4000" b="1" dirty="0" smtClean="0"/>
              <a:t> </a:t>
            </a:r>
            <a:r>
              <a:rPr lang="ru-RU" sz="4000" b="1" dirty="0" err="1" smtClean="0"/>
              <a:t>Зуэ́йль</a:t>
            </a:r>
            <a:r>
              <a:rPr lang="ru-RU" sz="3200" dirty="0" smtClean="0"/>
              <a:t> —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египетско-американский химик, лауреат </a:t>
            </a:r>
            <a:r>
              <a:rPr lang="ru-RU" u="sng" dirty="0" smtClean="0">
                <a:hlinkClick r:id="rId2" tooltip="Нобелевская премия по химии"/>
              </a:rPr>
              <a:t>Нобелевской премии по химии</a:t>
            </a:r>
            <a:r>
              <a:rPr lang="ru-RU" dirty="0" smtClean="0"/>
              <a:t> за </a:t>
            </a:r>
            <a:r>
              <a:rPr lang="ru-RU" u="sng" dirty="0" smtClean="0">
                <a:hlinkClick r:id="rId3" tooltip="1999 год"/>
              </a:rPr>
              <a:t>1999 год</a:t>
            </a:r>
            <a:endParaRPr lang="ru-RU" u="sng" dirty="0" smtClean="0"/>
          </a:p>
          <a:p>
            <a:pPr>
              <a:buNone/>
            </a:pPr>
            <a:endParaRPr lang="ru-RU" u="sng" dirty="0" smtClean="0"/>
          </a:p>
          <a:p>
            <a:pPr>
              <a:buNone/>
            </a:pPr>
            <a:r>
              <a:rPr lang="ru-RU" sz="3000" b="1" dirty="0" err="1" smtClean="0"/>
              <a:t>Но́белевская</a:t>
            </a:r>
            <a:r>
              <a:rPr lang="ru-RU" sz="3000" b="1" dirty="0" smtClean="0"/>
              <a:t> </a:t>
            </a:r>
            <a:r>
              <a:rPr lang="ru-RU" sz="3000" b="1" dirty="0" err="1" smtClean="0"/>
              <a:t>пре́мия</a:t>
            </a:r>
            <a:r>
              <a:rPr lang="ru-RU" sz="3000" b="1" dirty="0" smtClean="0"/>
              <a:t> </a:t>
            </a:r>
            <a:r>
              <a:rPr lang="ru-RU" dirty="0" smtClean="0"/>
              <a:t>—премия, которая ежегодно присуждается ученым разных стран  за выдающиеся открытия.</a:t>
            </a:r>
            <a:endParaRPr lang="ru-RU" u="sng" dirty="0" smtClean="0"/>
          </a:p>
          <a:p>
            <a:pPr>
              <a:buNone/>
            </a:pPr>
            <a:endParaRPr lang="ru-RU" u="sng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http://www.al-mowaten.org/sites/default/files/photos/inline/zewaillab.jpg"/>
          <p:cNvPicPr>
            <a:picLocks noGrp="1"/>
          </p:cNvPicPr>
          <p:nvPr>
            <p:ph sz="quarter" idx="4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1071546"/>
            <a:ext cx="3929090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Родители стараются научить трудиться, ведь труд кормит человека и приносит ему радость. </a:t>
            </a:r>
          </a:p>
          <a:p>
            <a:pPr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  </a:t>
            </a:r>
            <a:r>
              <a:rPr lang="ru-RU" u="sng" dirty="0" smtClean="0">
                <a:solidFill>
                  <a:schemeClr val="accent2">
                    <a:lumMod val="50000"/>
                  </a:schemeClr>
                </a:solidFill>
              </a:rPr>
              <a:t>Труд ребенка в детстве — это учеба в школе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. </a:t>
            </a:r>
          </a:p>
          <a:p>
            <a:pPr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         </a:t>
            </a:r>
            <a:r>
              <a:rPr lang="ru-RU" dirty="0" smtClean="0"/>
              <a:t>Поэтому школьникам родители объясняют, как важно ставить перед собой высокие цели в учебе и достигать их.</a:t>
            </a:r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214422"/>
            <a:ext cx="4040188" cy="4911741"/>
          </a:xfrm>
        </p:spPr>
        <p:txBody>
          <a:bodyPr>
            <a:normAutofit/>
          </a:bodyPr>
          <a:lstStyle/>
          <a:p>
            <a:r>
              <a:rPr lang="ru-RU" sz="3200" u="sng" dirty="0" smtClean="0">
                <a:latin typeface="Arial Black" pitchFamily="34" charset="0"/>
              </a:rPr>
              <a:t>Астролябия</a:t>
            </a:r>
            <a:r>
              <a:rPr lang="ru-RU" sz="3200" dirty="0" smtClean="0"/>
              <a:t> </a:t>
            </a:r>
          </a:p>
          <a:p>
            <a:pPr>
              <a:buNone/>
            </a:pPr>
            <a:endParaRPr lang="ru-RU" sz="3200" dirty="0" smtClean="0"/>
          </a:p>
          <a:p>
            <a:r>
              <a:rPr lang="ru-RU" sz="3200" b="1" u="sng" dirty="0" smtClean="0">
                <a:latin typeface="Arial Black" pitchFamily="34" charset="0"/>
              </a:rPr>
              <a:t>Обсерватория</a:t>
            </a:r>
          </a:p>
          <a:p>
            <a:endParaRPr lang="ru-RU" sz="3200" b="1" u="sng" dirty="0" smtClean="0">
              <a:latin typeface="Arial Black" pitchFamily="34" charset="0"/>
            </a:endParaRPr>
          </a:p>
          <a:p>
            <a:r>
              <a:rPr lang="ru-RU" sz="3200" b="1" u="sng" dirty="0" err="1" smtClean="0">
                <a:latin typeface="Arial Black" pitchFamily="34" charset="0"/>
                <a:cs typeface="Arial" pitchFamily="34" charset="0"/>
              </a:rPr>
              <a:t>Но́белевская</a:t>
            </a:r>
            <a:r>
              <a:rPr lang="ru-RU" sz="3200" b="1" u="sng" dirty="0" smtClean="0">
                <a:latin typeface="Arial Black" pitchFamily="34" charset="0"/>
                <a:cs typeface="Arial" pitchFamily="34" charset="0"/>
              </a:rPr>
              <a:t> </a:t>
            </a:r>
            <a:r>
              <a:rPr lang="ru-RU" sz="3200" b="1" u="sng" dirty="0" err="1" smtClean="0">
                <a:latin typeface="Arial Black" pitchFamily="34" charset="0"/>
                <a:cs typeface="Arial" pitchFamily="34" charset="0"/>
              </a:rPr>
              <a:t>пре́мия</a:t>
            </a:r>
            <a:endParaRPr lang="ru-RU" sz="3200" b="1" u="sng" dirty="0"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683568" y="692696"/>
            <a:ext cx="8229600" cy="4464496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2A13"/>
                </a:solidFill>
                <a:latin typeface="Book Antiqua" pitchFamily="18" charset="0"/>
              </a:rPr>
              <a:t>Проверим на память открытые знания</a:t>
            </a:r>
            <a:br>
              <a:rPr lang="ru-RU" b="1" i="1" dirty="0" smtClean="0">
                <a:solidFill>
                  <a:srgbClr val="002A13"/>
                </a:solidFill>
                <a:latin typeface="Book Antiqua" pitchFamily="18" charset="0"/>
              </a:rPr>
            </a:br>
            <a:r>
              <a:rPr lang="ru-RU" sz="17000" b="1" i="1" dirty="0" smtClean="0">
                <a:solidFill>
                  <a:srgbClr val="FF0000"/>
                </a:solidFill>
                <a:latin typeface="Book Antiqua" pitchFamily="18" charset="0"/>
              </a:rPr>
              <a:t>?</a:t>
            </a:r>
            <a:r>
              <a:rPr lang="ru-RU" b="1" i="1" dirty="0" smtClean="0">
                <a:solidFill>
                  <a:srgbClr val="002A13"/>
                </a:solidFill>
                <a:latin typeface="Book Antiqua" pitchFamily="18" charset="0"/>
              </a:rPr>
              <a:t/>
            </a:r>
            <a:br>
              <a:rPr lang="ru-RU" b="1" i="1" dirty="0" smtClean="0">
                <a:solidFill>
                  <a:srgbClr val="002A13"/>
                </a:solidFill>
                <a:latin typeface="Book Antiqua" pitchFamily="18" charset="0"/>
              </a:rPr>
            </a:br>
            <a:endParaRPr lang="ru-RU" b="1" i="1" dirty="0">
              <a:solidFill>
                <a:srgbClr val="002A13"/>
              </a:solidFill>
              <a:latin typeface="Book Antiqua" pitchFamily="18" charset="0"/>
            </a:endParaRPr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395536" y="87114"/>
          <a:ext cx="8352926" cy="6548837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94910"/>
                <a:gridCol w="1593322"/>
                <a:gridCol w="2808312"/>
                <a:gridCol w="3456382"/>
              </a:tblGrid>
              <a:tr h="36015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№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Портрет, иллюстрация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Имя;</a:t>
                      </a:r>
                      <a:r>
                        <a:rPr lang="ru-RU" sz="1600" baseline="0" dirty="0" smtClean="0"/>
                        <a:t> название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dirty="0" smtClean="0"/>
                        <a:t>Область применения открытия, предмета</a:t>
                      </a:r>
                      <a:endParaRPr lang="ru-RU" sz="1300" dirty="0"/>
                    </a:p>
                  </a:txBody>
                  <a:tcPr/>
                </a:tc>
              </a:tr>
              <a:tr h="2095744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Мухаммад  аль- </a:t>
                      </a:r>
                      <a:r>
                        <a:rPr lang="ru-RU" sz="3600" dirty="0" err="1" smtClean="0"/>
                        <a:t>Хорезами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алгебра</a:t>
                      </a:r>
                      <a:endParaRPr lang="ru-RU" sz="3600" b="1" i="1" dirty="0">
                        <a:latin typeface="Book Antiqua" pitchFamily="18" charset="0"/>
                      </a:endParaRPr>
                    </a:p>
                  </a:txBody>
                  <a:tcPr/>
                </a:tc>
              </a:tr>
              <a:tr h="2043558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err="1" smtClean="0"/>
                        <a:t>Ал-Хусейн</a:t>
                      </a:r>
                      <a:r>
                        <a:rPr lang="ru-RU" sz="3600" dirty="0" smtClean="0"/>
                        <a:t> </a:t>
                      </a:r>
                      <a:r>
                        <a:rPr lang="ru-RU" sz="3600" dirty="0" err="1" smtClean="0"/>
                        <a:t>бин</a:t>
                      </a:r>
                      <a:r>
                        <a:rPr lang="ru-RU" sz="3600" dirty="0" smtClean="0"/>
                        <a:t> Сина (Авиценна)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медицина</a:t>
                      </a:r>
                      <a:endParaRPr lang="ru-RU" sz="3600" b="1" i="1" dirty="0">
                        <a:latin typeface="Book Antiqua" pitchFamily="18" charset="0"/>
                      </a:endParaRPr>
                    </a:p>
                  </a:txBody>
                  <a:tcPr/>
                </a:tc>
              </a:tr>
              <a:tr h="2049385"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Улугбек 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астрономия</a:t>
                      </a:r>
                      <a:endParaRPr lang="ru-RU" sz="3600" b="1" i="1" dirty="0">
                        <a:latin typeface="Book Antiqua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" name="Рисунок 9" descr="59563976_ibnukhaldun0k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476672"/>
            <a:ext cx="1584176" cy="2016224"/>
          </a:xfrm>
          <a:prstGeom prst="rect">
            <a:avLst/>
          </a:prstGeom>
        </p:spPr>
      </p:pic>
      <p:pic>
        <p:nvPicPr>
          <p:cNvPr id="11" name="Рисунок 10" descr="avitzenn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99592" y="2708920"/>
            <a:ext cx="1545229" cy="1720046"/>
          </a:xfrm>
          <a:prstGeom prst="rect">
            <a:avLst/>
          </a:prstGeom>
        </p:spPr>
      </p:pic>
      <p:pic>
        <p:nvPicPr>
          <p:cNvPr id="13" name="Рисунок 12" descr="Мирза Мухаммед ибн Шахрух ибн Тимур Улугбек Гураган (22 марта в 1394 г., 27 октября 1449г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99592" y="4581128"/>
            <a:ext cx="1550942" cy="2016224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>
            <a:off x="2555776" y="476672"/>
            <a:ext cx="2736304" cy="19442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5364088" y="476672"/>
            <a:ext cx="3240360" cy="19442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2555776" y="2636912"/>
            <a:ext cx="2664296" cy="18722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5364088" y="2636912"/>
            <a:ext cx="3168352" cy="18722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2555776" y="4725144"/>
            <a:ext cx="2664296" cy="17281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5364088" y="4653136"/>
            <a:ext cx="3168352" cy="1800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50" decel="1000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450" decel="100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000"/>
                            </p:stCondLst>
                            <p:childTnLst>
                              <p:par>
                                <p:cTn id="61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xit" presetSubtype="0" fill="hold" grpId="1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8" grpId="0" build="allAtOnce" animBg="1"/>
      <p:bldP spid="18" grpId="1" build="allAtOnce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611560" y="116632"/>
          <a:ext cx="8136903" cy="66200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82111"/>
                <a:gridCol w="1534113"/>
                <a:gridCol w="2753686"/>
                <a:gridCol w="3366993"/>
              </a:tblGrid>
              <a:tr h="3960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№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Портрет, иллюстрация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Имя;</a:t>
                      </a:r>
                      <a:r>
                        <a:rPr lang="ru-RU" sz="1600" baseline="0" dirty="0" smtClean="0"/>
                        <a:t> название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dirty="0" smtClean="0"/>
                        <a:t>Область применения открытия, предмета</a:t>
                      </a:r>
                      <a:endParaRPr lang="ru-RU" sz="1300" dirty="0"/>
                    </a:p>
                  </a:txBody>
                  <a:tcPr/>
                </a:tc>
              </a:tr>
              <a:tr h="1836208"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dirty="0" smtClean="0"/>
                        <a:t>Омар Хайям 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dirty="0" smtClean="0"/>
                        <a:t>математик, поэт</a:t>
                      </a:r>
                      <a:endParaRPr lang="ru-RU" sz="4400" dirty="0"/>
                    </a:p>
                  </a:txBody>
                  <a:tcPr/>
                </a:tc>
              </a:tr>
              <a:tr h="201622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5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400" dirty="0" smtClean="0"/>
                        <a:t>Рудаки </a:t>
                      </a:r>
                    </a:p>
                    <a:p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400" dirty="0" smtClean="0"/>
                        <a:t>поэт</a:t>
                      </a:r>
                    </a:p>
                    <a:p>
                      <a:endParaRPr lang="ru-RU" sz="4400" dirty="0"/>
                    </a:p>
                  </a:txBody>
                  <a:tcPr/>
                </a:tc>
              </a:tr>
              <a:tr h="1152128"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dirty="0" smtClean="0"/>
                        <a:t>карта</a:t>
                      </a:r>
                      <a:endParaRPr lang="ru-RU" sz="4400" b="1" i="1" dirty="0">
                        <a:latin typeface="Book Antiqu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dirty="0" smtClean="0"/>
                        <a:t>география</a:t>
                      </a:r>
                      <a:endParaRPr lang="ru-RU" sz="4400" b="1" i="1" dirty="0">
                        <a:latin typeface="Book Antiqua" pitchFamily="18" charset="0"/>
                      </a:endParaRPr>
                    </a:p>
                  </a:txBody>
                  <a:tcPr/>
                </a:tc>
              </a:tr>
              <a:tr h="1136124">
                <a:tc>
                  <a:txBody>
                    <a:bodyPr/>
                    <a:lstStyle/>
                    <a:p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астролябия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Астрономия. Прибор для</a:t>
                      </a:r>
                      <a:r>
                        <a:rPr lang="ru-RU" sz="2400" baseline="0" dirty="0" smtClean="0"/>
                        <a:t> </a:t>
                      </a:r>
                      <a:r>
                        <a:rPr lang="ru-RU" sz="2400" dirty="0" smtClean="0"/>
                        <a:t>определения </a:t>
                      </a:r>
                      <a:r>
                        <a:rPr lang="ru-RU" sz="2400" baseline="0" dirty="0" smtClean="0"/>
                        <a:t>расположения </a:t>
                      </a:r>
                      <a:r>
                        <a:rPr lang="ru-RU" sz="2400" dirty="0" smtClean="0"/>
                        <a:t>звезд.</a:t>
                      </a:r>
                      <a:endParaRPr lang="ru-RU" sz="2400" b="1" i="1" dirty="0">
                        <a:latin typeface="Book Antiqua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4" name="Рисунок 13" descr="Омар Хайям.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548680"/>
            <a:ext cx="1440160" cy="1827674"/>
          </a:xfrm>
          <a:prstGeom prst="rect">
            <a:avLst/>
          </a:prstGeom>
        </p:spPr>
      </p:pic>
      <p:pic>
        <p:nvPicPr>
          <p:cNvPr id="15" name="Рисунок 14" descr="Рудаки Абуабдулло - таджикский и персидский поэт.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15616" y="2420888"/>
            <a:ext cx="1560174" cy="1872208"/>
          </a:xfrm>
          <a:prstGeom prst="rect">
            <a:avLst/>
          </a:prstGeom>
        </p:spPr>
      </p:pic>
      <p:pic>
        <p:nvPicPr>
          <p:cNvPr id="16" name="Рисунок 15" descr="Древняя арабская карта мира (1513) Атлантик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00000">
            <a:off x="1310948" y="4241780"/>
            <a:ext cx="1121503" cy="1512168"/>
          </a:xfrm>
          <a:prstGeom prst="rect">
            <a:avLst/>
          </a:prstGeom>
        </p:spPr>
      </p:pic>
      <p:pic>
        <p:nvPicPr>
          <p:cNvPr id="17" name="Рисунок 16" descr="Арабская латунная астролябия, Севилья, южная Испания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16200000">
            <a:off x="1318678" y="5386178"/>
            <a:ext cx="1080120" cy="1486244"/>
          </a:xfrm>
          <a:prstGeom prst="rect">
            <a:avLst/>
          </a:prstGeom>
        </p:spPr>
      </p:pic>
      <p:sp>
        <p:nvSpPr>
          <p:cNvPr id="21" name="Прямоугольник 20"/>
          <p:cNvSpPr/>
          <p:nvPr/>
        </p:nvSpPr>
        <p:spPr>
          <a:xfrm>
            <a:off x="2699792" y="620688"/>
            <a:ext cx="2520280" cy="1584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5436096" y="620688"/>
            <a:ext cx="3024336" cy="1584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2699792" y="2492896"/>
            <a:ext cx="2592288" cy="17281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5436096" y="2492896"/>
            <a:ext cx="3096344" cy="17281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2699792" y="4509120"/>
            <a:ext cx="2376264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5436096" y="4509120"/>
            <a:ext cx="2952328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2699792" y="5589240"/>
            <a:ext cx="2592288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5436096" y="5661248"/>
            <a:ext cx="3168352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latin typeface="Book Antiqua" pitchFamily="18" charset="0"/>
              </a:rPr>
              <a:t>Использованные материалы:</a:t>
            </a:r>
            <a:endParaRPr lang="ru-RU" b="1" i="1" dirty="0">
              <a:latin typeface="Book Antiqu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>
                <a:latin typeface="Book Antiqua" pitchFamily="18" charset="0"/>
              </a:rPr>
              <a:t>Учебник «Основы исламской культуры», М.: Просвещение, 2011г.</a:t>
            </a:r>
          </a:p>
          <a:p>
            <a:r>
              <a:rPr lang="ru-RU" b="1" i="1" dirty="0" smtClean="0">
                <a:latin typeface="Book Antiqua" pitchFamily="18" charset="0"/>
              </a:rPr>
              <a:t>Фото: ресурсы интернета</a:t>
            </a:r>
            <a:endParaRPr lang="ru-RU" b="1" i="1" dirty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20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085184"/>
            <a:ext cx="7772400" cy="683791"/>
          </a:xfrm>
        </p:spPr>
        <p:txBody>
          <a:bodyPr>
            <a:normAutofit/>
          </a:bodyPr>
          <a:lstStyle/>
          <a:p>
            <a:endParaRPr lang="ru-RU" sz="1600" b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404664"/>
            <a:ext cx="7772400" cy="1500187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Задание: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Составьте рассказ : «Ценность </a:t>
            </a:r>
            <a:r>
              <a:rPr lang="ru-RU" sz="2800" smtClean="0">
                <a:solidFill>
                  <a:schemeClr val="tx1"/>
                </a:solidFill>
              </a:rPr>
              <a:t>и значимость науки </a:t>
            </a:r>
            <a:r>
              <a:rPr lang="ru-RU" sz="2800" dirty="0" smtClean="0">
                <a:solidFill>
                  <a:schemeClr val="tx1"/>
                </a:solidFill>
              </a:rPr>
              <a:t>в моей семье»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1026" name="Picture 2" descr="https://avatars.mds.yandex.net/get-pdb/805160/c72e245c-254f-494e-bd82-37248c3a7553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132856"/>
            <a:ext cx="5328592" cy="40124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 мусульмане  относятся  к образованию?</a:t>
            </a:r>
          </a:p>
          <a:p>
            <a:endParaRPr lang="ru-RU" dirty="0" smtClean="0"/>
          </a:p>
          <a:p>
            <a:r>
              <a:rPr lang="ru-RU" dirty="0" smtClean="0"/>
              <a:t>Как называлась исламская  начальная школа для мальчиков?</a:t>
            </a:r>
          </a:p>
          <a:p>
            <a:r>
              <a:rPr lang="ru-RU" dirty="0" smtClean="0"/>
              <a:t>В каких школах учились после мектеба?</a:t>
            </a:r>
          </a:p>
          <a:p>
            <a:r>
              <a:rPr lang="ru-RU" dirty="0" smtClean="0"/>
              <a:t>Каким наукам обучали  в медресе помимо основ ислама?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620688"/>
            <a:ext cx="7772400" cy="1470025"/>
          </a:xfrm>
        </p:spPr>
        <p:txBody>
          <a:bodyPr>
            <a:normAutofit/>
          </a:bodyPr>
          <a:lstStyle/>
          <a:p>
            <a:r>
              <a:rPr lang="ru-RU" sz="6000" b="1" i="1" dirty="0" smtClean="0">
                <a:solidFill>
                  <a:srgbClr val="002A13"/>
                </a:solidFill>
                <a:latin typeface="Book Antiqua" pitchFamily="18" charset="0"/>
                <a:ea typeface="SimSun-ExtB" pitchFamily="49" charset="-122"/>
                <a:cs typeface="Miriam" pitchFamily="34" charset="-79"/>
              </a:rPr>
              <a:t>Ислам и наука</a:t>
            </a:r>
            <a:endParaRPr lang="ru-RU" sz="6000" b="1" i="1" dirty="0">
              <a:solidFill>
                <a:srgbClr val="002A13"/>
              </a:solidFill>
              <a:latin typeface="Book Antiqua" pitchFamily="18" charset="0"/>
              <a:ea typeface="SimSun-ExtB" pitchFamily="49" charset="-122"/>
              <a:cs typeface="Miriam" pitchFamily="34" charset="-79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2492896"/>
            <a:ext cx="7128792" cy="3312368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Урок № 27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8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2A13"/>
                </a:solidFill>
                <a:latin typeface="Book Antiqua" pitchFamily="18" charset="0"/>
              </a:rPr>
              <a:t>Цели  и  задачи:</a:t>
            </a:r>
            <a:endParaRPr lang="ru-RU" b="1" i="1" dirty="0">
              <a:solidFill>
                <a:srgbClr val="002A13"/>
              </a:solidFill>
              <a:latin typeface="Book Antiqu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>
                <a:latin typeface="Book Antiqua" pitchFamily="18" charset="0"/>
              </a:rPr>
              <a:t>Узнать какое значение мусульмане придавали науке и познакомиться с важнейшими достижениями;</a:t>
            </a:r>
          </a:p>
          <a:p>
            <a:endParaRPr lang="ru-RU" b="1" i="1" dirty="0" smtClean="0">
              <a:latin typeface="Book Antiqua" pitchFamily="18" charset="0"/>
            </a:endParaRPr>
          </a:p>
          <a:p>
            <a:r>
              <a:rPr lang="ru-RU" b="1" i="1" dirty="0" smtClean="0">
                <a:latin typeface="Book Antiqua" pitchFamily="18" charset="0"/>
              </a:rPr>
              <a:t>Увидеть роль научных достижений мусульман для последующего развития наук в мире.</a:t>
            </a:r>
          </a:p>
          <a:p>
            <a:endParaRPr lang="ru-RU" b="1" i="1" dirty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2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80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Словарная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u="sng" dirty="0" smtClean="0">
                <a:latin typeface="Arial Black" pitchFamily="34" charset="0"/>
              </a:rPr>
              <a:t>Астролябия</a:t>
            </a:r>
            <a:r>
              <a:rPr lang="ru-RU" dirty="0" smtClean="0"/>
              <a:t> </a:t>
            </a:r>
          </a:p>
          <a:p>
            <a:pPr>
              <a:buNone/>
            </a:pPr>
            <a:endParaRPr lang="ru-RU" dirty="0" smtClean="0"/>
          </a:p>
          <a:p>
            <a:r>
              <a:rPr lang="ru-RU" b="1" u="sng" dirty="0" smtClean="0">
                <a:latin typeface="Arial Black" pitchFamily="34" charset="0"/>
              </a:rPr>
              <a:t>Обсерватория</a:t>
            </a:r>
          </a:p>
          <a:p>
            <a:endParaRPr lang="ru-RU" b="1" u="sng" dirty="0" smtClean="0">
              <a:latin typeface="Arial Black" pitchFamily="34" charset="0"/>
            </a:endParaRPr>
          </a:p>
          <a:p>
            <a:r>
              <a:rPr lang="ru-RU" b="1" u="sng" dirty="0" err="1" smtClean="0">
                <a:latin typeface="Arial Black" pitchFamily="34" charset="0"/>
                <a:cs typeface="Arial" pitchFamily="34" charset="0"/>
              </a:rPr>
              <a:t>Но́белевская</a:t>
            </a:r>
            <a:r>
              <a:rPr lang="ru-RU" b="1" u="sng" dirty="0" smtClean="0">
                <a:latin typeface="Arial Black" pitchFamily="34" charset="0"/>
                <a:cs typeface="Arial" pitchFamily="34" charset="0"/>
              </a:rPr>
              <a:t> </a:t>
            </a:r>
            <a:r>
              <a:rPr lang="ru-RU" b="1" u="sng" dirty="0" err="1" smtClean="0">
                <a:latin typeface="Arial Black" pitchFamily="34" charset="0"/>
                <a:cs typeface="Arial" pitchFamily="34" charset="0"/>
              </a:rPr>
              <a:t>пре́мия</a:t>
            </a:r>
            <a:endParaRPr lang="ru-RU" b="1" u="sng" dirty="0" smtClean="0">
              <a:latin typeface="Arial Black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196752"/>
            <a:ext cx="8157592" cy="55012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400" i="1" dirty="0" smtClean="0">
                <a:latin typeface="Book Antiqua" pitchFamily="18" charset="0"/>
              </a:rPr>
              <a:t>                       </a:t>
            </a:r>
            <a:r>
              <a:rPr lang="ru-RU" sz="3400" b="1" i="1" dirty="0" smtClean="0">
                <a:latin typeface="Book Antiqua" pitchFamily="18" charset="0"/>
              </a:rPr>
              <a:t> </a:t>
            </a:r>
            <a:r>
              <a:rPr lang="ru-RU" sz="3400" b="1" i="1" dirty="0" smtClean="0">
                <a:solidFill>
                  <a:schemeClr val="bg1"/>
                </a:solidFill>
                <a:latin typeface="Book Antiqua" pitchFamily="18" charset="0"/>
              </a:rPr>
              <a:t>Философия</a:t>
            </a:r>
          </a:p>
          <a:p>
            <a:pPr>
              <a:buNone/>
            </a:pPr>
            <a:r>
              <a:rPr lang="ru-RU" sz="3400" i="1" dirty="0" smtClean="0">
                <a:latin typeface="Book Antiqua" pitchFamily="18" charset="0"/>
              </a:rPr>
              <a:t>                                              </a:t>
            </a:r>
            <a:r>
              <a:rPr lang="ru-RU" sz="3400" b="1" i="1" dirty="0" smtClean="0">
                <a:solidFill>
                  <a:srgbClr val="C00000"/>
                </a:solidFill>
                <a:latin typeface="Book Antiqua" pitchFamily="18" charset="0"/>
              </a:rPr>
              <a:t>Алгебра</a:t>
            </a:r>
          </a:p>
          <a:p>
            <a:pPr>
              <a:buNone/>
            </a:pPr>
            <a:r>
              <a:rPr lang="ru-RU" sz="3400" i="1" dirty="0" smtClean="0">
                <a:latin typeface="Book Antiqua" pitchFamily="18" charset="0"/>
              </a:rPr>
              <a:t> </a:t>
            </a:r>
            <a:r>
              <a:rPr lang="ru-RU" sz="3400" i="1" dirty="0" smtClean="0">
                <a:solidFill>
                  <a:srgbClr val="C00000"/>
                </a:solidFill>
                <a:latin typeface="Book Antiqua" pitchFamily="18" charset="0"/>
              </a:rPr>
              <a:t>      </a:t>
            </a:r>
            <a:r>
              <a:rPr lang="ru-RU" sz="3400" b="1" i="1" dirty="0" smtClean="0">
                <a:solidFill>
                  <a:srgbClr val="FFC000"/>
                </a:solidFill>
                <a:latin typeface="Book Antiqua" pitchFamily="18" charset="0"/>
              </a:rPr>
              <a:t>Геометрия</a:t>
            </a:r>
          </a:p>
          <a:p>
            <a:pPr>
              <a:buNone/>
            </a:pPr>
            <a:r>
              <a:rPr lang="ru-RU" sz="3400" i="1" dirty="0" smtClean="0">
                <a:latin typeface="Book Antiqua" pitchFamily="18" charset="0"/>
              </a:rPr>
              <a:t>                                     </a:t>
            </a:r>
            <a:r>
              <a:rPr lang="ru-RU" sz="3400" b="1" i="1" dirty="0" smtClean="0">
                <a:solidFill>
                  <a:schemeClr val="accent2">
                    <a:lumMod val="50000"/>
                  </a:schemeClr>
                </a:solidFill>
                <a:latin typeface="Book Antiqua" pitchFamily="18" charset="0"/>
              </a:rPr>
              <a:t>География</a:t>
            </a:r>
          </a:p>
          <a:p>
            <a:pPr>
              <a:buNone/>
            </a:pPr>
            <a:r>
              <a:rPr lang="ru-RU" sz="3400" b="1" i="1" dirty="0" smtClean="0">
                <a:latin typeface="Book Antiqua" pitchFamily="18" charset="0"/>
              </a:rPr>
              <a:t>      </a:t>
            </a:r>
            <a:r>
              <a:rPr lang="ru-RU" sz="3400" b="1" i="1" dirty="0" smtClean="0">
                <a:solidFill>
                  <a:srgbClr val="0066FF"/>
                </a:solidFill>
                <a:latin typeface="Book Antiqua" pitchFamily="18" charset="0"/>
              </a:rPr>
              <a:t>  Физика</a:t>
            </a:r>
          </a:p>
          <a:p>
            <a:pPr>
              <a:buNone/>
            </a:pPr>
            <a:r>
              <a:rPr lang="ru-RU" sz="3400" i="1" dirty="0" smtClean="0">
                <a:latin typeface="Book Antiqua" pitchFamily="18" charset="0"/>
              </a:rPr>
              <a:t>                           </a:t>
            </a:r>
            <a:r>
              <a:rPr lang="ru-RU" sz="3400" i="1" dirty="0" smtClean="0">
                <a:solidFill>
                  <a:srgbClr val="005024"/>
                </a:solidFill>
                <a:latin typeface="Book Antiqua" pitchFamily="18" charset="0"/>
              </a:rPr>
              <a:t> </a:t>
            </a:r>
            <a:r>
              <a:rPr lang="ru-RU" sz="3400" b="1" i="1" dirty="0" smtClean="0">
                <a:solidFill>
                  <a:srgbClr val="005024"/>
                </a:solidFill>
                <a:latin typeface="Book Antiqua" pitchFamily="18" charset="0"/>
              </a:rPr>
              <a:t>Медицина</a:t>
            </a:r>
          </a:p>
          <a:p>
            <a:pPr>
              <a:buNone/>
            </a:pPr>
            <a:r>
              <a:rPr lang="ru-RU" sz="3400" i="1" dirty="0" smtClean="0">
                <a:latin typeface="Book Antiqua" pitchFamily="18" charset="0"/>
              </a:rPr>
              <a:t>                                                   </a:t>
            </a:r>
            <a:r>
              <a:rPr lang="ru-RU" sz="3400" b="1" i="1" dirty="0" smtClean="0">
                <a:solidFill>
                  <a:srgbClr val="FFFF00"/>
                </a:solidFill>
                <a:latin typeface="Book Antiqua" pitchFamily="18" charset="0"/>
              </a:rPr>
              <a:t>Астрономия</a:t>
            </a:r>
          </a:p>
          <a:p>
            <a:pPr>
              <a:buNone/>
            </a:pPr>
            <a:r>
              <a:rPr lang="ru-RU" sz="3400" i="1" dirty="0" smtClean="0">
                <a:latin typeface="Book Antiqua" pitchFamily="18" charset="0"/>
              </a:rPr>
              <a:t> </a:t>
            </a:r>
            <a:r>
              <a:rPr lang="ru-RU" sz="3400" b="1" i="1" dirty="0" smtClean="0">
                <a:latin typeface="Book Antiqua" pitchFamily="18" charset="0"/>
              </a:rPr>
              <a:t>                                          </a:t>
            </a:r>
            <a:r>
              <a:rPr lang="ru-RU" sz="3400" b="1" i="1" dirty="0" smtClean="0">
                <a:solidFill>
                  <a:srgbClr val="002060"/>
                </a:solidFill>
                <a:latin typeface="Book Antiqua" pitchFamily="18" charset="0"/>
              </a:rPr>
              <a:t>Архитектура</a:t>
            </a:r>
            <a:endParaRPr lang="ru-RU" sz="3400" b="1" i="1" dirty="0">
              <a:solidFill>
                <a:srgbClr val="002060"/>
              </a:solidFill>
              <a:latin typeface="Book Antiqua" pitchFamily="18" charset="0"/>
            </a:endParaRPr>
          </a:p>
        </p:txBody>
      </p:sp>
      <p:sp>
        <p:nvSpPr>
          <p:cNvPr id="4" name="Заголовок 5"/>
          <p:cNvSpPr txBox="1">
            <a:spLocks/>
          </p:cNvSpPr>
          <p:nvPr/>
        </p:nvSpPr>
        <p:spPr>
          <a:xfrm>
            <a:off x="251520" y="1556792"/>
            <a:ext cx="6984776" cy="43924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1" u="none" strike="noStrike" kern="1200" cap="none" spc="0" normalizeH="0" baseline="0" noProof="0" dirty="0">
              <a:ln>
                <a:noFill/>
              </a:ln>
              <a:solidFill>
                <a:srgbClr val="002A13"/>
              </a:solidFill>
              <a:effectLst/>
              <a:uLnTx/>
              <a:uFillTx/>
              <a:latin typeface="Book Antiqua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0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27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5"/>
                                    </p:cond>
                                  </p:end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  <a:latin typeface="Book Antiqua" pitchFamily="18" charset="0"/>
              </a:rPr>
              <a:t>«Торжество знания»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0"/>
            <a:ext cx="8715436" cy="4525963"/>
          </a:xfrm>
        </p:spPr>
        <p:txBody>
          <a:bodyPr/>
          <a:lstStyle/>
          <a:p>
            <a:r>
              <a:rPr lang="ru-RU" sz="4000" b="1" i="1" dirty="0" smtClean="0">
                <a:solidFill>
                  <a:srgbClr val="C00000"/>
                </a:solidFill>
                <a:latin typeface="Book Antiqua" pitchFamily="18" charset="0"/>
              </a:rPr>
              <a:t>«Как только кто-нибудь выходит из дома в поисках знания, ангелы возлагают на него крылья в знак удовлетворения тем, что он делает».</a:t>
            </a:r>
            <a:r>
              <a:rPr lang="ru-RU" b="1" i="1" dirty="0" smtClean="0">
                <a:solidFill>
                  <a:srgbClr val="C00000"/>
                </a:solidFill>
                <a:latin typeface="Book Antiqua" pitchFamily="18" charset="0"/>
              </a:rPr>
              <a:t>      (Хадис)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696</TotalTime>
  <Words>560</Words>
  <Application>Microsoft Office PowerPoint</Application>
  <PresentationFormat>Экран (4:3)</PresentationFormat>
  <Paragraphs>150</Paragraphs>
  <Slides>34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Тема Office</vt:lpstr>
      <vt:lpstr>Основы исламской культуры</vt:lpstr>
      <vt:lpstr>     Давайте поговорим о наших родителях. Скажите, что,  по-вашему, родительская любовь?  Чему учат мать и отец своих детей? </vt:lpstr>
      <vt:lpstr>Слайд 3</vt:lpstr>
      <vt:lpstr>Слайд 4</vt:lpstr>
      <vt:lpstr>Ислам и наука</vt:lpstr>
      <vt:lpstr>Цели  и  задачи:</vt:lpstr>
      <vt:lpstr>Словарная работа</vt:lpstr>
      <vt:lpstr>Слайд 8</vt:lpstr>
      <vt:lpstr>«Торжество знания»</vt:lpstr>
      <vt:lpstr>Слайд 10</vt:lpstr>
      <vt:lpstr>Слайд 11</vt:lpstr>
      <vt:lpstr>Слайд 12</vt:lpstr>
      <vt:lpstr>Слайд 13</vt:lpstr>
      <vt:lpstr>Слайд 14</vt:lpstr>
      <vt:lpstr>Вклад арабов в развитие алгебры и геометрии</vt:lpstr>
      <vt:lpstr>Вклад арабов в развитие алгебры и геометрии</vt:lpstr>
      <vt:lpstr>Вклад арабов в развитие астрономии</vt:lpstr>
      <vt:lpstr>Слайд 18</vt:lpstr>
      <vt:lpstr> Обсерватория  Улугбека  научное сооружение для наблюдения  за  звездами  </vt:lpstr>
      <vt:lpstr>   Абу Исхак Ибрахим ибн Яхья ан-Наккаш аз-Заркалия — выдающийся арабский астроном и математик. В Западной Европе известен как Арзахель </vt:lpstr>
      <vt:lpstr>Вклад арабов в развитие  географии</vt:lpstr>
      <vt:lpstr>Ахмед ибн Фадлан  арабский путешественник и писатель </vt:lpstr>
      <vt:lpstr>Вклад арабов в развитие  медицины</vt:lpstr>
      <vt:lpstr>Слайд 24</vt:lpstr>
      <vt:lpstr>Абу Али Хусейн ибн Абдаллах  ибн   Сина     (Авиценна)</vt:lpstr>
      <vt:lpstr>Знаменитые мусульманские ученые</vt:lpstr>
      <vt:lpstr>Знаменитые мусульманские ученые</vt:lpstr>
      <vt:lpstr>Знаменитые мусульманские ученые</vt:lpstr>
      <vt:lpstr>Слайд 29</vt:lpstr>
      <vt:lpstr>Слайд 30</vt:lpstr>
      <vt:lpstr>Проверим на память открытые знания ? </vt:lpstr>
      <vt:lpstr>Слайд 32</vt:lpstr>
      <vt:lpstr>Использованные материалы:</vt:lpstr>
      <vt:lpstr>Слайд 34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GooRoo</dc:creator>
  <cp:lastModifiedBy>Gulfia</cp:lastModifiedBy>
  <cp:revision>92</cp:revision>
  <dcterms:created xsi:type="dcterms:W3CDTF">2012-05-16T13:13:51Z</dcterms:created>
  <dcterms:modified xsi:type="dcterms:W3CDTF">2020-04-03T07:42:16Z</dcterms:modified>
</cp:coreProperties>
</file>