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61" r:id="rId5"/>
    <p:sldId id="269" r:id="rId6"/>
    <p:sldId id="270" r:id="rId7"/>
    <p:sldId id="271" r:id="rId8"/>
    <p:sldId id="272" r:id="rId9"/>
    <p:sldId id="273" r:id="rId10"/>
    <p:sldId id="274" r:id="rId11"/>
    <p:sldId id="275" r:id="rId12"/>
    <p:sldId id="276" r:id="rId13"/>
    <p:sldId id="277" r:id="rId14"/>
    <p:sldId id="278" r:id="rId15"/>
    <p:sldId id="291" r:id="rId16"/>
    <p:sldId id="279" r:id="rId17"/>
    <p:sldId id="282" r:id="rId18"/>
    <p:sldId id="284" r:id="rId19"/>
    <p:sldId id="288" r:id="rId20"/>
    <p:sldId id="286" r:id="rId21"/>
    <p:sldId id="289" r:id="rId22"/>
    <p:sldId id="290"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omic Sans MS" pitchFamily="66" charset="0"/>
        <a:ea typeface="+mn-ea"/>
        <a:cs typeface="Arial" charset="0"/>
      </a:defRPr>
    </a:lvl1pPr>
    <a:lvl2pPr marL="457200" algn="l" rtl="0" fontAlgn="base">
      <a:spcBef>
        <a:spcPct val="0"/>
      </a:spcBef>
      <a:spcAft>
        <a:spcPct val="0"/>
      </a:spcAft>
      <a:defRPr kern="1200">
        <a:solidFill>
          <a:schemeClr val="tx1"/>
        </a:solidFill>
        <a:latin typeface="Comic Sans MS" pitchFamily="66" charset="0"/>
        <a:ea typeface="+mn-ea"/>
        <a:cs typeface="Arial" charset="0"/>
      </a:defRPr>
    </a:lvl2pPr>
    <a:lvl3pPr marL="914400" algn="l" rtl="0" fontAlgn="base">
      <a:spcBef>
        <a:spcPct val="0"/>
      </a:spcBef>
      <a:spcAft>
        <a:spcPct val="0"/>
      </a:spcAft>
      <a:defRPr kern="1200">
        <a:solidFill>
          <a:schemeClr val="tx1"/>
        </a:solidFill>
        <a:latin typeface="Comic Sans MS" pitchFamily="66" charset="0"/>
        <a:ea typeface="+mn-ea"/>
        <a:cs typeface="Arial" charset="0"/>
      </a:defRPr>
    </a:lvl3pPr>
    <a:lvl4pPr marL="1371600" algn="l" rtl="0" fontAlgn="base">
      <a:spcBef>
        <a:spcPct val="0"/>
      </a:spcBef>
      <a:spcAft>
        <a:spcPct val="0"/>
      </a:spcAft>
      <a:defRPr kern="1200">
        <a:solidFill>
          <a:schemeClr val="tx1"/>
        </a:solidFill>
        <a:latin typeface="Comic Sans MS" pitchFamily="66" charset="0"/>
        <a:ea typeface="+mn-ea"/>
        <a:cs typeface="Arial" charset="0"/>
      </a:defRPr>
    </a:lvl4pPr>
    <a:lvl5pPr marL="1828800" algn="l" rtl="0" fontAlgn="base">
      <a:spcBef>
        <a:spcPct val="0"/>
      </a:spcBef>
      <a:spcAft>
        <a:spcPct val="0"/>
      </a:spcAft>
      <a:defRPr kern="1200">
        <a:solidFill>
          <a:schemeClr val="tx1"/>
        </a:solidFill>
        <a:latin typeface="Comic Sans MS" pitchFamily="66" charset="0"/>
        <a:ea typeface="+mn-ea"/>
        <a:cs typeface="Arial" charset="0"/>
      </a:defRPr>
    </a:lvl5pPr>
    <a:lvl6pPr marL="2286000" algn="l" defTabSz="914400" rtl="0" eaLnBrk="1" latinLnBrk="0" hangingPunct="1">
      <a:defRPr kern="1200">
        <a:solidFill>
          <a:schemeClr val="tx1"/>
        </a:solidFill>
        <a:latin typeface="Comic Sans MS" pitchFamily="66" charset="0"/>
        <a:ea typeface="+mn-ea"/>
        <a:cs typeface="Arial" charset="0"/>
      </a:defRPr>
    </a:lvl6pPr>
    <a:lvl7pPr marL="2743200" algn="l" defTabSz="914400" rtl="0" eaLnBrk="1" latinLnBrk="0" hangingPunct="1">
      <a:defRPr kern="1200">
        <a:solidFill>
          <a:schemeClr val="tx1"/>
        </a:solidFill>
        <a:latin typeface="Comic Sans MS" pitchFamily="66" charset="0"/>
        <a:ea typeface="+mn-ea"/>
        <a:cs typeface="Arial" charset="0"/>
      </a:defRPr>
    </a:lvl7pPr>
    <a:lvl8pPr marL="3200400" algn="l" defTabSz="914400" rtl="0" eaLnBrk="1" latinLnBrk="0" hangingPunct="1">
      <a:defRPr kern="1200">
        <a:solidFill>
          <a:schemeClr val="tx1"/>
        </a:solidFill>
        <a:latin typeface="Comic Sans MS" pitchFamily="66" charset="0"/>
        <a:ea typeface="+mn-ea"/>
        <a:cs typeface="Arial" charset="0"/>
      </a:defRPr>
    </a:lvl8pPr>
    <a:lvl9pPr marL="3657600" algn="l" defTabSz="914400" rtl="0" eaLnBrk="1" latinLnBrk="0" hangingPunct="1">
      <a:defRPr kern="1200">
        <a:solidFill>
          <a:schemeClr val="tx1"/>
        </a:solidFill>
        <a:latin typeface="Comic Sans MS" pitchFamily="66"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pPr>
              <a:defRPr/>
            </a:pPr>
            <a:endParaRPr lang="ru-RU"/>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defRPr/>
              </a:pPr>
              <a:endParaRPr lang="ru-RU"/>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defRPr/>
              </a:pPr>
              <a:endParaRPr lang="ru-RU"/>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ru-RU"/>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ru-RU"/>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ru-RU"/>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ru-RU"/>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ru-RU"/>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ru-RU"/>
              </a:p>
            </p:txBody>
          </p:sp>
        </p:grpSp>
      </p:grpSp>
      <p:grpSp>
        <p:nvGrpSpPr>
          <p:cNvPr id="1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defRPr/>
              </a:pPr>
              <a:endParaRPr lang="ru-RU"/>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pPr>
                <a:defRPr/>
              </a:pPr>
              <a:endParaRPr lang="ru-RU"/>
            </a:p>
          </p:txBody>
        </p:sp>
        <p:sp>
          <p:nvSpPr>
            <p:cNvPr id="18" name="Freeform 21"/>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ru-RU"/>
            </a:p>
          </p:txBody>
        </p:sp>
        <p:grpSp>
          <p:nvGrpSpPr>
            <p:cNvPr id="19" name="Group 22"/>
            <p:cNvGrpSpPr>
              <a:grpSpLocks/>
            </p:cNvGrpSpPr>
            <p:nvPr userDrawn="1"/>
          </p:nvGrpSpPr>
          <p:grpSpPr bwMode="auto">
            <a:xfrm>
              <a:off x="4986" y="2752"/>
              <a:ext cx="468" cy="667"/>
              <a:chOff x="4986" y="2752"/>
              <a:chExt cx="468"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ru-RU"/>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ru-RU"/>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ru-RU"/>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ru-RU"/>
              </a:p>
            </p:txBody>
          </p:sp>
          <p:sp>
            <p:nvSpPr>
              <p:cNvPr id="24" name="Freeform 27"/>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ru-RU"/>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pPr>
              <a:defRPr/>
            </a:pPr>
            <a:endParaRPr lang="ru-RU"/>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pPr>
              <a:defRPr/>
            </a:pPr>
            <a:endParaRPr lang="ru-RU"/>
          </a:p>
        </p:txBody>
      </p:sp>
      <p:sp>
        <p:nvSpPr>
          <p:cNvPr id="10243"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ru-RU"/>
              <a:t>Образец заголовка</a:t>
            </a:r>
          </a:p>
        </p:txBody>
      </p:sp>
      <p:sp>
        <p:nvSpPr>
          <p:cNvPr id="1024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ru-RU"/>
              <a:t>Образец подзаголовка</a:t>
            </a:r>
          </a:p>
        </p:txBody>
      </p:sp>
      <p:sp>
        <p:nvSpPr>
          <p:cNvPr id="27" name="Rectangle 5"/>
          <p:cNvSpPr>
            <a:spLocks noGrp="1" noChangeArrowheads="1"/>
          </p:cNvSpPr>
          <p:nvPr>
            <p:ph type="dt" sz="half" idx="10"/>
          </p:nvPr>
        </p:nvSpPr>
        <p:spPr>
          <a:xfrm>
            <a:off x="685800" y="6248400"/>
            <a:ext cx="1905000" cy="457200"/>
          </a:xfrm>
        </p:spPr>
        <p:txBody>
          <a:bodyPr/>
          <a:lstStyle>
            <a:lvl1pPr>
              <a:defRPr smtClean="0"/>
            </a:lvl1pPr>
          </a:lstStyle>
          <a:p>
            <a:pPr>
              <a:defRPr/>
            </a:pPr>
            <a:endParaRPr lang="ru-RU"/>
          </a:p>
        </p:txBody>
      </p:sp>
      <p:sp>
        <p:nvSpPr>
          <p:cNvPr id="28" name="Rectangle 6"/>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ru-RU"/>
          </a:p>
        </p:txBody>
      </p:sp>
      <p:sp>
        <p:nvSpPr>
          <p:cNvPr id="29" name="Rectangle 7"/>
          <p:cNvSpPr>
            <a:spLocks noGrp="1" noChangeArrowheads="1"/>
          </p:cNvSpPr>
          <p:nvPr>
            <p:ph type="sldNum" sz="quarter" idx="12"/>
          </p:nvPr>
        </p:nvSpPr>
        <p:spPr>
          <a:xfrm>
            <a:off x="6553200" y="6248400"/>
            <a:ext cx="1905000" cy="457200"/>
          </a:xfrm>
        </p:spPr>
        <p:txBody>
          <a:bodyPr/>
          <a:lstStyle>
            <a:lvl1pPr>
              <a:defRPr smtClean="0"/>
            </a:lvl1pPr>
          </a:lstStyle>
          <a:p>
            <a:pPr>
              <a:defRPr/>
            </a:pPr>
            <a:fld id="{CDAB3B71-C805-4DD0-B410-49994060258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81C74A13-0850-407E-A517-4290A3FF92D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57950" y="152400"/>
            <a:ext cx="1924050" cy="5334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152400"/>
            <a:ext cx="5619750" cy="5334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128F3E5D-C68B-425D-B484-82003FB9659B}"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52400"/>
            <a:ext cx="6870700" cy="1600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828800"/>
            <a:ext cx="37719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10100" y="1828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10100" y="3733800"/>
            <a:ext cx="3771900" cy="1752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ru-RU"/>
          </a:p>
        </p:txBody>
      </p:sp>
      <p:sp>
        <p:nvSpPr>
          <p:cNvPr id="7" name="Rectangle 6"/>
          <p:cNvSpPr>
            <a:spLocks noGrp="1" noChangeArrowheads="1"/>
          </p:cNvSpPr>
          <p:nvPr>
            <p:ph type="ftr" sz="quarter" idx="11"/>
          </p:nvPr>
        </p:nvSpPr>
        <p:spPr>
          <a:ln/>
        </p:spPr>
        <p:txBody>
          <a:bodyPr/>
          <a:lstStyle>
            <a:lvl1pPr>
              <a:defRPr/>
            </a:lvl1pPr>
          </a:lstStyle>
          <a:p>
            <a:pPr>
              <a:defRPr/>
            </a:pPr>
            <a:endParaRPr lang="ru-RU"/>
          </a:p>
        </p:txBody>
      </p:sp>
      <p:sp>
        <p:nvSpPr>
          <p:cNvPr id="8" name="Rectangle 7"/>
          <p:cNvSpPr>
            <a:spLocks noGrp="1" noChangeArrowheads="1"/>
          </p:cNvSpPr>
          <p:nvPr>
            <p:ph type="sldNum" sz="quarter" idx="12"/>
          </p:nvPr>
        </p:nvSpPr>
        <p:spPr>
          <a:ln/>
        </p:spPr>
        <p:txBody>
          <a:bodyPr/>
          <a:lstStyle>
            <a:lvl1pPr>
              <a:defRPr/>
            </a:lvl1pPr>
          </a:lstStyle>
          <a:p>
            <a:pPr>
              <a:defRPr/>
            </a:pPr>
            <a:fld id="{E53EB09A-4CE1-4A2B-99B8-7D00E559683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CE6F80FC-B473-476B-988A-15B9AE94F33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D671CBE4-C285-4612-8E36-A3CE473145A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2D981E07-0DE2-4EE7-BAAE-DAF1226784E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ru-RU"/>
          </a:p>
        </p:txBody>
      </p:sp>
      <p:sp>
        <p:nvSpPr>
          <p:cNvPr id="8" name="Rectangle 6"/>
          <p:cNvSpPr>
            <a:spLocks noGrp="1" noChangeArrowheads="1"/>
          </p:cNvSpPr>
          <p:nvPr>
            <p:ph type="ftr" sz="quarter" idx="11"/>
          </p:nvPr>
        </p:nvSpPr>
        <p:spPr>
          <a:ln/>
        </p:spPr>
        <p:txBody>
          <a:bodyPr/>
          <a:lstStyle>
            <a:lvl1pPr>
              <a:defRPr/>
            </a:lvl1pPr>
          </a:lstStyle>
          <a:p>
            <a:pPr>
              <a:defRPr/>
            </a:pPr>
            <a:endParaRPr lang="ru-RU"/>
          </a:p>
        </p:txBody>
      </p:sp>
      <p:sp>
        <p:nvSpPr>
          <p:cNvPr id="9" name="Rectangle 7"/>
          <p:cNvSpPr>
            <a:spLocks noGrp="1" noChangeArrowheads="1"/>
          </p:cNvSpPr>
          <p:nvPr>
            <p:ph type="sldNum" sz="quarter" idx="12"/>
          </p:nvPr>
        </p:nvSpPr>
        <p:spPr>
          <a:ln/>
        </p:spPr>
        <p:txBody>
          <a:bodyPr/>
          <a:lstStyle>
            <a:lvl1pPr>
              <a:defRPr/>
            </a:lvl1pPr>
          </a:lstStyle>
          <a:p>
            <a:pPr>
              <a:defRPr/>
            </a:pPr>
            <a:fld id="{BAC88C2A-8E20-49C1-80BF-1A23C959215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ru-RU"/>
          </a:p>
        </p:txBody>
      </p:sp>
      <p:sp>
        <p:nvSpPr>
          <p:cNvPr id="4" name="Rectangle 6"/>
          <p:cNvSpPr>
            <a:spLocks noGrp="1" noChangeArrowheads="1"/>
          </p:cNvSpPr>
          <p:nvPr>
            <p:ph type="ftr" sz="quarter" idx="11"/>
          </p:nvPr>
        </p:nvSpPr>
        <p:spPr>
          <a:ln/>
        </p:spPr>
        <p:txBody>
          <a:bodyPr/>
          <a:lstStyle>
            <a:lvl1pPr>
              <a:defRPr/>
            </a:lvl1pPr>
          </a:lstStyle>
          <a:p>
            <a:pPr>
              <a:defRPr/>
            </a:pPr>
            <a:endParaRPr lang="ru-RU"/>
          </a:p>
        </p:txBody>
      </p:sp>
      <p:sp>
        <p:nvSpPr>
          <p:cNvPr id="5" name="Rectangle 7"/>
          <p:cNvSpPr>
            <a:spLocks noGrp="1" noChangeArrowheads="1"/>
          </p:cNvSpPr>
          <p:nvPr>
            <p:ph type="sldNum" sz="quarter" idx="12"/>
          </p:nvPr>
        </p:nvSpPr>
        <p:spPr>
          <a:ln/>
        </p:spPr>
        <p:txBody>
          <a:bodyPr/>
          <a:lstStyle>
            <a:lvl1pPr>
              <a:defRPr/>
            </a:lvl1pPr>
          </a:lstStyle>
          <a:p>
            <a:pPr>
              <a:defRPr/>
            </a:pPr>
            <a:fld id="{7020AD5D-4D2A-4FD4-BC56-7B600FDF36F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ru-RU"/>
          </a:p>
        </p:txBody>
      </p:sp>
      <p:sp>
        <p:nvSpPr>
          <p:cNvPr id="3" name="Rectangle 6"/>
          <p:cNvSpPr>
            <a:spLocks noGrp="1" noChangeArrowheads="1"/>
          </p:cNvSpPr>
          <p:nvPr>
            <p:ph type="ftr" sz="quarter" idx="11"/>
          </p:nvPr>
        </p:nvSpPr>
        <p:spPr>
          <a:ln/>
        </p:spPr>
        <p:txBody>
          <a:bodyPr/>
          <a:lstStyle>
            <a:lvl1pPr>
              <a:defRPr/>
            </a:lvl1pPr>
          </a:lstStyle>
          <a:p>
            <a:pPr>
              <a:defRPr/>
            </a:pPr>
            <a:endParaRPr lang="ru-RU"/>
          </a:p>
        </p:txBody>
      </p:sp>
      <p:sp>
        <p:nvSpPr>
          <p:cNvPr id="4" name="Rectangle 7"/>
          <p:cNvSpPr>
            <a:spLocks noGrp="1" noChangeArrowheads="1"/>
          </p:cNvSpPr>
          <p:nvPr>
            <p:ph type="sldNum" sz="quarter" idx="12"/>
          </p:nvPr>
        </p:nvSpPr>
        <p:spPr>
          <a:ln/>
        </p:spPr>
        <p:txBody>
          <a:bodyPr/>
          <a:lstStyle>
            <a:lvl1pPr>
              <a:defRPr/>
            </a:lvl1pPr>
          </a:lstStyle>
          <a:p>
            <a:pPr>
              <a:defRPr/>
            </a:pPr>
            <a:fld id="{E19EA9B8-1D6B-4E18-9A4C-1FFFF232848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C20B7865-7660-41A6-8DAF-33CBE8156FC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53897F89-53D1-495B-AE40-64C8D14BA32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a:defRPr/>
            </a:pPr>
            <a:endParaRPr lang="ru-RU"/>
          </a:p>
        </p:txBody>
      </p:sp>
      <p:sp>
        <p:nvSpPr>
          <p:cNvPr id="1027"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22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922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922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smtClean="0"/>
            </a:lvl1pPr>
          </a:lstStyle>
          <a:p>
            <a:pPr>
              <a:defRPr/>
            </a:pPr>
            <a:fld id="{20E2311E-77A0-4AD9-8E40-96107F242A67}" type="slidenum">
              <a:rPr lang="ru-RU"/>
              <a:pPr>
                <a:defRPr/>
              </a:pPr>
              <a:t>‹#›</a:t>
            </a:fld>
            <a:endParaRPr lang="ru-RU"/>
          </a:p>
        </p:txBody>
      </p:sp>
      <p:sp>
        <p:nvSpPr>
          <p:cNvPr id="9224"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a:defRPr/>
            </a:pPr>
            <a:endParaRPr lang="ru-RU"/>
          </a:p>
        </p:txBody>
      </p:sp>
      <p:sp>
        <p:nvSpPr>
          <p:cNvPr id="922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a:defRPr/>
            </a:pPr>
            <a:endParaRPr lang="ru-RU"/>
          </a:p>
        </p:txBody>
      </p:sp>
      <p:grpSp>
        <p:nvGrpSpPr>
          <p:cNvPr id="1034" name="Group 10"/>
          <p:cNvGrpSpPr>
            <a:grpSpLocks/>
          </p:cNvGrpSpPr>
          <p:nvPr/>
        </p:nvGrpSpPr>
        <p:grpSpPr bwMode="auto">
          <a:xfrm>
            <a:off x="7938" y="5540375"/>
            <a:ext cx="1784350" cy="1246188"/>
            <a:chOff x="5" y="3490"/>
            <a:chExt cx="1124" cy="785"/>
          </a:xfrm>
        </p:grpSpPr>
        <p:sp>
          <p:nvSpPr>
            <p:cNvPr id="922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a:defRPr/>
              </a:pPr>
              <a:endParaRPr lang="ru-RU"/>
            </a:p>
          </p:txBody>
        </p:sp>
        <p:sp>
          <p:nvSpPr>
            <p:cNvPr id="922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a:defRPr/>
              </a:pPr>
              <a:endParaRPr lang="ru-RU"/>
            </a:p>
          </p:txBody>
        </p:sp>
        <p:sp>
          <p:nvSpPr>
            <p:cNvPr id="922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defRPr/>
              </a:pPr>
              <a:endParaRPr lang="ru-RU"/>
            </a:p>
          </p:txBody>
        </p:sp>
        <p:sp>
          <p:nvSpPr>
            <p:cNvPr id="923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ru-RU"/>
            </a:p>
          </p:txBody>
        </p:sp>
        <p:sp>
          <p:nvSpPr>
            <p:cNvPr id="923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a:defRPr/>
              </a:pPr>
              <a:endParaRPr lang="ru-RU"/>
            </a:p>
          </p:txBody>
        </p:sp>
        <p:sp>
          <p:nvSpPr>
            <p:cNvPr id="923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a:defRPr/>
              </a:pPr>
              <a:endParaRPr lang="ru-RU"/>
            </a:p>
          </p:txBody>
        </p:sp>
        <p:sp>
          <p:nvSpPr>
            <p:cNvPr id="923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a:defRPr/>
              </a:pPr>
              <a:endParaRPr lang="ru-RU"/>
            </a:p>
          </p:txBody>
        </p:sp>
        <p:sp>
          <p:nvSpPr>
            <p:cNvPr id="923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a:defRPr/>
              </a:pPr>
              <a:endParaRPr lang="ru-RU"/>
            </a:p>
          </p:txBody>
        </p:sp>
        <p:sp>
          <p:nvSpPr>
            <p:cNvPr id="923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a:defRPr/>
              </a:pPr>
              <a:endParaRPr lang="ru-RU"/>
            </a:p>
          </p:txBody>
        </p:sp>
        <p:grpSp>
          <p:nvGrpSpPr>
            <p:cNvPr id="1060" name="Group 20"/>
            <p:cNvGrpSpPr>
              <a:grpSpLocks/>
            </p:cNvGrpSpPr>
            <p:nvPr userDrawn="1"/>
          </p:nvGrpSpPr>
          <p:grpSpPr bwMode="auto">
            <a:xfrm>
              <a:off x="5" y="3490"/>
              <a:ext cx="1124" cy="780"/>
              <a:chOff x="5" y="3490"/>
              <a:chExt cx="1124" cy="780"/>
            </a:xfrm>
          </p:grpSpPr>
          <p:grpSp>
            <p:nvGrpSpPr>
              <p:cNvPr id="1061" name="Group 21"/>
              <p:cNvGrpSpPr>
                <a:grpSpLocks/>
              </p:cNvGrpSpPr>
              <p:nvPr userDrawn="1"/>
            </p:nvGrpSpPr>
            <p:grpSpPr bwMode="auto">
              <a:xfrm>
                <a:off x="499" y="3562"/>
                <a:ext cx="548" cy="708"/>
                <a:chOff x="499" y="3562"/>
                <a:chExt cx="548" cy="708"/>
              </a:xfrm>
            </p:grpSpPr>
            <p:sp>
              <p:nvSpPr>
                <p:cNvPr id="923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a:defRPr/>
                  </a:pPr>
                  <a:endParaRPr lang="ru-RU"/>
                </a:p>
              </p:txBody>
            </p:sp>
            <p:sp>
              <p:nvSpPr>
                <p:cNvPr id="923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a:defRPr/>
                  </a:pPr>
                  <a:endParaRPr lang="ru-RU"/>
                </a:p>
              </p:txBody>
            </p:sp>
            <p:sp>
              <p:nvSpPr>
                <p:cNvPr id="924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a:defRPr/>
                  </a:pPr>
                  <a:endParaRPr lang="ru-RU"/>
                </a:p>
              </p:txBody>
            </p:sp>
          </p:grpSp>
          <p:sp>
            <p:nvSpPr>
              <p:cNvPr id="924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ru-RU"/>
              </a:p>
            </p:txBody>
          </p:sp>
          <p:sp>
            <p:nvSpPr>
              <p:cNvPr id="924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ru-RU"/>
              </a:p>
            </p:txBody>
          </p:sp>
          <p:sp>
            <p:nvSpPr>
              <p:cNvPr id="924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a:defRPr/>
                </a:pPr>
                <a:endParaRPr lang="ru-RU"/>
              </a:p>
            </p:txBody>
          </p:sp>
          <p:grpSp>
            <p:nvGrpSpPr>
              <p:cNvPr id="1065" name="Group 28"/>
              <p:cNvGrpSpPr>
                <a:grpSpLocks/>
              </p:cNvGrpSpPr>
              <p:nvPr userDrawn="1"/>
            </p:nvGrpSpPr>
            <p:grpSpPr bwMode="auto">
              <a:xfrm>
                <a:off x="5" y="3490"/>
                <a:ext cx="1124" cy="678"/>
                <a:chOff x="5" y="3490"/>
                <a:chExt cx="1124" cy="678"/>
              </a:xfrm>
            </p:grpSpPr>
            <p:sp>
              <p:nvSpPr>
                <p:cNvPr id="924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ru-RU"/>
                </a:p>
              </p:txBody>
            </p:sp>
            <p:sp>
              <p:nvSpPr>
                <p:cNvPr id="924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ru-RU"/>
                </a:p>
              </p:txBody>
            </p:sp>
            <p:sp>
              <p:nvSpPr>
                <p:cNvPr id="924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ru-RU"/>
                </a:p>
              </p:txBody>
            </p:sp>
            <p:sp>
              <p:nvSpPr>
                <p:cNvPr id="924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a:defRPr/>
                  </a:pPr>
                  <a:endParaRPr lang="ru-RU"/>
                </a:p>
              </p:txBody>
            </p:sp>
            <p:sp>
              <p:nvSpPr>
                <p:cNvPr id="924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a:defRPr/>
                  </a:pPr>
                  <a:endParaRPr lang="ru-RU"/>
                </a:p>
              </p:txBody>
            </p:sp>
            <p:sp>
              <p:nvSpPr>
                <p:cNvPr id="925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a:defRPr/>
                  </a:pPr>
                  <a:endParaRPr lang="ru-RU"/>
                </a:p>
              </p:txBody>
            </p:sp>
            <p:sp>
              <p:nvSpPr>
                <p:cNvPr id="925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a:defRPr/>
                  </a:pPr>
                  <a:endParaRPr lang="ru-RU"/>
                </a:p>
              </p:txBody>
            </p:sp>
            <p:sp>
              <p:nvSpPr>
                <p:cNvPr id="925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a:defRPr/>
                  </a:pPr>
                  <a:endParaRPr lang="ru-RU"/>
                </a:p>
              </p:txBody>
            </p:sp>
          </p:grpSp>
        </p:grpSp>
      </p:grpSp>
      <p:grpSp>
        <p:nvGrpSpPr>
          <p:cNvPr id="1035" name="Group 37"/>
          <p:cNvGrpSpPr>
            <a:grpSpLocks/>
          </p:cNvGrpSpPr>
          <p:nvPr/>
        </p:nvGrpSpPr>
        <p:grpSpPr bwMode="auto">
          <a:xfrm>
            <a:off x="8680450" y="2116138"/>
            <a:ext cx="385763" cy="4308475"/>
            <a:chOff x="5468" y="1333"/>
            <a:chExt cx="243" cy="2714"/>
          </a:xfrm>
        </p:grpSpPr>
        <p:sp>
          <p:nvSpPr>
            <p:cNvPr id="925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defRPr/>
              </a:pPr>
              <a:endParaRPr lang="ru-RU"/>
            </a:p>
          </p:txBody>
        </p:sp>
        <p:sp>
          <p:nvSpPr>
            <p:cNvPr id="925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defRPr/>
              </a:pPr>
              <a:endParaRPr lang="ru-RU"/>
            </a:p>
          </p:txBody>
        </p:sp>
      </p:grpSp>
      <p:grpSp>
        <p:nvGrpSpPr>
          <p:cNvPr id="1036" name="Group 40"/>
          <p:cNvGrpSpPr>
            <a:grpSpLocks/>
          </p:cNvGrpSpPr>
          <p:nvPr/>
        </p:nvGrpSpPr>
        <p:grpSpPr bwMode="auto">
          <a:xfrm>
            <a:off x="7318375" y="90488"/>
            <a:ext cx="2133600" cy="1911350"/>
            <a:chOff x="4610" y="57"/>
            <a:chExt cx="1344" cy="1204"/>
          </a:xfrm>
        </p:grpSpPr>
        <p:grpSp>
          <p:nvGrpSpPr>
            <p:cNvPr id="1037" name="Group 41"/>
            <p:cNvGrpSpPr>
              <a:grpSpLocks/>
            </p:cNvGrpSpPr>
            <p:nvPr userDrawn="1"/>
          </p:nvGrpSpPr>
          <p:grpSpPr bwMode="auto">
            <a:xfrm>
              <a:off x="4610" y="57"/>
              <a:ext cx="1344" cy="1204"/>
              <a:chOff x="4610" y="57"/>
              <a:chExt cx="1344" cy="1204"/>
            </a:xfrm>
          </p:grpSpPr>
          <p:sp>
            <p:nvSpPr>
              <p:cNvPr id="925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a:defRPr/>
                </a:pPr>
                <a:endParaRPr lang="ru-RU"/>
              </a:p>
            </p:txBody>
          </p:sp>
          <p:grpSp>
            <p:nvGrpSpPr>
              <p:cNvPr id="1040" name="Group 43"/>
              <p:cNvGrpSpPr>
                <a:grpSpLocks/>
              </p:cNvGrpSpPr>
              <p:nvPr userDrawn="1"/>
            </p:nvGrpSpPr>
            <p:grpSpPr bwMode="auto">
              <a:xfrm>
                <a:off x="4610" y="57"/>
                <a:ext cx="1344" cy="985"/>
                <a:chOff x="4610" y="57"/>
                <a:chExt cx="1344" cy="985"/>
              </a:xfrm>
            </p:grpSpPr>
            <p:sp>
              <p:nvSpPr>
                <p:cNvPr id="926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a:defRPr/>
                  </a:pPr>
                  <a:endParaRPr lang="ru-RU"/>
                </a:p>
              </p:txBody>
            </p:sp>
            <p:sp>
              <p:nvSpPr>
                <p:cNvPr id="9261" name="Freeform 45"/>
                <p:cNvSpPr>
                  <a:spLocks/>
                </p:cNvSpPr>
                <p:nvPr userDrawn="1"/>
              </p:nvSpPr>
              <p:spPr bwMode="auto">
                <a:xfrm rot="-3172564">
                  <a:off x="5049" y="331"/>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a:defRPr/>
                  </a:pPr>
                  <a:endParaRPr lang="ru-RU"/>
                </a:p>
              </p:txBody>
            </p:sp>
            <p:sp>
              <p:nvSpPr>
                <p:cNvPr id="9262" name="Freeform 46"/>
                <p:cNvSpPr>
                  <a:spLocks/>
                </p:cNvSpPr>
                <p:nvPr userDrawn="1"/>
              </p:nvSpPr>
              <p:spPr bwMode="auto">
                <a:xfrm rot="-3172564">
                  <a:off x="4859" y="181"/>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a:defRPr/>
                  </a:pPr>
                  <a:endParaRPr lang="ru-RU"/>
                </a:p>
              </p:txBody>
            </p:sp>
            <p:sp>
              <p:nvSpPr>
                <p:cNvPr id="926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a:defRPr/>
                  </a:pPr>
                  <a:endParaRPr lang="ru-RU"/>
                </a:p>
              </p:txBody>
            </p:sp>
            <p:sp>
              <p:nvSpPr>
                <p:cNvPr id="9264" name="Freeform 48"/>
                <p:cNvSpPr>
                  <a:spLocks/>
                </p:cNvSpPr>
                <p:nvPr userDrawn="1"/>
              </p:nvSpPr>
              <p:spPr bwMode="auto">
                <a:xfrm rot="-3172564">
                  <a:off x="5298" y="896"/>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a:defRPr/>
                  </a:pPr>
                  <a:endParaRPr lang="ru-RU"/>
                </a:p>
              </p:txBody>
            </p:sp>
            <p:sp>
              <p:nvSpPr>
                <p:cNvPr id="9265" name="Freeform 49"/>
                <p:cNvSpPr>
                  <a:spLocks/>
                </p:cNvSpPr>
                <p:nvPr userDrawn="1"/>
              </p:nvSpPr>
              <p:spPr bwMode="auto">
                <a:xfrm rot="-3172564">
                  <a:off x="5253" y="805"/>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a:defRPr/>
                  </a:pPr>
                  <a:endParaRPr lang="ru-RU"/>
                </a:p>
              </p:txBody>
            </p:sp>
            <p:sp>
              <p:nvSpPr>
                <p:cNvPr id="926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a:defRPr/>
                  </a:pPr>
                  <a:endParaRPr lang="ru-RU"/>
                </a:p>
              </p:txBody>
            </p:sp>
            <p:sp>
              <p:nvSpPr>
                <p:cNvPr id="9267" name="Freeform 51"/>
                <p:cNvSpPr>
                  <a:spLocks/>
                </p:cNvSpPr>
                <p:nvPr userDrawn="1"/>
              </p:nvSpPr>
              <p:spPr bwMode="auto">
                <a:xfrm rot="-3172564">
                  <a:off x="4949" y="141"/>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a:defRPr/>
                  </a:pPr>
                  <a:endParaRPr lang="ru-RU"/>
                </a:p>
              </p:txBody>
            </p:sp>
          </p:grpSp>
        </p:grpSp>
        <p:sp>
          <p:nvSpPr>
            <p:cNvPr id="926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a:defRPr/>
              </a:pPr>
              <a:endParaRPr lang="ru-RU"/>
            </a:p>
          </p:txBody>
        </p:sp>
      </p:gr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cs typeface="Arial" charset="0"/>
        </a:defRPr>
      </a:lvl2pPr>
      <a:lvl3pPr algn="ctr" rtl="0" eaLnBrk="0" fontAlgn="base" hangingPunct="0">
        <a:spcBef>
          <a:spcPct val="0"/>
        </a:spcBef>
        <a:spcAft>
          <a:spcPct val="0"/>
        </a:spcAft>
        <a:defRPr sz="4400">
          <a:solidFill>
            <a:schemeClr val="tx1"/>
          </a:solidFill>
          <a:latin typeface="Comic Sans MS" pitchFamily="66" charset="0"/>
          <a:cs typeface="Arial" charset="0"/>
        </a:defRPr>
      </a:lvl3pPr>
      <a:lvl4pPr algn="ctr" rtl="0" eaLnBrk="0" fontAlgn="base" hangingPunct="0">
        <a:spcBef>
          <a:spcPct val="0"/>
        </a:spcBef>
        <a:spcAft>
          <a:spcPct val="0"/>
        </a:spcAft>
        <a:defRPr sz="4400">
          <a:solidFill>
            <a:schemeClr val="tx1"/>
          </a:solidFill>
          <a:latin typeface="Comic Sans MS" pitchFamily="66" charset="0"/>
          <a:cs typeface="Arial" charset="0"/>
        </a:defRPr>
      </a:lvl4pPr>
      <a:lvl5pPr algn="ctr" rtl="0" eaLnBrk="0" fontAlgn="base" hangingPunct="0">
        <a:spcBef>
          <a:spcPct val="0"/>
        </a:spcBef>
        <a:spcAft>
          <a:spcPct val="0"/>
        </a:spcAft>
        <a:defRPr sz="4400">
          <a:solidFill>
            <a:schemeClr val="tx1"/>
          </a:solidFill>
          <a:latin typeface="Comic Sans MS" pitchFamily="66" charset="0"/>
          <a:cs typeface="Arial" charset="0"/>
        </a:defRPr>
      </a:lvl5pPr>
      <a:lvl6pPr marL="457200" algn="ctr" rtl="0" fontAlgn="base">
        <a:spcBef>
          <a:spcPct val="0"/>
        </a:spcBef>
        <a:spcAft>
          <a:spcPct val="0"/>
        </a:spcAft>
        <a:defRPr sz="4400">
          <a:solidFill>
            <a:schemeClr val="tx1"/>
          </a:solidFill>
          <a:latin typeface="Comic Sans MS" pitchFamily="66" charset="0"/>
          <a:cs typeface="Arial" charset="0"/>
        </a:defRPr>
      </a:lvl6pPr>
      <a:lvl7pPr marL="914400" algn="ctr" rtl="0" fontAlgn="base">
        <a:spcBef>
          <a:spcPct val="0"/>
        </a:spcBef>
        <a:spcAft>
          <a:spcPct val="0"/>
        </a:spcAft>
        <a:defRPr sz="4400">
          <a:solidFill>
            <a:schemeClr val="tx1"/>
          </a:solidFill>
          <a:latin typeface="Comic Sans MS" pitchFamily="66" charset="0"/>
          <a:cs typeface="Arial" charset="0"/>
        </a:defRPr>
      </a:lvl7pPr>
      <a:lvl8pPr marL="1371600" algn="ctr" rtl="0" fontAlgn="base">
        <a:spcBef>
          <a:spcPct val="0"/>
        </a:spcBef>
        <a:spcAft>
          <a:spcPct val="0"/>
        </a:spcAft>
        <a:defRPr sz="4400">
          <a:solidFill>
            <a:schemeClr val="tx1"/>
          </a:solidFill>
          <a:latin typeface="Comic Sans MS" pitchFamily="66" charset="0"/>
          <a:cs typeface="Arial" charset="0"/>
        </a:defRPr>
      </a:lvl8pPr>
      <a:lvl9pPr marL="1828800" algn="ctr" rtl="0" fontAlgn="base">
        <a:spcBef>
          <a:spcPct val="0"/>
        </a:spcBef>
        <a:spcAft>
          <a:spcPct val="0"/>
        </a:spcAft>
        <a:defRPr sz="4400">
          <a:solidFill>
            <a:schemeClr val="tx1"/>
          </a:solidFill>
          <a:latin typeface="Comic Sans MS" pitchFamily="66"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685800" y="2349500"/>
            <a:ext cx="7773988" cy="3887788"/>
          </a:xfrm>
        </p:spPr>
        <p:txBody>
          <a:bodyPr/>
          <a:lstStyle/>
          <a:p>
            <a:pPr eaLnBrk="1" hangingPunct="1"/>
            <a:r>
              <a:rPr lang="ru-RU" sz="4000" smtClean="0"/>
              <a:t>Нетрадиционные техники рисования</a:t>
            </a:r>
            <a:br>
              <a:rPr lang="ru-RU" sz="4000" smtClean="0"/>
            </a:br>
            <a:r>
              <a:rPr lang="ru-RU" sz="1600" smtClean="0"/>
              <a:t>Занятия нетрадиционные включают множество идей, и интересны для детей</a:t>
            </a:r>
            <a:br>
              <a:rPr lang="ru-RU" sz="1600" smtClean="0"/>
            </a:br>
            <a:r>
              <a:rPr lang="ru-RU" sz="1600" smtClean="0"/>
              <a:t>В них необычно сочетается материал и инструмент,</a:t>
            </a:r>
            <a:br>
              <a:rPr lang="ru-RU" sz="1600" smtClean="0"/>
            </a:br>
            <a:r>
              <a:rPr lang="ru-RU" sz="1600" smtClean="0"/>
              <a:t>И все прекрасно получается и равнодушных точно нет.</a:t>
            </a:r>
            <a:br>
              <a:rPr lang="ru-RU" sz="1600" smtClean="0"/>
            </a:br>
            <a:endParaRPr lang="ru-RU" sz="16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685800" y="152400"/>
            <a:ext cx="6870700" cy="1044575"/>
          </a:xfrm>
        </p:spPr>
        <p:txBody>
          <a:bodyPr/>
          <a:lstStyle/>
          <a:p>
            <a:pPr eaLnBrk="1" hangingPunct="1"/>
            <a:r>
              <a:rPr lang="ru-RU" sz="2800" b="1" smtClean="0"/>
              <a:t>Черно–белый и цветной граттаж.</a:t>
            </a:r>
            <a:br>
              <a:rPr lang="ru-RU" sz="2800" b="1" smtClean="0"/>
            </a:br>
            <a:r>
              <a:rPr lang="ru-RU" sz="2800" b="1" smtClean="0"/>
              <a:t>( грунтованный лист )</a:t>
            </a:r>
            <a:endParaRPr lang="ru-RU" sz="3600" i="1" smtClean="0"/>
          </a:p>
        </p:txBody>
      </p:sp>
      <p:sp>
        <p:nvSpPr>
          <p:cNvPr id="12291" name="Rectangle 5"/>
          <p:cNvSpPr>
            <a:spLocks noGrp="1" noChangeArrowheads="1"/>
          </p:cNvSpPr>
          <p:nvPr>
            <p:ph type="body" sz="half" idx="1"/>
          </p:nvPr>
        </p:nvSpPr>
        <p:spPr>
          <a:xfrm>
            <a:off x="684213" y="1268413"/>
            <a:ext cx="3771900" cy="4233862"/>
          </a:xfrm>
        </p:spPr>
        <p:txBody>
          <a:bodyPr/>
          <a:lstStyle/>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линия, штрих, контраст.</a:t>
            </a:r>
            <a:endParaRPr lang="ru-RU" sz="1600" i="1" smtClean="0"/>
          </a:p>
          <a:p>
            <a:pPr eaLnBrk="1" hangingPunct="1">
              <a:lnSpc>
                <a:spcPct val="80000"/>
              </a:lnSpc>
              <a:buFontTx/>
              <a:buNone/>
            </a:pPr>
            <a:r>
              <a:rPr lang="ru-RU" sz="1600" b="1" smtClean="0"/>
              <a:t>Материалы:</a:t>
            </a:r>
            <a:r>
              <a:rPr lang="ru-RU" sz="1600" smtClean="0"/>
              <a:t> картон, либо плотная бумага белого цвета, свеча, широкая кисть, чёрная тушь, жидкое мыло (примерно одна капля на столовую ложку туши) или зубной порошок, мисочки для туши, палочка с заточенными концами.</a:t>
            </a:r>
            <a:endParaRPr lang="ru-RU" sz="1600" i="1" smtClean="0"/>
          </a:p>
          <a:p>
            <a:pPr eaLnBrk="1" hangingPunct="1">
              <a:lnSpc>
                <a:spcPct val="80000"/>
              </a:lnSpc>
              <a:buFontTx/>
              <a:buNone/>
            </a:pPr>
            <a:r>
              <a:rPr lang="ru-RU" sz="1600" b="1" smtClean="0"/>
              <a:t>Способ получения изображения:</a:t>
            </a:r>
            <a:r>
              <a:rPr lang="ru-RU" sz="1600" smtClean="0"/>
              <a:t> ребёнок натирает свечой или цветными восковыми мелками лист так, чтобы он весь был покрыт слоем воска. Затем на него наносится тушь с жидким мылом, либо зубной порошок, в этом случае он заливается тушью без добавок. После высыхания палочкой процарапывается рисунок.</a:t>
            </a:r>
          </a:p>
        </p:txBody>
      </p:sp>
      <p:pic>
        <p:nvPicPr>
          <p:cNvPr id="12292" name="Picture 8" descr="IMG_0233"/>
          <p:cNvPicPr>
            <a:picLocks noChangeAspect="1" noChangeArrowheads="1"/>
          </p:cNvPicPr>
          <p:nvPr>
            <p:ph sz="quarter" idx="2"/>
          </p:nvPr>
        </p:nvPicPr>
        <p:blipFill>
          <a:blip r:embed="rId2" cstate="email"/>
          <a:srcRect/>
          <a:stretch>
            <a:fillRect/>
          </a:stretch>
        </p:blipFill>
        <p:spPr>
          <a:xfrm>
            <a:off x="5292725" y="1844675"/>
            <a:ext cx="3024188" cy="1752600"/>
          </a:xfrm>
        </p:spPr>
      </p:pic>
      <p:pic>
        <p:nvPicPr>
          <p:cNvPr id="12293" name="Picture 9" descr="IMG_0234"/>
          <p:cNvPicPr>
            <a:picLocks noChangeAspect="1" noChangeArrowheads="1"/>
          </p:cNvPicPr>
          <p:nvPr>
            <p:ph sz="quarter" idx="3"/>
          </p:nvPr>
        </p:nvPicPr>
        <p:blipFill>
          <a:blip r:embed="rId3" cstate="email"/>
          <a:srcRect/>
          <a:stretch>
            <a:fillRect/>
          </a:stretch>
        </p:blipFill>
        <p:spPr>
          <a:xfrm>
            <a:off x="5364163" y="3644900"/>
            <a:ext cx="2952750" cy="225742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685800" y="188913"/>
            <a:ext cx="6870700" cy="1152525"/>
          </a:xfrm>
        </p:spPr>
        <p:txBody>
          <a:bodyPr/>
          <a:lstStyle/>
          <a:p>
            <a:pPr eaLnBrk="1" hangingPunct="1"/>
            <a:r>
              <a:rPr lang="ru-RU" sz="4000" b="1" smtClean="0"/>
              <a:t>Кляксография обычная.</a:t>
            </a:r>
            <a:r>
              <a:rPr lang="ru-RU" sz="4000" i="1" smtClean="0"/>
              <a:t/>
            </a:r>
            <a:br>
              <a:rPr lang="ru-RU" sz="4000" i="1" smtClean="0"/>
            </a:br>
            <a:endParaRPr lang="ru-RU" sz="4000" i="1" smtClean="0"/>
          </a:p>
        </p:txBody>
      </p:sp>
      <p:sp>
        <p:nvSpPr>
          <p:cNvPr id="13315" name="Rectangle 5"/>
          <p:cNvSpPr>
            <a:spLocks noGrp="1" noChangeArrowheads="1"/>
          </p:cNvSpPr>
          <p:nvPr>
            <p:ph type="body" sz="half" idx="1"/>
          </p:nvPr>
        </p:nvSpPr>
        <p:spPr>
          <a:xfrm>
            <a:off x="685800" y="1341438"/>
            <a:ext cx="3771900" cy="4144962"/>
          </a:xfrm>
        </p:spPr>
        <p:txBody>
          <a:bodyPr/>
          <a:lstStyle/>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Средство выразительности:</a:t>
            </a:r>
            <a:r>
              <a:rPr lang="ru-RU" sz="1600" smtClean="0"/>
              <a:t> пятно.</a:t>
            </a:r>
            <a:endParaRPr lang="ru-RU" sz="1600" i="1" smtClean="0"/>
          </a:p>
          <a:p>
            <a:pPr eaLnBrk="1" hangingPunct="1">
              <a:lnSpc>
                <a:spcPct val="80000"/>
              </a:lnSpc>
              <a:buFontTx/>
              <a:buNone/>
            </a:pPr>
            <a:r>
              <a:rPr lang="ru-RU" sz="1600" b="1" smtClean="0"/>
              <a:t>Материалы:</a:t>
            </a:r>
            <a:r>
              <a:rPr lang="ru-RU" sz="1600" smtClean="0"/>
              <a:t> бумага, тушь, либо жидко разведенная гуашь в мисочке, пластиковая ложечка.</a:t>
            </a:r>
            <a:endParaRPr lang="ru-RU" sz="1600" i="1" smtClean="0"/>
          </a:p>
          <a:p>
            <a:pPr eaLnBrk="1" hangingPunct="1">
              <a:lnSpc>
                <a:spcPct val="80000"/>
              </a:lnSpc>
              <a:buFontTx/>
              <a:buNone/>
            </a:pPr>
            <a:r>
              <a:rPr lang="ru-RU" sz="1600" b="1" smtClean="0"/>
              <a:t>Способ получения изображения:</a:t>
            </a:r>
            <a:r>
              <a:rPr lang="ru-RU" sz="1600" smtClean="0"/>
              <a:t> ребёнок зачерпывает гуашь пластиковой ложкой и выливает на бумагу. В результате получаются пятна в произвольном порядке. Затем лист накрывается другим листом и прижимается (можно согнуть исходный лист пополам, на одну половину капнуть тушь, а другой его прикрыть). Далее верхний лист снимается, изображение рассматривается: определяется на что оно похоже. Недостающие детали дорисовываются.</a:t>
            </a:r>
          </a:p>
        </p:txBody>
      </p:sp>
      <p:pic>
        <p:nvPicPr>
          <p:cNvPr id="13316" name="Picture 8" descr="IMG_0247"/>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13317" name="Picture 9" descr="IMG_0265"/>
          <p:cNvPicPr>
            <a:picLocks noChangeAspect="1" noChangeArrowheads="1"/>
          </p:cNvPicPr>
          <p:nvPr>
            <p:ph sz="quarter" idx="3"/>
          </p:nvPr>
        </p:nvPicPr>
        <p:blipFill>
          <a:blip r:embed="rId3" cstate="email"/>
          <a:srcRect/>
          <a:stretch>
            <a:fillRect/>
          </a:stretch>
        </p:blipFill>
        <p:spPr>
          <a:xfrm>
            <a:off x="5292725" y="3716338"/>
            <a:ext cx="2808288" cy="244951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ru-RU" sz="3600" b="1" smtClean="0"/>
              <a:t>Кляксография  с  трубочкой.</a:t>
            </a:r>
            <a:r>
              <a:rPr lang="ru-RU" sz="3600" i="1" smtClean="0"/>
              <a:t/>
            </a:r>
            <a:br>
              <a:rPr lang="ru-RU" sz="3600" i="1" smtClean="0"/>
            </a:br>
            <a:endParaRPr lang="ru-RU" sz="3600" i="1" smtClean="0"/>
          </a:p>
        </p:txBody>
      </p:sp>
      <p:sp>
        <p:nvSpPr>
          <p:cNvPr id="14339" name="Rectangle 5"/>
          <p:cNvSpPr>
            <a:spLocks noGrp="1" noChangeArrowheads="1"/>
          </p:cNvSpPr>
          <p:nvPr>
            <p:ph type="body" sz="half" idx="1"/>
          </p:nvPr>
        </p:nvSpPr>
        <p:spPr>
          <a:xfrm>
            <a:off x="685800" y="1341438"/>
            <a:ext cx="3771900" cy="4144962"/>
          </a:xfrm>
        </p:spPr>
        <p:txBody>
          <a:bodyPr/>
          <a:lstStyle/>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пятно.</a:t>
            </a:r>
            <a:endParaRPr lang="ru-RU" sz="1600" i="1" smtClean="0"/>
          </a:p>
          <a:p>
            <a:pPr eaLnBrk="1" hangingPunct="1">
              <a:lnSpc>
                <a:spcPct val="80000"/>
              </a:lnSpc>
              <a:buFontTx/>
              <a:buNone/>
            </a:pPr>
            <a:r>
              <a:rPr lang="ru-RU" sz="1600" b="1" smtClean="0"/>
              <a:t>Материалы:</a:t>
            </a:r>
            <a:r>
              <a:rPr lang="ru-RU" sz="1600" smtClean="0"/>
              <a:t> бумага, тушь, либо жидкое разведённая гуашь в мисочке, пластиковая ложечка, трубочка (соломинка для напитков).</a:t>
            </a:r>
            <a:endParaRPr lang="ru-RU" sz="1600" i="1" smtClean="0"/>
          </a:p>
          <a:p>
            <a:pPr eaLnBrk="1" hangingPunct="1">
              <a:lnSpc>
                <a:spcPct val="80000"/>
              </a:lnSpc>
              <a:buFontTx/>
              <a:buNone/>
            </a:pPr>
            <a:r>
              <a:rPr lang="ru-RU" sz="1600" b="1" smtClean="0"/>
              <a:t>Способ получения изображения:</a:t>
            </a:r>
            <a:r>
              <a:rPr lang="ru-RU" sz="1600" i="1" smtClean="0"/>
              <a:t> </a:t>
            </a:r>
            <a:r>
              <a:rPr lang="ru-RU" sz="1600" smtClean="0"/>
              <a:t>ребёнок зачерпывает пластиковой ложкой краску, выливает её на лист, делая небольшое пятно (капельку). Затем на это пятно дует из трубочки так, чтобы её конец не касался ни пятна, ни бумаги. При необходимости процедура повторяется. Недостающие детали дорисовываются.</a:t>
            </a:r>
          </a:p>
        </p:txBody>
      </p:sp>
      <p:pic>
        <p:nvPicPr>
          <p:cNvPr id="14340" name="Picture 8" descr="IMG_0248"/>
          <p:cNvPicPr>
            <a:picLocks noChangeAspect="1" noChangeArrowheads="1"/>
          </p:cNvPicPr>
          <p:nvPr>
            <p:ph sz="quarter" idx="2"/>
          </p:nvPr>
        </p:nvPicPr>
        <p:blipFill>
          <a:blip r:embed="rId2" cstate="email"/>
          <a:srcRect/>
          <a:stretch>
            <a:fillRect/>
          </a:stretch>
        </p:blipFill>
        <p:spPr>
          <a:xfrm>
            <a:off x="5292725" y="1844675"/>
            <a:ext cx="2879725" cy="1752600"/>
          </a:xfrm>
        </p:spPr>
      </p:pic>
      <p:pic>
        <p:nvPicPr>
          <p:cNvPr id="14341" name="Picture 9" descr="IMG_0264"/>
          <p:cNvPicPr>
            <a:picLocks noChangeAspect="1" noChangeArrowheads="1"/>
          </p:cNvPicPr>
          <p:nvPr>
            <p:ph sz="quarter" idx="3"/>
          </p:nvPr>
        </p:nvPicPr>
        <p:blipFill>
          <a:blip r:embed="rId3" cstate="email"/>
          <a:srcRect/>
          <a:stretch>
            <a:fillRect/>
          </a:stretch>
        </p:blipFill>
        <p:spPr>
          <a:xfrm>
            <a:off x="5292725" y="3716338"/>
            <a:ext cx="2951163" cy="2233612"/>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ru-RU" sz="4000" b="1" smtClean="0"/>
              <a:t>Кляксография ниточкой.</a:t>
            </a:r>
            <a:r>
              <a:rPr lang="ru-RU" sz="4000" i="1" smtClean="0"/>
              <a:t/>
            </a:r>
            <a:br>
              <a:rPr lang="ru-RU" sz="4000" i="1" smtClean="0"/>
            </a:br>
            <a:endParaRPr lang="ru-RU" sz="4000" i="1" smtClean="0"/>
          </a:p>
        </p:txBody>
      </p:sp>
      <p:sp>
        <p:nvSpPr>
          <p:cNvPr id="15363" name="Rectangle 5"/>
          <p:cNvSpPr>
            <a:spLocks noGrp="1" noChangeArrowheads="1"/>
          </p:cNvSpPr>
          <p:nvPr>
            <p:ph type="body" sz="half" idx="1"/>
          </p:nvPr>
        </p:nvSpPr>
        <p:spPr/>
        <p:txBody>
          <a:bodyPr/>
          <a:lstStyle/>
          <a:p>
            <a:pPr eaLnBrk="1" hangingPunct="1">
              <a:lnSpc>
                <a:spcPct val="80000"/>
              </a:lnSpc>
              <a:buFontTx/>
              <a:buNone/>
            </a:pPr>
            <a:r>
              <a:rPr lang="ru-RU" sz="1600" b="1" smtClean="0"/>
              <a:t>Возраст:</a:t>
            </a:r>
            <a:r>
              <a:rPr lang="ru-RU" sz="1600" i="1" smtClean="0"/>
              <a:t> </a:t>
            </a:r>
            <a:r>
              <a:rPr lang="ru-RU" sz="1600" smtClean="0"/>
              <a:t>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пятно.</a:t>
            </a:r>
            <a:endParaRPr lang="ru-RU" sz="1600" i="1" smtClean="0"/>
          </a:p>
          <a:p>
            <a:pPr eaLnBrk="1" hangingPunct="1">
              <a:lnSpc>
                <a:spcPct val="80000"/>
              </a:lnSpc>
              <a:buFontTx/>
              <a:buNone/>
            </a:pPr>
            <a:r>
              <a:rPr lang="ru-RU" sz="1600" b="1" smtClean="0"/>
              <a:t>Материалы:</a:t>
            </a:r>
            <a:r>
              <a:rPr lang="ru-RU" sz="1600" smtClean="0"/>
              <a:t> бумага, тушь или жидко разведенная гуашь, пластиковая ложечка, нитка средней толщены.</a:t>
            </a:r>
            <a:endParaRPr lang="ru-RU" sz="1600" i="1" smtClean="0"/>
          </a:p>
          <a:p>
            <a:pPr eaLnBrk="1" hangingPunct="1">
              <a:lnSpc>
                <a:spcPct val="80000"/>
              </a:lnSpc>
              <a:buFontTx/>
              <a:buNone/>
            </a:pPr>
            <a:r>
              <a:rPr lang="ru-RU" sz="1600" b="1" smtClean="0"/>
              <a:t>Способ получения изображения:</a:t>
            </a:r>
            <a:r>
              <a:rPr lang="ru-RU" sz="1600" smtClean="0"/>
              <a:t> ребёнок опускает нитку в краску, отжимает её. Затем на листе бумаги выкладывает из нитки изображение, оставляя один её конец свободным. После этого с верху накладывает другой лист, прижимает, придерживая рукой, и вытягивает нитку за кончик. Недостающие детали дорисовываются.</a:t>
            </a:r>
          </a:p>
        </p:txBody>
      </p:sp>
      <p:pic>
        <p:nvPicPr>
          <p:cNvPr id="15364" name="Picture 8" descr="IMG_0249"/>
          <p:cNvPicPr>
            <a:picLocks noChangeAspect="1" noChangeArrowheads="1"/>
          </p:cNvPicPr>
          <p:nvPr>
            <p:ph sz="quarter" idx="2"/>
          </p:nvPr>
        </p:nvPicPr>
        <p:blipFill>
          <a:blip r:embed="rId2" cstate="email"/>
          <a:srcRect/>
          <a:stretch>
            <a:fillRect/>
          </a:stretch>
        </p:blipFill>
        <p:spPr>
          <a:xfrm>
            <a:off x="5580063" y="1844675"/>
            <a:ext cx="2663825" cy="1752600"/>
          </a:xfrm>
        </p:spPr>
      </p:pic>
      <p:pic>
        <p:nvPicPr>
          <p:cNvPr id="15365" name="Picture 9" descr="IMG_0261"/>
          <p:cNvPicPr>
            <a:picLocks noChangeAspect="1" noChangeArrowheads="1"/>
          </p:cNvPicPr>
          <p:nvPr>
            <p:ph sz="quarter" idx="3"/>
          </p:nvPr>
        </p:nvPicPr>
        <p:blipFill>
          <a:blip r:embed="rId3" cstate="email"/>
          <a:srcRect/>
          <a:stretch>
            <a:fillRect/>
          </a:stretch>
        </p:blipFill>
        <p:spPr>
          <a:xfrm>
            <a:off x="5580063" y="3716338"/>
            <a:ext cx="2663825" cy="2160587"/>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ru-RU" b="1" smtClean="0"/>
              <a:t>Набрызг.</a:t>
            </a:r>
            <a:r>
              <a:rPr lang="ru-RU" i="1" smtClean="0"/>
              <a:t/>
            </a:r>
            <a:br>
              <a:rPr lang="ru-RU" i="1" smtClean="0"/>
            </a:br>
            <a:endParaRPr lang="ru-RU" i="1" smtClean="0"/>
          </a:p>
        </p:txBody>
      </p:sp>
      <p:sp>
        <p:nvSpPr>
          <p:cNvPr id="16387" name="Rectangle 5"/>
          <p:cNvSpPr>
            <a:spLocks noGrp="1" noChangeArrowheads="1"/>
          </p:cNvSpPr>
          <p:nvPr>
            <p:ph type="body" sz="half" idx="1"/>
          </p:nvPr>
        </p:nvSpPr>
        <p:spPr/>
        <p:txBody>
          <a:bodyPr/>
          <a:lstStyle/>
          <a:p>
            <a:pPr eaLnBrk="1" hangingPunct="1">
              <a:lnSpc>
                <a:spcPct val="80000"/>
              </a:lnSpc>
              <a:buFontTx/>
              <a:buNone/>
            </a:pPr>
            <a:r>
              <a:rPr lang="ru-RU" sz="1800" b="1" smtClean="0"/>
              <a:t>Возраст:</a:t>
            </a:r>
            <a:r>
              <a:rPr lang="ru-RU" sz="1800" smtClean="0"/>
              <a:t> от пяти лет.</a:t>
            </a:r>
            <a:endParaRPr lang="ru-RU" sz="1800" i="1" smtClean="0"/>
          </a:p>
          <a:p>
            <a:pPr eaLnBrk="1" hangingPunct="1">
              <a:lnSpc>
                <a:spcPct val="80000"/>
              </a:lnSpc>
              <a:buFontTx/>
              <a:buNone/>
            </a:pPr>
            <a:r>
              <a:rPr lang="ru-RU" sz="1800" b="1" smtClean="0"/>
              <a:t>Средства выразительности:</a:t>
            </a:r>
            <a:r>
              <a:rPr lang="ru-RU" sz="1800" smtClean="0"/>
              <a:t> точка, фактура.</a:t>
            </a:r>
            <a:endParaRPr lang="ru-RU" sz="1800" i="1" smtClean="0"/>
          </a:p>
          <a:p>
            <a:pPr eaLnBrk="1" hangingPunct="1">
              <a:lnSpc>
                <a:spcPct val="80000"/>
              </a:lnSpc>
              <a:buFontTx/>
              <a:buNone/>
            </a:pPr>
            <a:r>
              <a:rPr lang="ru-RU" sz="1800" b="1" smtClean="0"/>
              <a:t>Материалы:</a:t>
            </a:r>
            <a:r>
              <a:rPr lang="ru-RU" sz="1800" smtClean="0"/>
              <a:t> бумага, гуашь, жёсткая кисть, кусочек плотного картона, либо пластика (5 на 5см.).</a:t>
            </a:r>
            <a:endParaRPr lang="ru-RU" sz="1800" i="1" smtClean="0"/>
          </a:p>
          <a:p>
            <a:pPr eaLnBrk="1" hangingPunct="1">
              <a:lnSpc>
                <a:spcPct val="80000"/>
              </a:lnSpc>
              <a:buFontTx/>
              <a:buNone/>
            </a:pPr>
            <a:r>
              <a:rPr lang="ru-RU" sz="1800" b="1" smtClean="0"/>
              <a:t>Способ получения изображения:</a:t>
            </a:r>
            <a:r>
              <a:rPr lang="ru-RU" sz="1800" smtClean="0"/>
              <a:t> ребёнок набирает краску на кисть и ударяет кистью о картон, который держит над бумагой. Краска разбрызгивается на бумагу.</a:t>
            </a:r>
          </a:p>
        </p:txBody>
      </p:sp>
      <p:pic>
        <p:nvPicPr>
          <p:cNvPr id="16388" name="Picture 8" descr="IMG_0250"/>
          <p:cNvPicPr>
            <a:picLocks noChangeAspect="1" noChangeArrowheads="1"/>
          </p:cNvPicPr>
          <p:nvPr>
            <p:ph sz="quarter" idx="2"/>
          </p:nvPr>
        </p:nvPicPr>
        <p:blipFill>
          <a:blip r:embed="rId2" cstate="email"/>
          <a:srcRect/>
          <a:stretch>
            <a:fillRect/>
          </a:stretch>
        </p:blipFill>
        <p:spPr>
          <a:xfrm>
            <a:off x="5292725" y="1844675"/>
            <a:ext cx="3024188" cy="1752600"/>
          </a:xfrm>
        </p:spPr>
      </p:pic>
      <p:pic>
        <p:nvPicPr>
          <p:cNvPr id="16389" name="Picture 9" descr="IMG_0270"/>
          <p:cNvPicPr>
            <a:picLocks noChangeAspect="1" noChangeArrowheads="1"/>
          </p:cNvPicPr>
          <p:nvPr>
            <p:ph sz="quarter" idx="3"/>
          </p:nvPr>
        </p:nvPicPr>
        <p:blipFill>
          <a:blip r:embed="rId3" cstate="email"/>
          <a:srcRect/>
          <a:stretch>
            <a:fillRect/>
          </a:stretch>
        </p:blipFill>
        <p:spPr>
          <a:xfrm>
            <a:off x="5292725" y="3716338"/>
            <a:ext cx="3024188" cy="223361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ru-RU" smtClean="0"/>
              <a:t>Рисование зубной щеткой</a:t>
            </a:r>
          </a:p>
        </p:txBody>
      </p:sp>
      <p:sp>
        <p:nvSpPr>
          <p:cNvPr id="17411" name="Rectangle 5"/>
          <p:cNvSpPr>
            <a:spLocks noGrp="1" noChangeArrowheads="1"/>
          </p:cNvSpPr>
          <p:nvPr>
            <p:ph type="body" sz="half" idx="1"/>
          </p:nvPr>
        </p:nvSpPr>
        <p:spPr/>
        <p:txBody>
          <a:bodyPr/>
          <a:lstStyle/>
          <a:p>
            <a:pPr eaLnBrk="1" hangingPunct="1">
              <a:lnSpc>
                <a:spcPct val="80000"/>
              </a:lnSpc>
              <a:buFontTx/>
              <a:buNone/>
            </a:pPr>
            <a:r>
              <a:rPr lang="ru-RU" sz="1800" b="1" smtClean="0"/>
              <a:t>Возраст:</a:t>
            </a:r>
            <a:r>
              <a:rPr lang="ru-RU" sz="1800" i="1" smtClean="0"/>
              <a:t> </a:t>
            </a:r>
            <a:r>
              <a:rPr lang="ru-RU" sz="1800" smtClean="0"/>
              <a:t>от трех лет.</a:t>
            </a:r>
            <a:endParaRPr lang="ru-RU" sz="1800" i="1" smtClean="0"/>
          </a:p>
          <a:p>
            <a:pPr eaLnBrk="1" hangingPunct="1">
              <a:lnSpc>
                <a:spcPct val="80000"/>
              </a:lnSpc>
              <a:buFontTx/>
              <a:buNone/>
            </a:pPr>
            <a:r>
              <a:rPr lang="ru-RU" sz="1800" b="1" smtClean="0"/>
              <a:t>Средства выразительности:</a:t>
            </a:r>
            <a:r>
              <a:rPr lang="ru-RU" sz="1800" smtClean="0"/>
              <a:t> мазок, штрих.</a:t>
            </a:r>
            <a:endParaRPr lang="ru-RU" sz="1800" i="1" smtClean="0"/>
          </a:p>
          <a:p>
            <a:pPr eaLnBrk="1" hangingPunct="1">
              <a:lnSpc>
                <a:spcPct val="80000"/>
              </a:lnSpc>
              <a:buFontTx/>
              <a:buNone/>
            </a:pPr>
            <a:r>
              <a:rPr lang="ru-RU" sz="1800" b="1" smtClean="0"/>
              <a:t>Материалы:</a:t>
            </a:r>
            <a:r>
              <a:rPr lang="ru-RU" sz="1800" smtClean="0"/>
              <a:t> бумага, тушь или жидко разведенная гуашь, зубная щетка. </a:t>
            </a:r>
          </a:p>
          <a:p>
            <a:pPr eaLnBrk="1" hangingPunct="1">
              <a:lnSpc>
                <a:spcPct val="80000"/>
              </a:lnSpc>
              <a:buFontTx/>
              <a:buNone/>
            </a:pPr>
            <a:r>
              <a:rPr lang="ru-RU" sz="1800" b="1" smtClean="0"/>
              <a:t>Способ получения изображения:</a:t>
            </a:r>
            <a:r>
              <a:rPr lang="ru-RU" sz="1800" smtClean="0"/>
              <a:t> ребёнок опускает щетку в краску, отжимает её. Затем на бумаге делает мазок, так можно нарисовать траву, шерсть животных.</a:t>
            </a:r>
          </a:p>
        </p:txBody>
      </p:sp>
      <p:pic>
        <p:nvPicPr>
          <p:cNvPr id="17412" name="Picture 8" descr="IMG_0262"/>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17413" name="Picture 9" descr="IMG_0240"/>
          <p:cNvPicPr>
            <a:picLocks noChangeAspect="1" noChangeArrowheads="1"/>
          </p:cNvPicPr>
          <p:nvPr>
            <p:ph sz="quarter" idx="3"/>
          </p:nvPr>
        </p:nvPicPr>
        <p:blipFill>
          <a:blip r:embed="rId3" cstate="email"/>
          <a:srcRect/>
          <a:stretch>
            <a:fillRect/>
          </a:stretch>
        </p:blipFill>
        <p:spPr>
          <a:xfrm>
            <a:off x="5364163" y="3933825"/>
            <a:ext cx="2376487" cy="23368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ru-RU" b="1" smtClean="0"/>
              <a:t>Отпечатки листьев</a:t>
            </a:r>
          </a:p>
        </p:txBody>
      </p:sp>
      <p:sp>
        <p:nvSpPr>
          <p:cNvPr id="18435" name="Rectangle 5"/>
          <p:cNvSpPr>
            <a:spLocks noGrp="1" noChangeArrowheads="1"/>
          </p:cNvSpPr>
          <p:nvPr>
            <p:ph type="body" sz="half" idx="1"/>
          </p:nvPr>
        </p:nvSpPr>
        <p:spPr/>
        <p:txBody>
          <a:bodyPr/>
          <a:lstStyle/>
          <a:p>
            <a:pPr eaLnBrk="1" hangingPunct="1">
              <a:lnSpc>
                <a:spcPct val="80000"/>
              </a:lnSpc>
              <a:buFontTx/>
              <a:buNone/>
            </a:pPr>
            <a:endParaRPr lang="ru-RU" sz="1600" i="1" smtClean="0"/>
          </a:p>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фактура, цвет.</a:t>
            </a:r>
            <a:endParaRPr lang="ru-RU" sz="1600" i="1" smtClean="0"/>
          </a:p>
          <a:p>
            <a:pPr eaLnBrk="1" hangingPunct="1">
              <a:lnSpc>
                <a:spcPct val="80000"/>
              </a:lnSpc>
              <a:buFontTx/>
              <a:buNone/>
            </a:pPr>
            <a:r>
              <a:rPr lang="ru-RU" sz="1600" b="1" smtClean="0"/>
              <a:t>Материалы:</a:t>
            </a:r>
            <a:r>
              <a:rPr lang="ru-RU" sz="1600" smtClean="0"/>
              <a:t> бумага, листья различных деревьев (желательно опавшие), гуашь, кисти.</a:t>
            </a:r>
            <a:endParaRPr lang="ru-RU" sz="1600" i="1" smtClean="0"/>
          </a:p>
          <a:p>
            <a:pPr eaLnBrk="1" hangingPunct="1">
              <a:lnSpc>
                <a:spcPct val="80000"/>
              </a:lnSpc>
              <a:buFontTx/>
              <a:buNone/>
            </a:pPr>
            <a:r>
              <a:rPr lang="ru-RU" sz="1600" b="1" smtClean="0"/>
              <a:t>Способ получения изображения:</a:t>
            </a:r>
            <a:r>
              <a:rPr lang="ru-RU" sz="1600" smtClean="0"/>
              <a:t> ребёнок покрывает листок дерева красками разных цветов, затем прикладывает его к бумаге окрашенной стороной для получения отпечатка.Каждый раз берётся новый лист. Черешки у листьев можно дорисовать кистью.</a:t>
            </a:r>
          </a:p>
        </p:txBody>
      </p:sp>
      <p:pic>
        <p:nvPicPr>
          <p:cNvPr id="18436" name="Picture 8" descr="IMG_0251"/>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18437" name="Picture 9" descr="IMG_0235"/>
          <p:cNvPicPr>
            <a:picLocks noChangeAspect="1" noChangeArrowheads="1"/>
          </p:cNvPicPr>
          <p:nvPr>
            <p:ph sz="quarter" idx="3"/>
          </p:nvPr>
        </p:nvPicPr>
        <p:blipFill>
          <a:blip r:embed="rId3" cstate="email"/>
          <a:srcRect/>
          <a:stretch>
            <a:fillRect/>
          </a:stretch>
        </p:blipFill>
        <p:spPr>
          <a:xfrm>
            <a:off x="5508625" y="3933825"/>
            <a:ext cx="2447925" cy="23368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685800" y="152400"/>
            <a:ext cx="6870700" cy="1044575"/>
          </a:xfrm>
        </p:spPr>
        <p:txBody>
          <a:bodyPr/>
          <a:lstStyle/>
          <a:p>
            <a:pPr eaLnBrk="1" hangingPunct="1"/>
            <a:r>
              <a:rPr lang="ru-RU" sz="3600" b="1" smtClean="0"/>
              <a:t>Монотопия пейзажная.</a:t>
            </a:r>
          </a:p>
        </p:txBody>
      </p:sp>
      <p:sp>
        <p:nvSpPr>
          <p:cNvPr id="19459" name="Rectangle 5"/>
          <p:cNvSpPr>
            <a:spLocks noGrp="1" noChangeArrowheads="1"/>
          </p:cNvSpPr>
          <p:nvPr>
            <p:ph type="body" sz="half" idx="1"/>
          </p:nvPr>
        </p:nvSpPr>
        <p:spPr>
          <a:xfrm>
            <a:off x="684213" y="1557338"/>
            <a:ext cx="3771900" cy="3929062"/>
          </a:xfrm>
        </p:spPr>
        <p:txBody>
          <a:bodyPr/>
          <a:lstStyle/>
          <a:p>
            <a:pPr eaLnBrk="1" hangingPunct="1">
              <a:lnSpc>
                <a:spcPct val="80000"/>
              </a:lnSpc>
              <a:buFontTx/>
              <a:buNone/>
            </a:pPr>
            <a:r>
              <a:rPr lang="ru-RU" sz="1400" b="1" smtClean="0"/>
              <a:t>Возраст:</a:t>
            </a:r>
            <a:r>
              <a:rPr lang="ru-RU" sz="1400" smtClean="0"/>
              <a:t> от шести лет.</a:t>
            </a:r>
            <a:endParaRPr lang="ru-RU" sz="1400" i="1" smtClean="0"/>
          </a:p>
          <a:p>
            <a:pPr eaLnBrk="1" hangingPunct="1">
              <a:lnSpc>
                <a:spcPct val="80000"/>
              </a:lnSpc>
              <a:buFontTx/>
              <a:buNone/>
            </a:pPr>
            <a:r>
              <a:rPr lang="ru-RU" sz="1400" b="1" smtClean="0"/>
              <a:t>Средства выразительности:</a:t>
            </a:r>
            <a:r>
              <a:rPr lang="ru-RU" sz="1400" smtClean="0"/>
              <a:t> пятно, тон, вертикальная симметрия, изображение, пространство, композиции.</a:t>
            </a:r>
            <a:endParaRPr lang="ru-RU" sz="1400" i="1" smtClean="0"/>
          </a:p>
          <a:p>
            <a:pPr eaLnBrk="1" hangingPunct="1">
              <a:lnSpc>
                <a:spcPct val="80000"/>
              </a:lnSpc>
              <a:buFontTx/>
              <a:buNone/>
            </a:pPr>
            <a:r>
              <a:rPr lang="ru-RU" sz="1400" smtClean="0"/>
              <a:t>Материалы: бумага, кисти, гуашь, либо акварель, влажная губка, кафельная плитка.</a:t>
            </a:r>
            <a:endParaRPr lang="ru-RU" sz="1400" i="1" smtClean="0"/>
          </a:p>
          <a:p>
            <a:pPr eaLnBrk="1" hangingPunct="1">
              <a:lnSpc>
                <a:spcPct val="80000"/>
              </a:lnSpc>
              <a:buFontTx/>
              <a:buNone/>
            </a:pPr>
            <a:r>
              <a:rPr lang="ru-RU" sz="1400" b="1" smtClean="0"/>
              <a:t>Способ получения изображения:</a:t>
            </a:r>
            <a:r>
              <a:rPr lang="ru-RU" sz="1400" smtClean="0"/>
              <a:t> ребёнок складывает лист пополам. На одной половине листа рисуется пейзаж, на другой получается его отражение в озере, реке (отпечаток). Пейзаж выполняется быстро, чтобы краски не успели высохнуть. Половина листа, предназначенная для отпечатка, протирается влажной губкой. Исходный рисунок, после того как с него сделан оттиск, оживляется красками, чтобы он сильнее отличался от отпечатка. Для монотопии также можно использовать лист бумаги и кафельную плитку. На последнюю наносится рисунок краской, затем она накрывается влажным листом бумаги. Пейзаж получается размытым.</a:t>
            </a:r>
          </a:p>
        </p:txBody>
      </p:sp>
      <p:pic>
        <p:nvPicPr>
          <p:cNvPr id="19460" name="Picture 8" descr="IMG_0252"/>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19461" name="Picture 9" descr="IMG_0237"/>
          <p:cNvPicPr>
            <a:picLocks noChangeAspect="1" noChangeArrowheads="1"/>
          </p:cNvPicPr>
          <p:nvPr>
            <p:ph sz="quarter" idx="3"/>
          </p:nvPr>
        </p:nvPicPr>
        <p:blipFill>
          <a:blip r:embed="rId3" cstate="email"/>
          <a:srcRect/>
          <a:stretch>
            <a:fillRect/>
          </a:stretch>
        </p:blipFill>
        <p:spPr>
          <a:xfrm>
            <a:off x="5584825" y="3716338"/>
            <a:ext cx="2011363" cy="2592387"/>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pPr eaLnBrk="1" hangingPunct="1"/>
            <a:r>
              <a:rPr lang="ru-RU" b="1" smtClean="0"/>
              <a:t>Коллаж</a:t>
            </a:r>
            <a:r>
              <a:rPr lang="ru-RU" i="1" smtClean="0"/>
              <a:t/>
            </a:r>
            <a:br>
              <a:rPr lang="ru-RU" i="1" smtClean="0"/>
            </a:br>
            <a:endParaRPr lang="ru-RU" i="1" smtClean="0"/>
          </a:p>
        </p:txBody>
      </p:sp>
      <p:sp>
        <p:nvSpPr>
          <p:cNvPr id="20483" name="Rectangle 5"/>
          <p:cNvSpPr>
            <a:spLocks noGrp="1" noChangeArrowheads="1"/>
          </p:cNvSpPr>
          <p:nvPr>
            <p:ph type="body" sz="half" idx="1"/>
          </p:nvPr>
        </p:nvSpPr>
        <p:spPr/>
        <p:txBody>
          <a:bodyPr/>
          <a:lstStyle/>
          <a:p>
            <a:pPr eaLnBrk="1" hangingPunct="1">
              <a:lnSpc>
                <a:spcPct val="80000"/>
              </a:lnSpc>
              <a:buFontTx/>
              <a:buNone/>
            </a:pPr>
            <a:r>
              <a:rPr lang="ru-RU" sz="1600" b="1" smtClean="0"/>
              <a:t>Возраст:</a:t>
            </a:r>
            <a:r>
              <a:rPr lang="ru-RU" sz="1600" smtClean="0"/>
              <a:t> от пяти лет.</a:t>
            </a:r>
          </a:p>
          <a:p>
            <a:pPr eaLnBrk="1" hangingPunct="1">
              <a:lnSpc>
                <a:spcPct val="80000"/>
              </a:lnSpc>
              <a:buFontTx/>
              <a:buNone/>
            </a:pPr>
            <a:r>
              <a:rPr lang="ru-RU" sz="1600" smtClean="0"/>
              <a:t>это изображение на бумаге, не только рисованное (кистью, пером, палочкой, мелом, воском и т.п.), но созданное также с помощью монтажа кусочков различных цветных и черно-белых материалов. Коллаж: само понятие объясняет смысл данного метода: в него собираются несколько выше указанных т.е при выполнение коллажей дети использую ранее полученные навыки и умения нетрадиционных техник рисования. Пробуждается фантазия ребенка и занятие пре в решается в увлекательную игру.</a:t>
            </a:r>
          </a:p>
        </p:txBody>
      </p:sp>
      <p:pic>
        <p:nvPicPr>
          <p:cNvPr id="20484" name="Picture 8" descr="IMG_0253"/>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20485" name="Picture 9" descr="IMG_0263"/>
          <p:cNvPicPr>
            <a:picLocks noChangeAspect="1" noChangeArrowheads="1"/>
          </p:cNvPicPr>
          <p:nvPr>
            <p:ph sz="quarter" idx="3"/>
          </p:nvPr>
        </p:nvPicPr>
        <p:blipFill>
          <a:blip r:embed="rId3" cstate="email"/>
          <a:srcRect/>
          <a:stretch>
            <a:fillRect/>
          </a:stretch>
        </p:blipFill>
        <p:spPr>
          <a:xfrm>
            <a:off x="5327650" y="3733800"/>
            <a:ext cx="2336800" cy="17526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r>
              <a:rPr lang="ru-RU" smtClean="0"/>
              <a:t>Рисование ластиком</a:t>
            </a:r>
          </a:p>
        </p:txBody>
      </p:sp>
      <p:sp>
        <p:nvSpPr>
          <p:cNvPr id="21507" name="Rectangle 5"/>
          <p:cNvSpPr>
            <a:spLocks noGrp="1" noChangeArrowheads="1"/>
          </p:cNvSpPr>
          <p:nvPr>
            <p:ph type="body" sz="half" idx="1"/>
          </p:nvPr>
        </p:nvSpPr>
        <p:spPr/>
        <p:txBody>
          <a:bodyPr/>
          <a:lstStyle/>
          <a:p>
            <a:pPr eaLnBrk="1" hangingPunct="1">
              <a:lnSpc>
                <a:spcPct val="80000"/>
              </a:lnSpc>
              <a:buFontTx/>
              <a:buNone/>
            </a:pPr>
            <a:r>
              <a:rPr lang="ru-RU" sz="1800" b="1" smtClean="0"/>
              <a:t>Возраст:</a:t>
            </a:r>
            <a:r>
              <a:rPr lang="ru-RU" sz="1800" smtClean="0"/>
              <a:t> от четырёх лет.</a:t>
            </a:r>
            <a:endParaRPr lang="ru-RU" sz="1800" i="1" smtClean="0"/>
          </a:p>
          <a:p>
            <a:pPr eaLnBrk="1" hangingPunct="1">
              <a:lnSpc>
                <a:spcPct val="80000"/>
              </a:lnSpc>
              <a:buFontTx/>
              <a:buNone/>
            </a:pPr>
            <a:r>
              <a:rPr lang="ru-RU" sz="1800" b="1" smtClean="0"/>
              <a:t>Средства выразительности:</a:t>
            </a:r>
            <a:r>
              <a:rPr lang="ru-RU" sz="1800" smtClean="0"/>
              <a:t> цвет, линия.</a:t>
            </a:r>
            <a:endParaRPr lang="ru-RU" sz="1800" i="1" smtClean="0"/>
          </a:p>
          <a:p>
            <a:pPr eaLnBrk="1" hangingPunct="1">
              <a:lnSpc>
                <a:spcPct val="80000"/>
              </a:lnSpc>
              <a:buFontTx/>
              <a:buNone/>
            </a:pPr>
            <a:r>
              <a:rPr lang="ru-RU" sz="1800" b="1" smtClean="0"/>
              <a:t>Материалы: </a:t>
            </a:r>
            <a:r>
              <a:rPr lang="ru-RU" sz="1800" smtClean="0"/>
              <a:t>ластик, бумага, простой карандаш.</a:t>
            </a:r>
            <a:endParaRPr lang="ru-RU" sz="1800" i="1" smtClean="0"/>
          </a:p>
          <a:p>
            <a:pPr eaLnBrk="1" hangingPunct="1">
              <a:lnSpc>
                <a:spcPct val="80000"/>
              </a:lnSpc>
              <a:buFontTx/>
              <a:buNone/>
            </a:pPr>
            <a:r>
              <a:rPr lang="ru-RU" sz="1800" b="1" smtClean="0"/>
              <a:t>Способ получения изображения:</a:t>
            </a:r>
            <a:r>
              <a:rPr lang="ru-RU" sz="1800" smtClean="0"/>
              <a:t> ребёнок задумывает изображение, тонирует лист простым карандашом. и стирает лишний карандаш ластиком, проявляется изображение которое остаётся белым</a:t>
            </a:r>
          </a:p>
        </p:txBody>
      </p:sp>
      <p:pic>
        <p:nvPicPr>
          <p:cNvPr id="21508" name="Picture 8" descr="IMG_0255"/>
          <p:cNvPicPr>
            <a:picLocks noChangeAspect="1" noChangeArrowheads="1"/>
          </p:cNvPicPr>
          <p:nvPr>
            <p:ph sz="quarter" idx="2"/>
          </p:nvPr>
        </p:nvPicPr>
        <p:blipFill>
          <a:blip r:embed="rId2" cstate="email"/>
          <a:srcRect/>
          <a:stretch>
            <a:fillRect/>
          </a:stretch>
        </p:blipFill>
        <p:spPr>
          <a:xfrm>
            <a:off x="5292725" y="1844675"/>
            <a:ext cx="2951163" cy="1752600"/>
          </a:xfrm>
        </p:spPr>
      </p:pic>
      <p:pic>
        <p:nvPicPr>
          <p:cNvPr id="21509" name="Picture 9" descr="IMG_0245"/>
          <p:cNvPicPr>
            <a:picLocks noChangeAspect="1" noChangeArrowheads="1"/>
          </p:cNvPicPr>
          <p:nvPr>
            <p:ph sz="quarter" idx="3"/>
          </p:nvPr>
        </p:nvPicPr>
        <p:blipFill>
          <a:blip r:embed="rId3" cstate="email"/>
          <a:srcRect/>
          <a:stretch>
            <a:fillRect/>
          </a:stretch>
        </p:blipFill>
        <p:spPr>
          <a:xfrm>
            <a:off x="5292725" y="3716338"/>
            <a:ext cx="3024188" cy="208915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title"/>
          </p:nvPr>
        </p:nvSpPr>
        <p:spPr>
          <a:xfrm>
            <a:off x="685800" y="152400"/>
            <a:ext cx="6870700" cy="1331913"/>
          </a:xfrm>
        </p:spPr>
        <p:txBody>
          <a:bodyPr/>
          <a:lstStyle/>
          <a:p>
            <a:pPr eaLnBrk="1" hangingPunct="1"/>
            <a:r>
              <a:rPr lang="ru-RU" sz="4000" b="1" smtClean="0"/>
              <a:t>Тычок  жёсткой полусухой кистью</a:t>
            </a:r>
            <a:r>
              <a:rPr lang="ru-RU" sz="4000" smtClean="0"/>
              <a:t>.</a:t>
            </a:r>
          </a:p>
        </p:txBody>
      </p:sp>
      <p:sp>
        <p:nvSpPr>
          <p:cNvPr id="4099" name="Rectangle 8"/>
          <p:cNvSpPr>
            <a:spLocks noGrp="1" noChangeArrowheads="1"/>
          </p:cNvSpPr>
          <p:nvPr>
            <p:ph type="body" sz="half" idx="1"/>
          </p:nvPr>
        </p:nvSpPr>
        <p:spPr>
          <a:xfrm>
            <a:off x="323850" y="1412875"/>
            <a:ext cx="4464050" cy="4752975"/>
          </a:xfrm>
        </p:spPr>
        <p:txBody>
          <a:bodyPr/>
          <a:lstStyle/>
          <a:p>
            <a:pPr eaLnBrk="1" hangingPunct="1">
              <a:lnSpc>
                <a:spcPct val="80000"/>
              </a:lnSpc>
              <a:buFontTx/>
              <a:buNone/>
            </a:pPr>
            <a:endParaRPr lang="ru-RU" sz="1800" i="1" smtClean="0"/>
          </a:p>
          <a:p>
            <a:pPr eaLnBrk="1" hangingPunct="1">
              <a:lnSpc>
                <a:spcPct val="80000"/>
              </a:lnSpc>
              <a:buFontTx/>
              <a:buNone/>
            </a:pPr>
            <a:r>
              <a:rPr lang="ru-RU" sz="1800" b="1" smtClean="0"/>
              <a:t>Возраст:</a:t>
            </a:r>
            <a:r>
              <a:rPr lang="ru-RU" sz="1800" smtClean="0"/>
              <a:t> любой</a:t>
            </a:r>
            <a:endParaRPr lang="ru-RU" sz="1800" i="1" smtClean="0"/>
          </a:p>
          <a:p>
            <a:pPr eaLnBrk="1" hangingPunct="1">
              <a:lnSpc>
                <a:spcPct val="80000"/>
              </a:lnSpc>
              <a:buFontTx/>
              <a:buNone/>
            </a:pPr>
            <a:r>
              <a:rPr lang="ru-RU" sz="1800" b="1" smtClean="0"/>
              <a:t>Средства выразительности:</a:t>
            </a:r>
            <a:r>
              <a:rPr lang="ru-RU" sz="1800" smtClean="0"/>
              <a:t> фактурность окраски, цвет.</a:t>
            </a:r>
            <a:endParaRPr lang="ru-RU" sz="1800" i="1" smtClean="0"/>
          </a:p>
          <a:p>
            <a:pPr eaLnBrk="1" hangingPunct="1">
              <a:lnSpc>
                <a:spcPct val="80000"/>
              </a:lnSpc>
              <a:buFontTx/>
              <a:buNone/>
            </a:pPr>
            <a:r>
              <a:rPr lang="ru-RU" sz="1800" b="1" smtClean="0"/>
              <a:t>Материалы:</a:t>
            </a:r>
            <a:r>
              <a:rPr lang="ru-RU" sz="1800" smtClean="0"/>
              <a:t> жёсткая кисть, гуашь, бумага любого цвета и формата, либо вырезанный силуэт пушистого или колючего животного.</a:t>
            </a:r>
            <a:endParaRPr lang="ru-RU" sz="1800" i="1" smtClean="0"/>
          </a:p>
          <a:p>
            <a:pPr eaLnBrk="1" hangingPunct="1">
              <a:lnSpc>
                <a:spcPct val="80000"/>
              </a:lnSpc>
              <a:buFontTx/>
              <a:buNone/>
            </a:pPr>
            <a:r>
              <a:rPr lang="ru-RU" sz="1800" b="1" smtClean="0"/>
              <a:t>Способ получения изображения:</a:t>
            </a:r>
            <a:r>
              <a:rPr lang="ru-RU" sz="1800" smtClean="0"/>
              <a:t> ребёнок опускает в гуашь кисть и ударяет ею по бумаге, держа вертикально. При работе кисть в воду не опускается. Таким образом заполняется весь лист, контур или шаблон. Получается имитация фактурности пушистой или колючей поверхности.</a:t>
            </a:r>
          </a:p>
        </p:txBody>
      </p:sp>
      <p:pic>
        <p:nvPicPr>
          <p:cNvPr id="4100" name="Picture 11" descr="IMG_0223"/>
          <p:cNvPicPr>
            <a:picLocks noChangeAspect="1" noChangeArrowheads="1"/>
          </p:cNvPicPr>
          <p:nvPr>
            <p:ph sz="quarter" idx="2"/>
          </p:nvPr>
        </p:nvPicPr>
        <p:blipFill>
          <a:blip r:embed="rId2" cstate="email"/>
          <a:srcRect/>
          <a:stretch>
            <a:fillRect/>
          </a:stretch>
        </p:blipFill>
        <p:spPr>
          <a:xfrm>
            <a:off x="5505450" y="1916113"/>
            <a:ext cx="2336800" cy="1752600"/>
          </a:xfrm>
        </p:spPr>
      </p:pic>
      <p:pic>
        <p:nvPicPr>
          <p:cNvPr id="4101" name="Picture 12" descr="IMG_0241"/>
          <p:cNvPicPr>
            <a:picLocks noChangeAspect="1" noChangeArrowheads="1"/>
          </p:cNvPicPr>
          <p:nvPr>
            <p:ph sz="quarter" idx="3"/>
          </p:nvPr>
        </p:nvPicPr>
        <p:blipFill>
          <a:blip r:embed="rId3" cstate="email"/>
          <a:srcRect/>
          <a:stretch>
            <a:fillRect/>
          </a:stretch>
        </p:blipFill>
        <p:spPr>
          <a:xfrm>
            <a:off x="5780088" y="3716338"/>
            <a:ext cx="2336800" cy="17526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ru-RU" sz="3600" b="1" smtClean="0"/>
              <a:t>Рисование на мятой бумаге.</a:t>
            </a:r>
            <a:r>
              <a:rPr lang="ru-RU" sz="3600" smtClean="0"/>
              <a:t/>
            </a:r>
            <a:br>
              <a:rPr lang="ru-RU" sz="3600" smtClean="0"/>
            </a:br>
            <a:endParaRPr lang="ru-RU" sz="3600" smtClean="0"/>
          </a:p>
        </p:txBody>
      </p:sp>
      <p:sp>
        <p:nvSpPr>
          <p:cNvPr id="22531" name="Rectangle 5"/>
          <p:cNvSpPr>
            <a:spLocks noGrp="1" noChangeArrowheads="1"/>
          </p:cNvSpPr>
          <p:nvPr>
            <p:ph type="body" sz="half" idx="1"/>
          </p:nvPr>
        </p:nvSpPr>
        <p:spPr>
          <a:xfrm>
            <a:off x="250825" y="1125538"/>
            <a:ext cx="4535488" cy="4360862"/>
          </a:xfrm>
        </p:spPr>
        <p:txBody>
          <a:bodyPr/>
          <a:lstStyle/>
          <a:p>
            <a:pPr eaLnBrk="1" hangingPunct="1">
              <a:lnSpc>
                <a:spcPct val="80000"/>
              </a:lnSpc>
              <a:buFontTx/>
              <a:buNone/>
            </a:pPr>
            <a:r>
              <a:rPr lang="ru-RU" sz="1400" b="1" smtClean="0">
                <a:latin typeface="Arial" charset="0"/>
              </a:rPr>
              <a:t>Возраст:</a:t>
            </a:r>
            <a:r>
              <a:rPr lang="ru-RU" sz="1400" smtClean="0">
                <a:latin typeface="Arial" charset="0"/>
              </a:rPr>
              <a:t> от трёх лет.</a:t>
            </a:r>
          </a:p>
          <a:p>
            <a:pPr eaLnBrk="1" hangingPunct="1">
              <a:lnSpc>
                <a:spcPct val="80000"/>
              </a:lnSpc>
              <a:buFontTx/>
              <a:buNone/>
            </a:pPr>
            <a:r>
              <a:rPr lang="ru-RU" sz="1400" b="1" smtClean="0">
                <a:latin typeface="Arial" charset="0"/>
              </a:rPr>
              <a:t>Технология рисования: </a:t>
            </a:r>
            <a:r>
              <a:rPr lang="ru-RU" sz="1400" smtClean="0">
                <a:latin typeface="Arial" charset="0"/>
              </a:rPr>
              <a:t>эта техника интересна, тем, что в местах изгибов бумаги краска при закрашивании делается более интенсивной, темной - это называется эффектом мозаики. Рисовать по мятой бумаге очень просто. Перед рисованием аккуратно мнем бумагу, потом аккуратно разглаживаем и начинаем рисовать.</a:t>
            </a:r>
          </a:p>
          <a:p>
            <a:pPr eaLnBrk="1" hangingPunct="1">
              <a:lnSpc>
                <a:spcPct val="80000"/>
              </a:lnSpc>
              <a:buFontTx/>
              <a:buNone/>
            </a:pPr>
            <a:r>
              <a:rPr lang="ru-RU" sz="1400" b="1" smtClean="0">
                <a:latin typeface="Arial" charset="0"/>
              </a:rPr>
              <a:t>Материал:</a:t>
            </a:r>
            <a:r>
              <a:rPr lang="ru-RU" sz="1400" smtClean="0">
                <a:latin typeface="Arial" charset="0"/>
              </a:rPr>
              <a:t> мятая бумага, гуашевые краски, кисти, салфетки.</a:t>
            </a:r>
          </a:p>
          <a:p>
            <a:pPr eaLnBrk="1" hangingPunct="1">
              <a:lnSpc>
                <a:spcPct val="80000"/>
              </a:lnSpc>
              <a:buFontTx/>
              <a:buNone/>
            </a:pPr>
            <a:r>
              <a:rPr lang="ru-RU" sz="1400" b="1" smtClean="0">
                <a:latin typeface="Arial" charset="0"/>
              </a:rPr>
              <a:t>Поделки из мятой бумаги.</a:t>
            </a:r>
          </a:p>
          <a:p>
            <a:pPr eaLnBrk="1" hangingPunct="1">
              <a:lnSpc>
                <a:spcPct val="80000"/>
              </a:lnSpc>
              <a:buFontTx/>
              <a:buNone/>
            </a:pPr>
            <a:r>
              <a:rPr lang="ru-RU" sz="1400" smtClean="0">
                <a:latin typeface="Arial" charset="0"/>
              </a:rPr>
              <a:t>Технология изготовления поделок из смятой бумаги проста и не требует больших материальных вложений. Объясните и покажите технологию малышу и Вы дадите ему еще один способ для самореализации в творчестве. Делая игрушки из мятой бумаги - ребенок тренирует мелкую моторику, воображение, развивает творческие наклонности.</a:t>
            </a:r>
          </a:p>
          <a:p>
            <a:pPr eaLnBrk="1" hangingPunct="1">
              <a:lnSpc>
                <a:spcPct val="80000"/>
              </a:lnSpc>
              <a:buFontTx/>
              <a:buNone/>
            </a:pPr>
            <a:r>
              <a:rPr lang="ru-RU" sz="1400" b="1" smtClean="0">
                <a:latin typeface="Arial" charset="0"/>
              </a:rPr>
              <a:t>Материалы:</a:t>
            </a:r>
            <a:r>
              <a:rPr lang="ru-RU" sz="1400" smtClean="0">
                <a:latin typeface="Arial" charset="0"/>
              </a:rPr>
              <a:t> Двухсторонняя цветная бумага, клей..</a:t>
            </a:r>
          </a:p>
          <a:p>
            <a:pPr eaLnBrk="1" hangingPunct="1">
              <a:lnSpc>
                <a:spcPct val="80000"/>
              </a:lnSpc>
              <a:buFontTx/>
              <a:buNone/>
            </a:pPr>
            <a:r>
              <a:rPr lang="ru-RU" sz="1400" smtClean="0">
                <a:latin typeface="Arial" charset="0"/>
              </a:rPr>
              <a:t>         Бумагу можно использовать для ксерокса, для оригами либо офисную, главное, чтобы она была не очень плотной и ребенок смог ее сам смять.</a:t>
            </a:r>
          </a:p>
          <a:p>
            <a:pPr eaLnBrk="1" hangingPunct="1">
              <a:lnSpc>
                <a:spcPct val="80000"/>
              </a:lnSpc>
              <a:buFontTx/>
              <a:buNone/>
            </a:pPr>
            <a:r>
              <a:rPr lang="ru-RU" sz="1400" b="1" smtClean="0">
                <a:latin typeface="Arial" charset="0"/>
              </a:rPr>
              <a:t>Процесс изготовления: </a:t>
            </a:r>
          </a:p>
          <a:p>
            <a:pPr eaLnBrk="1" hangingPunct="1">
              <a:lnSpc>
                <a:spcPct val="80000"/>
              </a:lnSpc>
              <a:buFontTx/>
              <a:buNone/>
            </a:pPr>
            <a:r>
              <a:rPr lang="ru-RU" sz="1400" smtClean="0">
                <a:latin typeface="Arial" charset="0"/>
              </a:rPr>
              <a:t>         Возьмите лист альбомного формата нужного цвета. Попросите ребенка смять его, затем расправить, перевернуть на другую сторону и еще раз смять, придавая форму. Доклейте детали.</a:t>
            </a:r>
          </a:p>
        </p:txBody>
      </p:sp>
      <p:pic>
        <p:nvPicPr>
          <p:cNvPr id="22532" name="Picture 8" descr="IMG_0260"/>
          <p:cNvPicPr>
            <a:picLocks noChangeAspect="1" noChangeArrowheads="1"/>
          </p:cNvPicPr>
          <p:nvPr>
            <p:ph sz="quarter" idx="3"/>
          </p:nvPr>
        </p:nvPicPr>
        <p:blipFill>
          <a:blip r:embed="rId2" cstate="email"/>
          <a:srcRect/>
          <a:stretch>
            <a:fillRect/>
          </a:stretch>
        </p:blipFill>
        <p:spPr>
          <a:xfrm>
            <a:off x="5508625" y="3716338"/>
            <a:ext cx="3095625" cy="2305050"/>
          </a:xfrm>
        </p:spPr>
      </p:pic>
      <p:pic>
        <p:nvPicPr>
          <p:cNvPr id="22533" name="Picture 9" descr="IMG_0256"/>
          <p:cNvPicPr>
            <a:picLocks noChangeAspect="1" noChangeArrowheads="1"/>
          </p:cNvPicPr>
          <p:nvPr>
            <p:ph sz="quarter" idx="2"/>
          </p:nvPr>
        </p:nvPicPr>
        <p:blipFill>
          <a:blip r:embed="rId3" cstate="email"/>
          <a:srcRect/>
          <a:stretch>
            <a:fillRect/>
          </a:stretch>
        </p:blipFill>
        <p:spPr>
          <a:xfrm>
            <a:off x="5508625" y="1844675"/>
            <a:ext cx="3095625" cy="17526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ru-RU" smtClean="0"/>
              <a:t>Рисование красками и солью</a:t>
            </a:r>
          </a:p>
        </p:txBody>
      </p:sp>
      <p:sp>
        <p:nvSpPr>
          <p:cNvPr id="23555" name="Rectangle 5"/>
          <p:cNvSpPr>
            <a:spLocks noGrp="1" noChangeArrowheads="1"/>
          </p:cNvSpPr>
          <p:nvPr>
            <p:ph type="body" sz="half" idx="1"/>
          </p:nvPr>
        </p:nvSpPr>
        <p:spPr/>
        <p:txBody>
          <a:bodyPr/>
          <a:lstStyle/>
          <a:p>
            <a:pPr eaLnBrk="1" hangingPunct="1">
              <a:buFontTx/>
              <a:buNone/>
            </a:pPr>
            <a:r>
              <a:rPr lang="ru-RU" sz="1600" b="1" smtClean="0"/>
              <a:t>Возраст:</a:t>
            </a:r>
            <a:r>
              <a:rPr lang="ru-RU" sz="1600" smtClean="0"/>
              <a:t> от трех лет.</a:t>
            </a:r>
            <a:endParaRPr lang="ru-RU" sz="1600" i="1" smtClean="0"/>
          </a:p>
          <a:p>
            <a:pPr eaLnBrk="1" hangingPunct="1">
              <a:buFontTx/>
              <a:buNone/>
            </a:pPr>
            <a:r>
              <a:rPr lang="ru-RU" sz="1600" b="1" smtClean="0"/>
              <a:t>Средства выразительности:</a:t>
            </a:r>
            <a:r>
              <a:rPr lang="ru-RU" sz="1600" smtClean="0"/>
              <a:t> цвет, фактура.</a:t>
            </a:r>
            <a:endParaRPr lang="ru-RU" sz="1600" i="1" smtClean="0"/>
          </a:p>
          <a:p>
            <a:pPr eaLnBrk="1" hangingPunct="1">
              <a:buFontTx/>
              <a:buNone/>
            </a:pPr>
            <a:r>
              <a:rPr lang="ru-RU" sz="1600" b="1" smtClean="0"/>
              <a:t>Материалы: </a:t>
            </a:r>
            <a:r>
              <a:rPr lang="ru-RU" sz="1600" smtClean="0"/>
              <a:t>гуашь, клей, соль</a:t>
            </a:r>
            <a:r>
              <a:rPr lang="ru-RU" sz="1600" b="1" smtClean="0"/>
              <a:t> </a:t>
            </a:r>
            <a:endParaRPr lang="ru-RU" sz="1600" i="1" smtClean="0"/>
          </a:p>
          <a:p>
            <a:pPr eaLnBrk="1" hangingPunct="1">
              <a:buFontTx/>
              <a:buNone/>
            </a:pPr>
            <a:r>
              <a:rPr lang="ru-RU" sz="1600" b="1" smtClean="0"/>
              <a:t>Способ получения изображения:</a:t>
            </a:r>
          </a:p>
          <a:p>
            <a:pPr eaLnBrk="1" hangingPunct="1">
              <a:buFontTx/>
              <a:buNone/>
            </a:pPr>
            <a:r>
              <a:rPr lang="ru-RU" sz="1600" smtClean="0"/>
              <a:t>Смешать гуашь, клей, соль. Полученной массой ребенок раскрашивает или рисует изображение</a:t>
            </a:r>
            <a:r>
              <a:rPr lang="ru-RU" sz="1600" b="1" smtClean="0"/>
              <a:t> </a:t>
            </a:r>
            <a:endParaRPr lang="ru-RU" sz="1600" i="1" smtClean="0"/>
          </a:p>
          <a:p>
            <a:pPr eaLnBrk="1" hangingPunct="1">
              <a:buFontTx/>
              <a:buNone/>
            </a:pPr>
            <a:endParaRPr lang="ru-RU" sz="1600" smtClean="0"/>
          </a:p>
        </p:txBody>
      </p:sp>
      <p:pic>
        <p:nvPicPr>
          <p:cNvPr id="23556" name="Picture 8" descr="IMG_0258"/>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23557" name="Picture 9" descr="IMG_0242"/>
          <p:cNvPicPr>
            <a:picLocks noChangeAspect="1" noChangeArrowheads="1"/>
          </p:cNvPicPr>
          <p:nvPr>
            <p:ph sz="quarter" idx="3"/>
          </p:nvPr>
        </p:nvPicPr>
        <p:blipFill>
          <a:blip r:embed="rId3" cstate="email"/>
          <a:srcRect/>
          <a:stretch>
            <a:fillRect/>
          </a:stretch>
        </p:blipFill>
        <p:spPr>
          <a:xfrm>
            <a:off x="5327650" y="3733800"/>
            <a:ext cx="2336800" cy="17526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hangingPunct="1"/>
            <a:r>
              <a:rPr lang="ru-RU" smtClean="0"/>
              <a:t>Рисование палочками из цветной бумаги</a:t>
            </a:r>
          </a:p>
        </p:txBody>
      </p:sp>
      <p:sp>
        <p:nvSpPr>
          <p:cNvPr id="24579" name="Rectangle 5"/>
          <p:cNvSpPr>
            <a:spLocks noGrp="1" noChangeArrowheads="1"/>
          </p:cNvSpPr>
          <p:nvPr>
            <p:ph type="body" sz="half" idx="1"/>
          </p:nvPr>
        </p:nvSpPr>
        <p:spPr/>
        <p:txBody>
          <a:bodyPr/>
          <a:lstStyle/>
          <a:p>
            <a:pPr eaLnBrk="1" hangingPunct="1">
              <a:buFontTx/>
              <a:buNone/>
            </a:pPr>
            <a:r>
              <a:rPr lang="ru-RU" sz="1800" b="1" smtClean="0"/>
              <a:t>Возраст:</a:t>
            </a:r>
            <a:r>
              <a:rPr lang="ru-RU" sz="1800" smtClean="0"/>
              <a:t> любой.</a:t>
            </a:r>
            <a:endParaRPr lang="ru-RU" sz="1800" i="1" smtClean="0"/>
          </a:p>
          <a:p>
            <a:pPr eaLnBrk="1" hangingPunct="1">
              <a:buFontTx/>
              <a:buNone/>
            </a:pPr>
            <a:r>
              <a:rPr lang="ru-RU" sz="1800" b="1" smtClean="0"/>
              <a:t>Средства выразительности:</a:t>
            </a:r>
            <a:r>
              <a:rPr lang="ru-RU" sz="1800" smtClean="0"/>
              <a:t> цвет, фактура.</a:t>
            </a:r>
            <a:endParaRPr lang="ru-RU" sz="1800" i="1" smtClean="0"/>
          </a:p>
          <a:p>
            <a:pPr eaLnBrk="1" hangingPunct="1">
              <a:buFontTx/>
              <a:buNone/>
            </a:pPr>
            <a:r>
              <a:rPr lang="ru-RU" sz="1800" b="1" smtClean="0"/>
              <a:t>Материалы: </a:t>
            </a:r>
            <a:r>
              <a:rPr lang="ru-RU" sz="1800" smtClean="0"/>
              <a:t>гофрированная цветная бумага, вода</a:t>
            </a:r>
            <a:r>
              <a:rPr lang="ru-RU" sz="1800" b="1" smtClean="0"/>
              <a:t> </a:t>
            </a:r>
            <a:endParaRPr lang="ru-RU" sz="1800" i="1" smtClean="0"/>
          </a:p>
          <a:p>
            <a:pPr eaLnBrk="1" hangingPunct="1">
              <a:buFontTx/>
              <a:buNone/>
            </a:pPr>
            <a:r>
              <a:rPr lang="ru-RU" sz="1800" b="1" smtClean="0"/>
              <a:t>Способ получения изображения:</a:t>
            </a:r>
          </a:p>
          <a:p>
            <a:pPr eaLnBrk="1" hangingPunct="1">
              <a:buFontTx/>
              <a:buNone/>
            </a:pPr>
            <a:r>
              <a:rPr lang="ru-RU" sz="1800" smtClean="0"/>
              <a:t>Скрутить трубочки из бумаги макнуть кончик в воду и закрашивать изображение</a:t>
            </a:r>
          </a:p>
          <a:p>
            <a:pPr eaLnBrk="1" hangingPunct="1"/>
            <a:endParaRPr lang="ru-RU" sz="2800" smtClean="0"/>
          </a:p>
        </p:txBody>
      </p:sp>
      <p:pic>
        <p:nvPicPr>
          <p:cNvPr id="24580" name="Picture 8" descr="IMG_0259"/>
          <p:cNvPicPr>
            <a:picLocks noChangeAspect="1" noChangeArrowheads="1"/>
          </p:cNvPicPr>
          <p:nvPr>
            <p:ph sz="quarter" idx="2"/>
          </p:nvPr>
        </p:nvPicPr>
        <p:blipFill>
          <a:blip r:embed="rId2" cstate="email"/>
          <a:srcRect/>
          <a:stretch>
            <a:fillRect/>
          </a:stretch>
        </p:blipFill>
        <p:spPr>
          <a:xfrm>
            <a:off x="5292725" y="1844675"/>
            <a:ext cx="2808288" cy="1752600"/>
          </a:xfrm>
        </p:spPr>
      </p:pic>
      <p:pic>
        <p:nvPicPr>
          <p:cNvPr id="24581" name="Picture 9" descr="IMG_0246"/>
          <p:cNvPicPr>
            <a:picLocks noChangeAspect="1" noChangeArrowheads="1"/>
          </p:cNvPicPr>
          <p:nvPr>
            <p:ph sz="quarter" idx="3"/>
          </p:nvPr>
        </p:nvPicPr>
        <p:blipFill>
          <a:blip r:embed="rId3" cstate="email"/>
          <a:srcRect/>
          <a:stretch>
            <a:fillRect/>
          </a:stretch>
        </p:blipFill>
        <p:spPr>
          <a:xfrm>
            <a:off x="5292725" y="3716338"/>
            <a:ext cx="2808288" cy="17526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ru-RU" sz="3200" b="1" smtClean="0"/>
              <a:t>Рисование пальчиками</a:t>
            </a:r>
            <a:r>
              <a:rPr lang="en-US" sz="3200" b="1" smtClean="0"/>
              <a:t/>
            </a:r>
            <a:br>
              <a:rPr lang="en-US" sz="3200" b="1" smtClean="0"/>
            </a:br>
            <a:r>
              <a:rPr lang="ru-RU" sz="3200" b="1" smtClean="0"/>
              <a:t>или ладошкой</a:t>
            </a:r>
            <a:r>
              <a:rPr lang="ru-RU" sz="3200" smtClean="0"/>
              <a:t>.</a:t>
            </a:r>
          </a:p>
        </p:txBody>
      </p:sp>
      <p:sp>
        <p:nvSpPr>
          <p:cNvPr id="5123" name="Rectangle 5"/>
          <p:cNvSpPr>
            <a:spLocks noGrp="1" noChangeArrowheads="1"/>
          </p:cNvSpPr>
          <p:nvPr>
            <p:ph type="body" sz="half" idx="1"/>
          </p:nvPr>
        </p:nvSpPr>
        <p:spPr>
          <a:xfrm>
            <a:off x="685800" y="1844675"/>
            <a:ext cx="3771900" cy="3641725"/>
          </a:xfrm>
        </p:spPr>
        <p:txBody>
          <a:bodyPr/>
          <a:lstStyle/>
          <a:p>
            <a:pPr eaLnBrk="1" hangingPunct="1">
              <a:lnSpc>
                <a:spcPct val="80000"/>
              </a:lnSpc>
              <a:buFontTx/>
              <a:buNone/>
            </a:pPr>
            <a:r>
              <a:rPr lang="ru-RU" sz="1400" b="1" smtClean="0"/>
              <a:t>Рисование пальчиками.</a:t>
            </a:r>
            <a:endParaRPr lang="ru-RU" sz="1400" i="1" smtClean="0"/>
          </a:p>
          <a:p>
            <a:pPr eaLnBrk="1" hangingPunct="1">
              <a:lnSpc>
                <a:spcPct val="80000"/>
              </a:lnSpc>
              <a:buFontTx/>
              <a:buNone/>
            </a:pPr>
            <a:r>
              <a:rPr lang="ru-RU" sz="1400" b="1" smtClean="0"/>
              <a:t>Возраст:</a:t>
            </a:r>
            <a:r>
              <a:rPr lang="ru-RU" sz="1400" smtClean="0"/>
              <a:t> от двух лет.</a:t>
            </a:r>
            <a:endParaRPr lang="ru-RU" sz="1400" i="1" smtClean="0"/>
          </a:p>
          <a:p>
            <a:pPr eaLnBrk="1" hangingPunct="1">
              <a:lnSpc>
                <a:spcPct val="80000"/>
              </a:lnSpc>
              <a:buFontTx/>
              <a:buNone/>
            </a:pPr>
            <a:r>
              <a:rPr lang="ru-RU" sz="1400" b="1" smtClean="0"/>
              <a:t>Средство выразительности:</a:t>
            </a:r>
            <a:r>
              <a:rPr lang="ru-RU" sz="1400" smtClean="0"/>
              <a:t> пятно, точка, короткая линия, цвет, фантастический силуэт.</a:t>
            </a:r>
            <a:endParaRPr lang="ru-RU" sz="1400" i="1" smtClean="0"/>
          </a:p>
          <a:p>
            <a:pPr eaLnBrk="1" hangingPunct="1">
              <a:lnSpc>
                <a:spcPct val="80000"/>
              </a:lnSpc>
              <a:buFontTx/>
              <a:buNone/>
            </a:pPr>
            <a:r>
              <a:rPr lang="ru-RU" sz="1400" b="1" smtClean="0"/>
              <a:t>Материалы:</a:t>
            </a:r>
            <a:r>
              <a:rPr lang="ru-RU" sz="1400" smtClean="0"/>
              <a:t> мисочки с гуашью, плотная бумага любого цвета, небольшие листы, салфетки.</a:t>
            </a:r>
            <a:endParaRPr lang="ru-RU" sz="1400" i="1" smtClean="0"/>
          </a:p>
          <a:p>
            <a:pPr eaLnBrk="1" hangingPunct="1">
              <a:lnSpc>
                <a:spcPct val="80000"/>
              </a:lnSpc>
              <a:buFontTx/>
              <a:buNone/>
            </a:pPr>
            <a:r>
              <a:rPr lang="ru-RU" sz="1400" b="1" smtClean="0"/>
              <a:t>Способ получения изображения:</a:t>
            </a:r>
            <a:r>
              <a:rPr lang="ru-RU" sz="1400" smtClean="0"/>
              <a:t> ребёнок опускает в гуашь пальчик и наносит точки, пятнышки на бумагу. ребёнок опускает в гуашь ладошку (всю кисть), или окрашивает её с помощью кисточки (с пяти лет) и делает отпечаток на бумаге. Рисуют и правой, и левой руками, окрашенными разными цветами. После работы пальчики вытираются салфеткой, затем гуашь легко смывается.</a:t>
            </a:r>
          </a:p>
        </p:txBody>
      </p:sp>
      <p:pic>
        <p:nvPicPr>
          <p:cNvPr id="5124" name="Picture 8" descr="IMG_0224"/>
          <p:cNvPicPr>
            <a:picLocks noChangeAspect="1" noChangeArrowheads="1"/>
          </p:cNvPicPr>
          <p:nvPr>
            <p:ph sz="quarter" idx="2"/>
          </p:nvPr>
        </p:nvPicPr>
        <p:blipFill>
          <a:blip r:embed="rId2" cstate="email"/>
          <a:srcRect/>
          <a:stretch>
            <a:fillRect/>
          </a:stretch>
        </p:blipFill>
        <p:spPr>
          <a:xfrm>
            <a:off x="5076825" y="1844675"/>
            <a:ext cx="3095625" cy="1752600"/>
          </a:xfrm>
        </p:spPr>
      </p:pic>
      <p:pic>
        <p:nvPicPr>
          <p:cNvPr id="5125" name="Picture 9" descr="IMG_0244"/>
          <p:cNvPicPr>
            <a:picLocks noChangeAspect="1" noChangeArrowheads="1"/>
          </p:cNvPicPr>
          <p:nvPr>
            <p:ph sz="quarter" idx="3"/>
          </p:nvPr>
        </p:nvPicPr>
        <p:blipFill>
          <a:blip r:embed="rId3" cstate="email"/>
          <a:srcRect/>
          <a:stretch>
            <a:fillRect/>
          </a:stretch>
        </p:blipFill>
        <p:spPr>
          <a:xfrm>
            <a:off x="5076825" y="3860800"/>
            <a:ext cx="3095625" cy="273685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755650" y="549275"/>
            <a:ext cx="6870700" cy="935038"/>
          </a:xfrm>
        </p:spPr>
        <p:txBody>
          <a:bodyPr/>
          <a:lstStyle/>
          <a:p>
            <a:pPr eaLnBrk="1" hangingPunct="1"/>
            <a:r>
              <a:rPr lang="ru-RU" sz="2000" b="1" smtClean="0"/>
              <a:t>Оттиск печатками из  овощей, фруктов, пробкой, поролоном, ластика, пенопластом, смятой  бумагой</a:t>
            </a:r>
            <a:r>
              <a:rPr lang="ru-RU" sz="2000" smtClean="0"/>
              <a:t>.</a:t>
            </a:r>
            <a:r>
              <a:rPr lang="ru-RU" sz="2000" i="1" smtClean="0"/>
              <a:t/>
            </a:r>
            <a:br>
              <a:rPr lang="ru-RU" sz="2000" i="1" smtClean="0"/>
            </a:br>
            <a:endParaRPr lang="ru-RU" sz="2000" i="1" smtClean="0"/>
          </a:p>
        </p:txBody>
      </p:sp>
      <p:sp>
        <p:nvSpPr>
          <p:cNvPr id="6147" name="Rectangle 5"/>
          <p:cNvSpPr>
            <a:spLocks noGrp="1" noChangeArrowheads="1"/>
          </p:cNvSpPr>
          <p:nvPr>
            <p:ph type="body" sz="half" idx="1"/>
          </p:nvPr>
        </p:nvSpPr>
        <p:spPr>
          <a:xfrm>
            <a:off x="684213" y="1412875"/>
            <a:ext cx="3771900" cy="4073525"/>
          </a:xfrm>
        </p:spPr>
        <p:txBody>
          <a:bodyPr/>
          <a:lstStyle/>
          <a:p>
            <a:pPr eaLnBrk="1" hangingPunct="1">
              <a:lnSpc>
                <a:spcPct val="80000"/>
              </a:lnSpc>
              <a:buFontTx/>
              <a:buNone/>
            </a:pPr>
            <a:r>
              <a:rPr lang="ru-RU" sz="1400" b="1" smtClean="0"/>
              <a:t>Возраст:</a:t>
            </a:r>
            <a:r>
              <a:rPr lang="ru-RU" sz="1400" smtClean="0"/>
              <a:t> от трех лет.</a:t>
            </a:r>
            <a:endParaRPr lang="ru-RU" sz="1400" i="1" smtClean="0"/>
          </a:p>
          <a:p>
            <a:pPr eaLnBrk="1" hangingPunct="1">
              <a:lnSpc>
                <a:spcPct val="80000"/>
              </a:lnSpc>
              <a:buFontTx/>
              <a:buNone/>
            </a:pPr>
            <a:r>
              <a:rPr lang="ru-RU" sz="1400" b="1" smtClean="0"/>
              <a:t>Средства выразительности:</a:t>
            </a:r>
            <a:r>
              <a:rPr lang="ru-RU" sz="1400" smtClean="0"/>
              <a:t> пятно, фактура, цвет.</a:t>
            </a:r>
            <a:endParaRPr lang="ru-RU" sz="1400" i="1" smtClean="0"/>
          </a:p>
          <a:p>
            <a:pPr eaLnBrk="1" hangingPunct="1">
              <a:lnSpc>
                <a:spcPct val="80000"/>
              </a:lnSpc>
              <a:buFontTx/>
              <a:buNone/>
            </a:pPr>
            <a:r>
              <a:rPr lang="ru-RU" sz="1400" b="1" smtClean="0"/>
              <a:t>Материалы:</a:t>
            </a:r>
            <a:r>
              <a:rPr lang="ru-RU" sz="1400" smtClean="0"/>
              <a:t> мисочка, либо пластиковая коробочка, в которую вложена штемпельная подушечка из тонкого поролона, пропитанного гуашью, плотная бумага любого цвета и размера печатки. </a:t>
            </a:r>
            <a:r>
              <a:rPr lang="ru-RU" sz="1400" smtClean="0">
                <a:latin typeface="Arial" charset="0"/>
              </a:rPr>
              <a:t>Печатка из ластика (их педагог может изготовить сам, прорезая рисунок на ластике с помощью ножа или лезвия) или карандаши с ластиком на конце</a:t>
            </a:r>
            <a:endParaRPr lang="ru-RU" sz="1400" i="1" smtClean="0"/>
          </a:p>
          <a:p>
            <a:pPr eaLnBrk="1" hangingPunct="1">
              <a:lnSpc>
                <a:spcPct val="80000"/>
              </a:lnSpc>
              <a:buFontTx/>
              <a:buNone/>
            </a:pPr>
            <a:r>
              <a:rPr lang="ru-RU" sz="1400" b="1" smtClean="0"/>
              <a:t>Способ получения изображения:</a:t>
            </a:r>
            <a:r>
              <a:rPr lang="ru-RU" sz="1400" smtClean="0"/>
              <a:t> ребёнок прижимает печатку к штемпельной подушечке с краской и наносит оттиск на бумагу. Для получения другого цвета меняются и мисочка, и печатка.</a:t>
            </a:r>
          </a:p>
        </p:txBody>
      </p:sp>
      <p:pic>
        <p:nvPicPr>
          <p:cNvPr id="6148" name="Picture 8" descr="IMG_0225"/>
          <p:cNvPicPr>
            <a:picLocks noChangeAspect="1" noChangeArrowheads="1"/>
          </p:cNvPicPr>
          <p:nvPr>
            <p:ph sz="quarter" idx="2"/>
          </p:nvPr>
        </p:nvPicPr>
        <p:blipFill>
          <a:blip r:embed="rId2" cstate="email"/>
          <a:srcRect/>
          <a:stretch>
            <a:fillRect/>
          </a:stretch>
        </p:blipFill>
        <p:spPr>
          <a:xfrm>
            <a:off x="5219700" y="1844675"/>
            <a:ext cx="2592388" cy="1584325"/>
          </a:xfrm>
        </p:spPr>
      </p:pic>
      <p:pic>
        <p:nvPicPr>
          <p:cNvPr id="6149" name="Picture 9" descr="IMG_0266"/>
          <p:cNvPicPr>
            <a:picLocks noChangeAspect="1" noChangeArrowheads="1"/>
          </p:cNvPicPr>
          <p:nvPr>
            <p:ph sz="quarter" idx="3"/>
          </p:nvPr>
        </p:nvPicPr>
        <p:blipFill>
          <a:blip r:embed="rId3" cstate="email"/>
          <a:srcRect/>
          <a:stretch>
            <a:fillRect/>
          </a:stretch>
        </p:blipFill>
        <p:spPr>
          <a:xfrm>
            <a:off x="5292725" y="3789363"/>
            <a:ext cx="2519363" cy="269716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685800" y="152400"/>
            <a:ext cx="6870700" cy="1331913"/>
          </a:xfrm>
        </p:spPr>
        <p:txBody>
          <a:bodyPr/>
          <a:lstStyle/>
          <a:p>
            <a:pPr eaLnBrk="1" hangingPunct="1"/>
            <a:r>
              <a:rPr lang="ru-RU" sz="4000" b="1" smtClean="0"/>
              <a:t>Восковые мелки  +  акварель.</a:t>
            </a:r>
          </a:p>
        </p:txBody>
      </p:sp>
      <p:sp>
        <p:nvSpPr>
          <p:cNvPr id="7171" name="Rectangle 5"/>
          <p:cNvSpPr>
            <a:spLocks noGrp="1" noChangeArrowheads="1"/>
          </p:cNvSpPr>
          <p:nvPr>
            <p:ph type="body" sz="half" idx="1"/>
          </p:nvPr>
        </p:nvSpPr>
        <p:spPr>
          <a:xfrm>
            <a:off x="685800" y="1557338"/>
            <a:ext cx="3771900" cy="3929062"/>
          </a:xfrm>
        </p:spPr>
        <p:txBody>
          <a:bodyPr/>
          <a:lstStyle/>
          <a:p>
            <a:pPr eaLnBrk="1" hangingPunct="1">
              <a:lnSpc>
                <a:spcPct val="80000"/>
              </a:lnSpc>
              <a:buFontTx/>
              <a:buNone/>
            </a:pPr>
            <a:endParaRPr lang="ru-RU" sz="1800" i="1" smtClean="0"/>
          </a:p>
          <a:p>
            <a:pPr eaLnBrk="1" hangingPunct="1">
              <a:lnSpc>
                <a:spcPct val="80000"/>
              </a:lnSpc>
              <a:buFontTx/>
              <a:buNone/>
            </a:pPr>
            <a:r>
              <a:rPr lang="ru-RU" sz="1800" b="1" smtClean="0"/>
              <a:t>Возраст:</a:t>
            </a:r>
            <a:r>
              <a:rPr lang="ru-RU" sz="1800" smtClean="0"/>
              <a:t> от четырёх лет.</a:t>
            </a:r>
            <a:endParaRPr lang="ru-RU" sz="1800" i="1" smtClean="0"/>
          </a:p>
          <a:p>
            <a:pPr eaLnBrk="1" hangingPunct="1">
              <a:lnSpc>
                <a:spcPct val="80000"/>
              </a:lnSpc>
              <a:buFontTx/>
              <a:buNone/>
            </a:pPr>
            <a:r>
              <a:rPr lang="ru-RU" sz="1800" b="1" smtClean="0"/>
              <a:t>Средства выразительности:</a:t>
            </a:r>
            <a:r>
              <a:rPr lang="ru-RU" sz="1800" smtClean="0"/>
              <a:t> цвет, линия, пятно, фактура.</a:t>
            </a:r>
            <a:endParaRPr lang="ru-RU" sz="1800" i="1" smtClean="0"/>
          </a:p>
          <a:p>
            <a:pPr eaLnBrk="1" hangingPunct="1">
              <a:lnSpc>
                <a:spcPct val="80000"/>
              </a:lnSpc>
              <a:buFontTx/>
              <a:buNone/>
            </a:pPr>
            <a:r>
              <a:rPr lang="ru-RU" sz="1800" b="1" smtClean="0"/>
              <a:t>Материалы:</a:t>
            </a:r>
            <a:r>
              <a:rPr lang="ru-RU" sz="1800" smtClean="0"/>
              <a:t> восковые мелки, плотная белая бумага, акварель, кисти.</a:t>
            </a:r>
            <a:endParaRPr lang="ru-RU" sz="1800" i="1" smtClean="0"/>
          </a:p>
          <a:p>
            <a:pPr eaLnBrk="1" hangingPunct="1">
              <a:lnSpc>
                <a:spcPct val="80000"/>
              </a:lnSpc>
              <a:buFontTx/>
              <a:buNone/>
            </a:pPr>
            <a:r>
              <a:rPr lang="ru-RU" sz="1800" b="1" smtClean="0"/>
              <a:t>Способ получения изображения:</a:t>
            </a:r>
            <a:r>
              <a:rPr lang="ru-RU" sz="1800" smtClean="0"/>
              <a:t> ребёнок рисует восковыми мелками на белой бумаге. Затем закрашивает лист акварелью в один или несколько цветов. Рисунок мелками остаётся не закрашенным </a:t>
            </a:r>
          </a:p>
        </p:txBody>
      </p:sp>
      <p:pic>
        <p:nvPicPr>
          <p:cNvPr id="7172" name="Picture 8" descr="IMG_0226"/>
          <p:cNvPicPr>
            <a:picLocks noChangeAspect="1" noChangeArrowheads="1"/>
          </p:cNvPicPr>
          <p:nvPr>
            <p:ph sz="quarter" idx="2"/>
          </p:nvPr>
        </p:nvPicPr>
        <p:blipFill>
          <a:blip r:embed="rId2" cstate="email"/>
          <a:srcRect/>
          <a:stretch>
            <a:fillRect/>
          </a:stretch>
        </p:blipFill>
        <p:spPr>
          <a:xfrm>
            <a:off x="4932363" y="1844675"/>
            <a:ext cx="3168650" cy="1752600"/>
          </a:xfrm>
        </p:spPr>
      </p:pic>
      <p:pic>
        <p:nvPicPr>
          <p:cNvPr id="7173" name="Picture 9" descr="IMG_0238"/>
          <p:cNvPicPr>
            <a:picLocks noChangeAspect="1" noChangeArrowheads="1"/>
          </p:cNvPicPr>
          <p:nvPr>
            <p:ph sz="quarter" idx="3"/>
          </p:nvPr>
        </p:nvPicPr>
        <p:blipFill>
          <a:blip r:embed="rId3" cstate="email"/>
          <a:srcRect/>
          <a:stretch>
            <a:fillRect/>
          </a:stretch>
        </p:blipFill>
        <p:spPr>
          <a:xfrm>
            <a:off x="4932363" y="3716338"/>
            <a:ext cx="3168650" cy="237648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685800" y="152400"/>
            <a:ext cx="6870700" cy="973138"/>
          </a:xfrm>
        </p:spPr>
        <p:txBody>
          <a:bodyPr/>
          <a:lstStyle/>
          <a:p>
            <a:pPr eaLnBrk="1" hangingPunct="1"/>
            <a:r>
              <a:rPr lang="ru-RU" b="1" smtClean="0"/>
              <a:t>Свеча +акварель.</a:t>
            </a:r>
          </a:p>
        </p:txBody>
      </p:sp>
      <p:sp>
        <p:nvSpPr>
          <p:cNvPr id="8195" name="Rectangle 5"/>
          <p:cNvSpPr>
            <a:spLocks noGrp="1" noChangeArrowheads="1"/>
          </p:cNvSpPr>
          <p:nvPr>
            <p:ph type="body" sz="half" idx="1"/>
          </p:nvPr>
        </p:nvSpPr>
        <p:spPr>
          <a:xfrm>
            <a:off x="685800" y="1052513"/>
            <a:ext cx="3771900" cy="4105275"/>
          </a:xfrm>
        </p:spPr>
        <p:txBody>
          <a:bodyPr/>
          <a:lstStyle/>
          <a:p>
            <a:pPr eaLnBrk="1" hangingPunct="1">
              <a:lnSpc>
                <a:spcPct val="80000"/>
              </a:lnSpc>
            </a:pPr>
            <a:endParaRPr lang="ru-RU" sz="2000" i="1" smtClean="0"/>
          </a:p>
          <a:p>
            <a:pPr eaLnBrk="1" hangingPunct="1">
              <a:lnSpc>
                <a:spcPct val="80000"/>
              </a:lnSpc>
              <a:buFontTx/>
              <a:buNone/>
            </a:pPr>
            <a:r>
              <a:rPr lang="ru-RU" sz="2000" b="1" smtClean="0"/>
              <a:t>Возраст:</a:t>
            </a:r>
            <a:r>
              <a:rPr lang="ru-RU" sz="2000" smtClean="0"/>
              <a:t> от четырёх лет.</a:t>
            </a:r>
            <a:endParaRPr lang="ru-RU" sz="2000" i="1" smtClean="0"/>
          </a:p>
          <a:p>
            <a:pPr eaLnBrk="1" hangingPunct="1">
              <a:lnSpc>
                <a:spcPct val="80000"/>
              </a:lnSpc>
              <a:buFontTx/>
              <a:buNone/>
            </a:pPr>
            <a:r>
              <a:rPr lang="ru-RU" sz="2000" b="1" smtClean="0"/>
              <a:t>Средства выразительности:</a:t>
            </a:r>
            <a:r>
              <a:rPr lang="ru-RU" sz="2000" smtClean="0"/>
              <a:t> цвет, линия, пятно, фактура.</a:t>
            </a:r>
            <a:endParaRPr lang="ru-RU" sz="2000" i="1" smtClean="0"/>
          </a:p>
          <a:p>
            <a:pPr eaLnBrk="1" hangingPunct="1">
              <a:lnSpc>
                <a:spcPct val="80000"/>
              </a:lnSpc>
              <a:buFontTx/>
              <a:buNone/>
            </a:pPr>
            <a:r>
              <a:rPr lang="ru-RU" sz="2000" b="1" smtClean="0"/>
              <a:t>Материалы:</a:t>
            </a:r>
            <a:r>
              <a:rPr lang="ru-RU" sz="2000" smtClean="0"/>
              <a:t> свеча, плотная бумага, акварель, кисти.</a:t>
            </a:r>
            <a:endParaRPr lang="ru-RU" sz="2000" i="1" smtClean="0"/>
          </a:p>
          <a:p>
            <a:pPr eaLnBrk="1" hangingPunct="1">
              <a:lnSpc>
                <a:spcPct val="80000"/>
              </a:lnSpc>
              <a:buFontTx/>
              <a:buNone/>
            </a:pPr>
            <a:r>
              <a:rPr lang="ru-RU" sz="2000" b="1" smtClean="0"/>
              <a:t>Способ получения изображения:</a:t>
            </a:r>
            <a:r>
              <a:rPr lang="ru-RU" sz="2000" smtClean="0"/>
              <a:t> ребёнок рисует свечой на бумаге. Затем закрашивает лист акварелью в один или несколько цветов. Рисунок свечой остаётся белым.</a:t>
            </a:r>
          </a:p>
        </p:txBody>
      </p:sp>
      <p:pic>
        <p:nvPicPr>
          <p:cNvPr id="8196" name="Picture 8" descr="IMG_0227"/>
          <p:cNvPicPr>
            <a:picLocks noChangeAspect="1" noChangeArrowheads="1"/>
          </p:cNvPicPr>
          <p:nvPr>
            <p:ph sz="quarter" idx="2"/>
          </p:nvPr>
        </p:nvPicPr>
        <p:blipFill>
          <a:blip r:embed="rId2" cstate="email"/>
          <a:srcRect/>
          <a:stretch>
            <a:fillRect/>
          </a:stretch>
        </p:blipFill>
        <p:spPr>
          <a:xfrm>
            <a:off x="5292725" y="1844675"/>
            <a:ext cx="3024188" cy="1752600"/>
          </a:xfrm>
        </p:spPr>
      </p:pic>
      <p:pic>
        <p:nvPicPr>
          <p:cNvPr id="8197" name="Picture 9" descr="IMG_0271"/>
          <p:cNvPicPr>
            <a:picLocks noChangeAspect="1" noChangeArrowheads="1"/>
          </p:cNvPicPr>
          <p:nvPr>
            <p:ph sz="quarter" idx="3"/>
          </p:nvPr>
        </p:nvPicPr>
        <p:blipFill>
          <a:blip r:embed="rId3" cstate="email"/>
          <a:srcRect/>
          <a:stretch>
            <a:fillRect/>
          </a:stretch>
        </p:blipFill>
        <p:spPr>
          <a:xfrm>
            <a:off x="5364163" y="3644900"/>
            <a:ext cx="2952750" cy="21844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ru-RU" sz="4000" b="1" smtClean="0"/>
              <a:t>Печать  по  трафарету.</a:t>
            </a:r>
            <a:r>
              <a:rPr lang="ru-RU" sz="4000" i="1" smtClean="0"/>
              <a:t/>
            </a:r>
            <a:br>
              <a:rPr lang="ru-RU" sz="4000" i="1" smtClean="0"/>
            </a:br>
            <a:endParaRPr lang="ru-RU" sz="4000" i="1" smtClean="0"/>
          </a:p>
        </p:txBody>
      </p:sp>
      <p:sp>
        <p:nvSpPr>
          <p:cNvPr id="9219" name="Rectangle 5"/>
          <p:cNvSpPr>
            <a:spLocks noGrp="1" noChangeArrowheads="1"/>
          </p:cNvSpPr>
          <p:nvPr>
            <p:ph type="body" sz="half" idx="1"/>
          </p:nvPr>
        </p:nvSpPr>
        <p:spPr>
          <a:xfrm>
            <a:off x="684213" y="1125538"/>
            <a:ext cx="3771900" cy="3657600"/>
          </a:xfrm>
        </p:spPr>
        <p:txBody>
          <a:bodyPr/>
          <a:lstStyle/>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пятно, фактура, цвет.</a:t>
            </a:r>
            <a:endParaRPr lang="ru-RU" sz="1600" i="1" smtClean="0"/>
          </a:p>
          <a:p>
            <a:pPr eaLnBrk="1" hangingPunct="1">
              <a:lnSpc>
                <a:spcPct val="80000"/>
              </a:lnSpc>
              <a:buFontTx/>
              <a:buNone/>
            </a:pPr>
            <a:r>
              <a:rPr lang="ru-RU" sz="1600" b="1" smtClean="0"/>
              <a:t>Материалы:</a:t>
            </a:r>
            <a:r>
              <a:rPr lang="ru-RU" sz="1600" smtClean="0"/>
              <a:t> мисочка с пропитанной гуашью подушечкой, плотная бумага любого цвета, тампон из поролона (в середину кладут шарик из ткани или поролона и завязывают углы квадрата ниткой), трафареты из проолифленного картона либо прозрачной плёнки..</a:t>
            </a:r>
            <a:endParaRPr lang="ru-RU" sz="1600" i="1" smtClean="0"/>
          </a:p>
          <a:p>
            <a:pPr eaLnBrk="1" hangingPunct="1">
              <a:lnSpc>
                <a:spcPct val="80000"/>
              </a:lnSpc>
              <a:buFontTx/>
              <a:buNone/>
            </a:pPr>
            <a:r>
              <a:rPr lang="ru-RU" sz="1600" b="1" smtClean="0"/>
              <a:t>Способы получения:</a:t>
            </a:r>
            <a:r>
              <a:rPr lang="ru-RU" sz="1600" smtClean="0"/>
              <a:t> ребенок прижимает тампон из поролона к пропитанной гуашью подушечке и наносит оттиск на бумагу с помощью трафарета. Чтобы изменить цвет берутся другие тампоны и трафарет.</a:t>
            </a:r>
          </a:p>
        </p:txBody>
      </p:sp>
      <p:pic>
        <p:nvPicPr>
          <p:cNvPr id="9220" name="Picture 8" descr="IMG_0228"/>
          <p:cNvPicPr>
            <a:picLocks noChangeAspect="1" noChangeArrowheads="1"/>
          </p:cNvPicPr>
          <p:nvPr>
            <p:ph sz="quarter" idx="2"/>
          </p:nvPr>
        </p:nvPicPr>
        <p:blipFill>
          <a:blip r:embed="rId2" cstate="email"/>
          <a:srcRect/>
          <a:stretch>
            <a:fillRect/>
          </a:stretch>
        </p:blipFill>
        <p:spPr>
          <a:xfrm>
            <a:off x="5292725" y="1844675"/>
            <a:ext cx="2374900" cy="1752600"/>
          </a:xfrm>
        </p:spPr>
      </p:pic>
      <p:pic>
        <p:nvPicPr>
          <p:cNvPr id="9221" name="Picture 9" descr="IMG_0269"/>
          <p:cNvPicPr>
            <a:picLocks noChangeAspect="1" noChangeArrowheads="1"/>
          </p:cNvPicPr>
          <p:nvPr>
            <p:ph sz="quarter" idx="3"/>
          </p:nvPr>
        </p:nvPicPr>
        <p:blipFill>
          <a:blip r:embed="rId3" cstate="email"/>
          <a:srcRect/>
          <a:stretch>
            <a:fillRect/>
          </a:stretch>
        </p:blipFill>
        <p:spPr>
          <a:xfrm>
            <a:off x="5292725" y="3789363"/>
            <a:ext cx="2374900" cy="248126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684213" y="115888"/>
            <a:ext cx="6870700" cy="1600200"/>
          </a:xfrm>
        </p:spPr>
        <p:txBody>
          <a:bodyPr/>
          <a:lstStyle/>
          <a:p>
            <a:pPr eaLnBrk="1" hangingPunct="1"/>
            <a:r>
              <a:rPr lang="ru-RU" sz="4000" b="1" smtClean="0"/>
              <a:t>Монотипия  предметная.</a:t>
            </a:r>
            <a:r>
              <a:rPr lang="ru-RU" sz="4000" i="1" smtClean="0"/>
              <a:t/>
            </a:r>
            <a:br>
              <a:rPr lang="ru-RU" sz="4000" i="1" smtClean="0"/>
            </a:br>
            <a:endParaRPr lang="ru-RU" sz="4000" i="1" smtClean="0"/>
          </a:p>
        </p:txBody>
      </p:sp>
      <p:sp>
        <p:nvSpPr>
          <p:cNvPr id="10243" name="Rectangle 5"/>
          <p:cNvSpPr>
            <a:spLocks noGrp="1" noChangeArrowheads="1"/>
          </p:cNvSpPr>
          <p:nvPr>
            <p:ph type="body" sz="half" idx="1"/>
          </p:nvPr>
        </p:nvSpPr>
        <p:spPr>
          <a:xfrm>
            <a:off x="685800" y="1196975"/>
            <a:ext cx="3771900" cy="4289425"/>
          </a:xfrm>
        </p:spPr>
        <p:txBody>
          <a:bodyPr/>
          <a:lstStyle/>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пятно, цвет, симметрия.</a:t>
            </a:r>
          </a:p>
          <a:p>
            <a:pPr eaLnBrk="1" hangingPunct="1">
              <a:lnSpc>
                <a:spcPct val="80000"/>
              </a:lnSpc>
              <a:buFontTx/>
              <a:buNone/>
            </a:pPr>
            <a:r>
              <a:rPr lang="ru-RU" sz="1600" b="1" smtClean="0"/>
              <a:t>Материалы:</a:t>
            </a:r>
            <a:r>
              <a:rPr lang="ru-RU" sz="1600" i="1" smtClean="0"/>
              <a:t> </a:t>
            </a:r>
            <a:r>
              <a:rPr lang="ru-RU" sz="1600" smtClean="0"/>
              <a:t>плотная бумага любого цвета, кисти, гуашь или акварель.</a:t>
            </a:r>
            <a:endParaRPr lang="ru-RU" sz="1600" i="1" smtClean="0"/>
          </a:p>
          <a:p>
            <a:pPr eaLnBrk="1" hangingPunct="1">
              <a:lnSpc>
                <a:spcPct val="80000"/>
              </a:lnSpc>
              <a:buFontTx/>
              <a:buNone/>
            </a:pPr>
            <a:r>
              <a:rPr lang="ru-RU" sz="1600" b="1" smtClean="0"/>
              <a:t>Способы получения изображения:</a:t>
            </a:r>
            <a:r>
              <a:rPr lang="ru-RU" sz="1600" smtClean="0"/>
              <a:t> ребёнок складывает лист бумаги  вдвое и на одной его половине рисует половину изображаемого предмета (предметы выбираются симметричные). После этого, пока не высохла краска, лист снова складывается пополам для получения отпечатка. Затем изображение можно украсить, также складывая лист после рисования нескольких украшений.</a:t>
            </a:r>
          </a:p>
        </p:txBody>
      </p:sp>
      <p:pic>
        <p:nvPicPr>
          <p:cNvPr id="10244" name="Picture 8" descr="IMG_0229"/>
          <p:cNvPicPr>
            <a:picLocks noChangeAspect="1" noChangeArrowheads="1"/>
          </p:cNvPicPr>
          <p:nvPr>
            <p:ph sz="quarter" idx="2"/>
          </p:nvPr>
        </p:nvPicPr>
        <p:blipFill>
          <a:blip r:embed="rId2" cstate="email"/>
          <a:srcRect/>
          <a:stretch>
            <a:fillRect/>
          </a:stretch>
        </p:blipFill>
        <p:spPr>
          <a:xfrm>
            <a:off x="5219700" y="1844675"/>
            <a:ext cx="2409825" cy="1752600"/>
          </a:xfrm>
        </p:spPr>
      </p:pic>
      <p:pic>
        <p:nvPicPr>
          <p:cNvPr id="10245" name="Picture 9" descr="IMG_0268"/>
          <p:cNvPicPr>
            <a:picLocks noChangeAspect="1" noChangeArrowheads="1"/>
          </p:cNvPicPr>
          <p:nvPr>
            <p:ph sz="quarter" idx="3"/>
          </p:nvPr>
        </p:nvPicPr>
        <p:blipFill>
          <a:blip r:embed="rId3" cstate="email"/>
          <a:srcRect/>
          <a:stretch>
            <a:fillRect/>
          </a:stretch>
        </p:blipFill>
        <p:spPr>
          <a:xfrm>
            <a:off x="5219700" y="3716338"/>
            <a:ext cx="2447925" cy="269716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ru-RU" sz="3200" b="1" smtClean="0"/>
              <a:t>Знакомая  форма – новый образ.</a:t>
            </a:r>
            <a:r>
              <a:rPr lang="ru-RU" sz="4000" i="1" smtClean="0"/>
              <a:t/>
            </a:r>
            <a:br>
              <a:rPr lang="ru-RU" sz="4000" i="1" smtClean="0"/>
            </a:br>
            <a:endParaRPr lang="ru-RU" sz="4000" i="1" smtClean="0"/>
          </a:p>
        </p:txBody>
      </p:sp>
      <p:sp>
        <p:nvSpPr>
          <p:cNvPr id="11267" name="Rectangle 5"/>
          <p:cNvSpPr>
            <a:spLocks noGrp="1" noChangeArrowheads="1"/>
          </p:cNvSpPr>
          <p:nvPr>
            <p:ph type="body" sz="half" idx="1"/>
          </p:nvPr>
        </p:nvSpPr>
        <p:spPr>
          <a:xfrm>
            <a:off x="685800" y="1125538"/>
            <a:ext cx="3771900" cy="4360862"/>
          </a:xfrm>
        </p:spPr>
        <p:txBody>
          <a:bodyPr/>
          <a:lstStyle/>
          <a:p>
            <a:pPr eaLnBrk="1" hangingPunct="1">
              <a:lnSpc>
                <a:spcPct val="80000"/>
              </a:lnSpc>
              <a:buFontTx/>
              <a:buNone/>
            </a:pPr>
            <a:r>
              <a:rPr lang="ru-RU" sz="1600" b="1" smtClean="0"/>
              <a:t>Возраст:</a:t>
            </a:r>
            <a:r>
              <a:rPr lang="ru-RU" sz="1600" smtClean="0"/>
              <a:t> от пяти лет.</a:t>
            </a:r>
            <a:endParaRPr lang="ru-RU" sz="1600" i="1" smtClean="0"/>
          </a:p>
          <a:p>
            <a:pPr eaLnBrk="1" hangingPunct="1">
              <a:lnSpc>
                <a:spcPct val="80000"/>
              </a:lnSpc>
              <a:buFontTx/>
              <a:buNone/>
            </a:pPr>
            <a:r>
              <a:rPr lang="ru-RU" sz="1600" b="1" smtClean="0"/>
              <a:t>Средства выразительности:</a:t>
            </a:r>
            <a:r>
              <a:rPr lang="ru-RU" sz="1600" smtClean="0"/>
              <a:t>  изменчивость знакомой формы.</a:t>
            </a:r>
            <a:endParaRPr lang="ru-RU" sz="1600" i="1" smtClean="0"/>
          </a:p>
          <a:p>
            <a:pPr eaLnBrk="1" hangingPunct="1">
              <a:lnSpc>
                <a:spcPct val="80000"/>
              </a:lnSpc>
              <a:buFontTx/>
              <a:buNone/>
            </a:pPr>
            <a:r>
              <a:rPr lang="ru-RU" sz="1600" b="1" smtClean="0"/>
              <a:t>Материалы:</a:t>
            </a:r>
            <a:r>
              <a:rPr lang="ru-RU" sz="1600" smtClean="0"/>
              <a:t> простой карандаш, бумага, различные предметы, которые можно обводить (ножницы, подносы, стаканчики, ложки, кукольная одежда).Можно обводить ладошки, ступни, кулачки, фигуру.</a:t>
            </a:r>
            <a:endParaRPr lang="en-US" sz="1600" i="1" smtClean="0"/>
          </a:p>
          <a:p>
            <a:pPr eaLnBrk="1" hangingPunct="1">
              <a:lnSpc>
                <a:spcPct val="80000"/>
              </a:lnSpc>
              <a:buFontTx/>
              <a:buNone/>
            </a:pPr>
            <a:r>
              <a:rPr lang="ru-RU" sz="1600" b="1" smtClean="0"/>
              <a:t>Способ получения изображения:</a:t>
            </a:r>
            <a:r>
              <a:rPr lang="ru-RU" sz="1600" smtClean="0"/>
              <a:t> ребёнок обводит карандашом выбранный предмет. Затем превращает его во что-то другое путём дорисовывания и раскрашивает любыми подходящими материалами. При обведении ступни ребёнок снимает обувь и ставит ногу на лист. Если обводится фигура, к стене крепится ватман, один ребёнок прислоняется к нему, другой его обводит.</a:t>
            </a:r>
          </a:p>
        </p:txBody>
      </p:sp>
      <p:pic>
        <p:nvPicPr>
          <p:cNvPr id="11268" name="Picture 8" descr="IMG_0230"/>
          <p:cNvPicPr>
            <a:picLocks noChangeAspect="1" noChangeArrowheads="1"/>
          </p:cNvPicPr>
          <p:nvPr>
            <p:ph sz="quarter" idx="2"/>
          </p:nvPr>
        </p:nvPicPr>
        <p:blipFill>
          <a:blip r:embed="rId2" cstate="email"/>
          <a:srcRect/>
          <a:stretch>
            <a:fillRect/>
          </a:stretch>
        </p:blipFill>
        <p:spPr>
          <a:xfrm>
            <a:off x="5327650" y="1828800"/>
            <a:ext cx="2336800" cy="1752600"/>
          </a:xfrm>
        </p:spPr>
      </p:pic>
      <p:pic>
        <p:nvPicPr>
          <p:cNvPr id="11269" name="Picture 9" descr="IMG_0267"/>
          <p:cNvPicPr>
            <a:picLocks noChangeAspect="1" noChangeArrowheads="1"/>
          </p:cNvPicPr>
          <p:nvPr>
            <p:ph sz="quarter" idx="3"/>
          </p:nvPr>
        </p:nvPicPr>
        <p:blipFill>
          <a:blip r:embed="rId3" cstate="email"/>
          <a:srcRect/>
          <a:stretch>
            <a:fillRect/>
          </a:stretch>
        </p:blipFill>
        <p:spPr>
          <a:xfrm>
            <a:off x="5364163" y="3716338"/>
            <a:ext cx="2232025" cy="2620962"/>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Пастель">
  <a:themeElements>
    <a:clrScheme name="Пастель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Пастель">
      <a:majorFont>
        <a:latin typeface="Comic Sans MS"/>
        <a:ea typeface=""/>
        <a:cs typeface="Arial"/>
      </a:majorFont>
      <a:minorFont>
        <a:latin typeface="Comic Sans MS"/>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астель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Пастель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Пастель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Пастель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Пастель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Пастель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Пастель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Пастель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Crayons</Template>
  <TotalTime>426</TotalTime>
  <Words>1807</Words>
  <Application>Microsoft Office PowerPoint</Application>
  <PresentationFormat>Экран (4:3)</PresentationFormat>
  <Paragraphs>116</Paragraphs>
  <Slides>22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Comic Sans MS</vt:lpstr>
      <vt:lpstr>Arial</vt:lpstr>
      <vt:lpstr>Calibri</vt:lpstr>
      <vt:lpstr>Пастель</vt:lpstr>
      <vt:lpstr>Нетрадиционные техники рисования Занятия нетрадиционные включают множество идей, и интересны для детей В них необычно сочетается материал и инструмент, И все прекрасно получается и равнодушных точно нет. </vt:lpstr>
      <vt:lpstr>Тычок  жёсткой полусухой кистью.</vt:lpstr>
      <vt:lpstr>Рисование пальчиками или ладошкой.</vt:lpstr>
      <vt:lpstr>Оттиск печатками из  овощей, фруктов, пробкой, поролоном, ластика, пенопластом, смятой  бумагой. </vt:lpstr>
      <vt:lpstr>Восковые мелки  +  акварель.</vt:lpstr>
      <vt:lpstr>Свеча +акварель.</vt:lpstr>
      <vt:lpstr>Печать  по  трафарету. </vt:lpstr>
      <vt:lpstr>Монотипия  предметная. </vt:lpstr>
      <vt:lpstr>Знакомая  форма – новый образ. </vt:lpstr>
      <vt:lpstr>Черно–белый и цветной граттаж. ( грунтованный лист )</vt:lpstr>
      <vt:lpstr>Кляксография обычная. </vt:lpstr>
      <vt:lpstr>Кляксография  с  трубочкой. </vt:lpstr>
      <vt:lpstr>Кляксография ниточкой. </vt:lpstr>
      <vt:lpstr>Набрызг. </vt:lpstr>
      <vt:lpstr>Рисование зубной щеткой</vt:lpstr>
      <vt:lpstr>Отпечатки листьев</vt:lpstr>
      <vt:lpstr>Монотопия пейзажная.</vt:lpstr>
      <vt:lpstr>Коллаж </vt:lpstr>
      <vt:lpstr>Рисование ластиком</vt:lpstr>
      <vt:lpstr>Рисование на мятой бумаге. </vt:lpstr>
      <vt:lpstr>Рисование красками и солью</vt:lpstr>
      <vt:lpstr>Рисование палочками из цветной бумаги</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Гость</dc:creator>
  <cp:lastModifiedBy>GHOST</cp:lastModifiedBy>
  <cp:revision>11</cp:revision>
  <dcterms:created xsi:type="dcterms:W3CDTF">2015-11-15T16:10:52Z</dcterms:created>
  <dcterms:modified xsi:type="dcterms:W3CDTF">2017-12-17T19:35:34Z</dcterms:modified>
</cp:coreProperties>
</file>