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2" r:id="rId7"/>
    <p:sldId id="261" r:id="rId8"/>
    <p:sldId id="260" r:id="rId9"/>
    <p:sldId id="264" r:id="rId10"/>
    <p:sldId id="274" r:id="rId11"/>
    <p:sldId id="273" r:id="rId12"/>
    <p:sldId id="272" r:id="rId13"/>
    <p:sldId id="271" r:id="rId14"/>
    <p:sldId id="270" r:id="rId15"/>
    <p:sldId id="265" r:id="rId16"/>
    <p:sldId id="269" r:id="rId17"/>
    <p:sldId id="268" r:id="rId18"/>
    <p:sldId id="267" r:id="rId19"/>
    <p:sldId id="281" r:id="rId20"/>
    <p:sldId id="280" r:id="rId21"/>
    <p:sldId id="279" r:id="rId22"/>
    <p:sldId id="278" r:id="rId23"/>
    <p:sldId id="277" r:id="rId24"/>
    <p:sldId id="285" r:id="rId25"/>
    <p:sldId id="284" r:id="rId26"/>
    <p:sldId id="276" r:id="rId27"/>
    <p:sldId id="283" r:id="rId28"/>
    <p:sldId id="275" r:id="rId29"/>
    <p:sldId id="282" r:id="rId30"/>
    <p:sldId id="286" r:id="rId31"/>
    <p:sldId id="266"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64"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C33E593-CE90-433A-BF60-46590E6256C0}" type="datetimeFigureOut">
              <a:rPr lang="ru-RU" smtClean="0"/>
              <a:t>06.10.2019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3447677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C33E593-CE90-433A-BF60-46590E6256C0}" type="datetimeFigureOut">
              <a:rPr lang="ru-RU" smtClean="0"/>
              <a:t>06.10.2019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421498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C33E593-CE90-433A-BF60-46590E6256C0}" type="datetimeFigureOut">
              <a:rPr lang="ru-RU" smtClean="0"/>
              <a:t>06.10.2019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4288778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C33E593-CE90-433A-BF60-46590E6256C0}" type="datetimeFigureOut">
              <a:rPr lang="ru-RU" smtClean="0"/>
              <a:t>06.10.2019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880335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C33E593-CE90-433A-BF60-46590E6256C0}" type="datetimeFigureOut">
              <a:rPr lang="ru-RU" smtClean="0"/>
              <a:t>06.10.2019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481666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C33E593-CE90-433A-BF60-46590E6256C0}" type="datetimeFigureOut">
              <a:rPr lang="ru-RU" smtClean="0"/>
              <a:t>06.10.2019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3324278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C33E593-CE90-433A-BF60-46590E6256C0}" type="datetimeFigureOut">
              <a:rPr lang="ru-RU" smtClean="0"/>
              <a:t>06.10.2019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3869852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C33E593-CE90-433A-BF60-46590E6256C0}" type="datetimeFigureOut">
              <a:rPr lang="ru-RU" smtClean="0"/>
              <a:t>06.10.2019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876740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C33E593-CE90-433A-BF60-46590E6256C0}" type="datetimeFigureOut">
              <a:rPr lang="ru-RU" smtClean="0"/>
              <a:t>06.10.2019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1329507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C33E593-CE90-433A-BF60-46590E6256C0}" type="datetimeFigureOut">
              <a:rPr lang="ru-RU" smtClean="0"/>
              <a:t>06.10.2019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591947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C33E593-CE90-433A-BF60-46590E6256C0}" type="datetimeFigureOut">
              <a:rPr lang="ru-RU" smtClean="0"/>
              <a:t>06.10.2019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26A34E-D0CC-40AC-8606-307CBD188110}" type="slidenum">
              <a:rPr lang="ru-RU" smtClean="0"/>
              <a:t>‹#›</a:t>
            </a:fld>
            <a:endParaRPr lang="ru-RU"/>
          </a:p>
        </p:txBody>
      </p:sp>
    </p:spTree>
    <p:extLst>
      <p:ext uri="{BB962C8B-B14F-4D97-AF65-F5344CB8AC3E}">
        <p14:creationId xmlns:p14="http://schemas.microsoft.com/office/powerpoint/2010/main" val="3040292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33E593-CE90-433A-BF60-46590E6256C0}" type="datetimeFigureOut">
              <a:rPr lang="ru-RU" smtClean="0"/>
              <a:t>06.10.2019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26A34E-D0CC-40AC-8606-307CBD188110}" type="slidenum">
              <a:rPr lang="ru-RU" smtClean="0"/>
              <a:t>‹#›</a:t>
            </a:fld>
            <a:endParaRPr lang="ru-RU"/>
          </a:p>
        </p:txBody>
      </p:sp>
    </p:spTree>
    <p:extLst>
      <p:ext uri="{BB962C8B-B14F-4D97-AF65-F5344CB8AC3E}">
        <p14:creationId xmlns:p14="http://schemas.microsoft.com/office/powerpoint/2010/main" val="4251196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15600" y="0"/>
            <a:ext cx="9159600" cy="6858000"/>
          </a:xfrm>
          <a:prstGeom prst="rect">
            <a:avLst/>
          </a:prstGeom>
        </p:spPr>
      </p:pic>
      <p:sp>
        <p:nvSpPr>
          <p:cNvPr id="2" name="Заголовок 1"/>
          <p:cNvSpPr>
            <a:spLocks noGrp="1"/>
          </p:cNvSpPr>
          <p:nvPr>
            <p:ph type="ctrTitle"/>
          </p:nvPr>
        </p:nvSpPr>
        <p:spPr>
          <a:xfrm>
            <a:off x="1180940" y="2060848"/>
            <a:ext cx="6766520" cy="1802631"/>
          </a:xfrm>
        </p:spPr>
        <p:txBody>
          <a:bodyPr>
            <a:noAutofit/>
          </a:bodyPr>
          <a:lstStyle/>
          <a:p>
            <a:r>
              <a:rPr lang="ru-RU" sz="4800" dirty="0" smtClean="0">
                <a:latin typeface="Times New Roman" pitchFamily="18" charset="0"/>
                <a:cs typeface="Times New Roman" pitchFamily="18" charset="0"/>
              </a:rPr>
              <a:t>Картотека подвижных игр для разных возрастов</a:t>
            </a:r>
            <a:endParaRPr lang="ru-RU" sz="4800" dirty="0">
              <a:latin typeface="Times New Roman" pitchFamily="18" charset="0"/>
              <a:cs typeface="Times New Roman" pitchFamily="18" charset="0"/>
            </a:endParaRPr>
          </a:p>
        </p:txBody>
      </p:sp>
      <p:sp>
        <p:nvSpPr>
          <p:cNvPr id="3" name="TextBox 2"/>
          <p:cNvSpPr txBox="1"/>
          <p:nvPr/>
        </p:nvSpPr>
        <p:spPr>
          <a:xfrm>
            <a:off x="1763688" y="4797152"/>
            <a:ext cx="3037012" cy="369332"/>
          </a:xfrm>
          <a:prstGeom prst="rect">
            <a:avLst/>
          </a:prstGeom>
          <a:noFill/>
        </p:spPr>
        <p:txBody>
          <a:bodyPr wrap="square" rtlCol="0">
            <a:spAutoFit/>
          </a:bodyPr>
          <a:lstStyle/>
          <a:p>
            <a:r>
              <a:rPr lang="ru-RU" dirty="0" smtClean="0"/>
              <a:t>Выполнила: </a:t>
            </a:r>
            <a:r>
              <a:rPr lang="ru-RU" dirty="0" err="1" smtClean="0"/>
              <a:t>Деркач</a:t>
            </a:r>
            <a:r>
              <a:rPr lang="ru-RU" dirty="0" smtClean="0"/>
              <a:t> Ирина</a:t>
            </a:r>
            <a:endParaRPr lang="ru-RU" dirty="0"/>
          </a:p>
        </p:txBody>
      </p:sp>
    </p:spTree>
    <p:extLst>
      <p:ext uri="{BB962C8B-B14F-4D97-AF65-F5344CB8AC3E}">
        <p14:creationId xmlns:p14="http://schemas.microsoft.com/office/powerpoint/2010/main" val="16618144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251520" y="404664"/>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Пузырь </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06758" y="1268760"/>
            <a:ext cx="6549618" cy="3888432"/>
          </a:xfrm>
        </p:spPr>
        <p:txBody>
          <a:bodyPr>
            <a:noAutofit/>
          </a:bodyPr>
          <a:lstStyle/>
          <a:p>
            <a:pPr marL="0" indent="0">
              <a:buNone/>
            </a:pPr>
            <a:r>
              <a:rPr lang="ru-RU" sz="1900" dirty="0" smtClean="0">
                <a:latin typeface="Times New Roman" panose="02020603050405020304" pitchFamily="18" charset="0"/>
                <a:cs typeface="Times New Roman" panose="02020603050405020304" pitchFamily="18" charset="0"/>
              </a:rPr>
              <a:t>Цель:</a:t>
            </a:r>
            <a:r>
              <a:rPr lang="ru-RU" sz="1900" dirty="0">
                <a:latin typeface="Times New Roman" panose="02020603050405020304" pitchFamily="18" charset="0"/>
                <a:cs typeface="Times New Roman" panose="02020603050405020304" pitchFamily="18" charset="0"/>
              </a:rPr>
              <a:t> Развивать у детей умение согласовывать движения со словами, двигаться </a:t>
            </a:r>
            <a:r>
              <a:rPr lang="ru-RU" sz="1900" dirty="0" smtClean="0">
                <a:latin typeface="Times New Roman" panose="02020603050405020304" pitchFamily="18" charset="0"/>
                <a:cs typeface="Times New Roman" panose="02020603050405020304" pitchFamily="18" charset="0"/>
              </a:rPr>
              <a:t>ритмично; упражнять </a:t>
            </a:r>
            <a:r>
              <a:rPr lang="ru-RU" sz="1900" dirty="0">
                <a:latin typeface="Times New Roman" panose="02020603050405020304" pitchFamily="18" charset="0"/>
                <a:cs typeface="Times New Roman" panose="02020603050405020304" pitchFamily="18" charset="0"/>
              </a:rPr>
              <a:t>детей в приседании и построении в круг, в беге по разным направлениям</a:t>
            </a:r>
            <a:r>
              <a:rPr lang="ru-RU" sz="1900" dirty="0" smtClean="0">
                <a:latin typeface="Times New Roman" panose="02020603050405020304" pitchFamily="18" charset="0"/>
                <a:cs typeface="Times New Roman" panose="02020603050405020304" pitchFamily="18" charset="0"/>
              </a:rPr>
              <a:t>.</a:t>
            </a:r>
          </a:p>
          <a:p>
            <a:pPr marL="0" indent="0">
              <a:buNone/>
            </a:pPr>
            <a:endParaRPr lang="ru-RU" sz="1900" dirty="0">
              <a:latin typeface="Times New Roman" panose="02020603050405020304" pitchFamily="18" charset="0"/>
              <a:cs typeface="Times New Roman" panose="02020603050405020304" pitchFamily="18" charset="0"/>
            </a:endParaRPr>
          </a:p>
          <a:p>
            <a:pPr marL="0" indent="0">
              <a:buNone/>
            </a:pPr>
            <a:r>
              <a:rPr lang="ru-RU" sz="1900" dirty="0" smtClean="0">
                <a:latin typeface="Times New Roman" panose="02020603050405020304" pitchFamily="18" charset="0"/>
                <a:cs typeface="Times New Roman" panose="02020603050405020304" pitchFamily="18" charset="0"/>
              </a:rPr>
              <a:t>Содержание игры: </a:t>
            </a:r>
            <a:r>
              <a:rPr lang="ru-RU" sz="1900" dirty="0">
                <a:latin typeface="Times New Roman" panose="02020603050405020304" pitchFamily="18" charset="0"/>
                <a:cs typeface="Times New Roman" panose="02020603050405020304" pitchFamily="18" charset="0"/>
              </a:rPr>
              <a:t>д</a:t>
            </a:r>
            <a:r>
              <a:rPr lang="ru-RU" sz="1900" dirty="0" smtClean="0">
                <a:latin typeface="Times New Roman" panose="02020603050405020304" pitchFamily="18" charset="0"/>
                <a:cs typeface="Times New Roman" panose="02020603050405020304" pitchFamily="18" charset="0"/>
              </a:rPr>
              <a:t>ети </a:t>
            </a:r>
            <a:r>
              <a:rPr lang="ru-RU" sz="1900" dirty="0">
                <a:latin typeface="Times New Roman" panose="02020603050405020304" pitchFamily="18" charset="0"/>
                <a:cs typeface="Times New Roman" panose="02020603050405020304" pitchFamily="18" charset="0"/>
              </a:rPr>
              <a:t>стоят вплотную по кругу, взявшись за руки. Вместе с воспитателем они говорят: «Раздувайся пузырь! Раздувайся большой! Оставайся такой, да не лопайся». Произнося стихи, дети постепенно расширяют круг. Когда воспитатель скажет – «Пузырь лопнул», все дети опускают руки, и хором говорят «Хлоп!» и присаживаются на корточки. Воспитатель предлагает надуть новый пузырь: дети встают, снова образуют маленький круг, игра возобновляется.</a:t>
            </a:r>
          </a:p>
          <a:p>
            <a:pPr marL="0" indent="0">
              <a:buNone/>
            </a:pP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0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429478" y="476672"/>
            <a:ext cx="8229600" cy="1143000"/>
          </a:xfrm>
        </p:spPr>
        <p:txBody>
          <a:bodyPr>
            <a:normAutofit/>
          </a:bodyPr>
          <a:lstStyle/>
          <a:p>
            <a:r>
              <a:rPr lang="ru-RU" sz="4000" b="1" dirty="0">
                <a:latin typeface="Times New Roman" panose="02020603050405020304" pitchFamily="18" charset="0"/>
                <a:cs typeface="Times New Roman" panose="02020603050405020304" pitchFamily="18" charset="0"/>
              </a:rPr>
              <a:t>Огуречик… </a:t>
            </a:r>
            <a:r>
              <a:rPr lang="ru-RU" sz="4000" b="1" dirty="0" err="1">
                <a:latin typeface="Times New Roman" panose="02020603050405020304" pitchFamily="18" charset="0"/>
                <a:cs typeface="Times New Roman" panose="02020603050405020304" pitchFamily="18" charset="0"/>
              </a:rPr>
              <a:t>огуречик</a:t>
            </a:r>
            <a:r>
              <a:rPr lang="ru-RU" sz="4000" b="1" dirty="0">
                <a:latin typeface="Times New Roman" panose="02020603050405020304" pitchFamily="18" charset="0"/>
                <a:cs typeface="Times New Roman" panose="02020603050405020304" pitchFamily="18" charset="0"/>
              </a:rPr>
              <a:t>… </a:t>
            </a:r>
            <a:endParaRPr lang="ru-RU"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259632" y="1412776"/>
            <a:ext cx="6912768" cy="4680519"/>
          </a:xfrm>
        </p:spPr>
        <p:txBody>
          <a:bodyPr>
            <a:normAutofit fontScale="62500" lnSpcReduction="20000"/>
          </a:bodyPr>
          <a:lstStyle/>
          <a:p>
            <a:pPr marL="0" indent="0">
              <a:buNone/>
            </a:pPr>
            <a:r>
              <a:rPr lang="ru-RU" sz="3000" b="1" dirty="0">
                <a:latin typeface="Times New Roman" panose="02020603050405020304" pitchFamily="18" charset="0"/>
                <a:cs typeface="Times New Roman" panose="02020603050405020304" pitchFamily="18" charset="0"/>
              </a:rPr>
              <a:t> </a:t>
            </a:r>
            <a:r>
              <a:rPr lang="ru-RU" sz="3000" dirty="0">
                <a:latin typeface="Times New Roman" panose="02020603050405020304" pitchFamily="18" charset="0"/>
                <a:cs typeface="Times New Roman" panose="02020603050405020304" pitchFamily="18" charset="0"/>
              </a:rPr>
              <a:t/>
            </a:r>
            <a:br>
              <a:rPr lang="ru-RU" sz="3000" dirty="0">
                <a:latin typeface="Times New Roman" panose="02020603050405020304" pitchFamily="18" charset="0"/>
                <a:cs typeface="Times New Roman" panose="02020603050405020304" pitchFamily="18" charset="0"/>
              </a:rPr>
            </a:br>
            <a:r>
              <a:rPr lang="ru-RU" sz="3000" i="1" dirty="0">
                <a:latin typeface="Times New Roman" panose="02020603050405020304" pitchFamily="18" charset="0"/>
                <a:cs typeface="Times New Roman" panose="02020603050405020304" pitchFamily="18" charset="0"/>
              </a:rPr>
              <a:t>Цель: </a:t>
            </a:r>
            <a:r>
              <a:rPr lang="ru-RU" sz="3000" dirty="0">
                <a:latin typeface="Times New Roman" panose="02020603050405020304" pitchFamily="18" charset="0"/>
                <a:cs typeface="Times New Roman" panose="02020603050405020304" pitchFamily="18" charset="0"/>
              </a:rPr>
              <a:t>формировать умение прыгать на двух ногах в прямом направлении; бегать не наталкиваясь друг на друга; совершать игровые действия в соответствии с текстом</a:t>
            </a:r>
            <a:r>
              <a:rPr lang="ru-RU" sz="3000" dirty="0" smtClean="0">
                <a:latin typeface="Times New Roman" panose="02020603050405020304" pitchFamily="18" charset="0"/>
                <a:cs typeface="Times New Roman" panose="02020603050405020304" pitchFamily="18" charset="0"/>
              </a:rPr>
              <a:t>.</a:t>
            </a:r>
          </a:p>
          <a:p>
            <a:pPr marL="0" indent="0">
              <a:buNone/>
            </a:pPr>
            <a:endParaRPr lang="ru-RU" sz="3000" dirty="0">
              <a:latin typeface="Times New Roman" panose="02020603050405020304" pitchFamily="18" charset="0"/>
              <a:cs typeface="Times New Roman" panose="02020603050405020304" pitchFamily="18" charset="0"/>
            </a:endParaRPr>
          </a:p>
          <a:p>
            <a:pPr marL="0" indent="0">
              <a:buNone/>
            </a:pPr>
            <a:r>
              <a:rPr lang="ru-RU" sz="3000" i="1" dirty="0" smtClean="0">
                <a:latin typeface="Times New Roman" panose="02020603050405020304" pitchFamily="18" charset="0"/>
                <a:cs typeface="Times New Roman" panose="02020603050405020304" pitchFamily="18" charset="0"/>
              </a:rPr>
              <a:t>Содержание игры:</a:t>
            </a:r>
            <a:r>
              <a:rPr lang="ru-RU" sz="3000" dirty="0">
                <a:latin typeface="Times New Roman" panose="02020603050405020304" pitchFamily="18" charset="0"/>
                <a:cs typeface="Times New Roman" panose="02020603050405020304" pitchFamily="18" charset="0"/>
              </a:rPr>
              <a:t> </a:t>
            </a:r>
            <a:r>
              <a:rPr lang="ru-RU" sz="3000" dirty="0" smtClean="0">
                <a:latin typeface="Times New Roman" panose="02020603050405020304" pitchFamily="18" charset="0"/>
                <a:cs typeface="Times New Roman" panose="02020603050405020304" pitchFamily="18" charset="0"/>
              </a:rPr>
              <a:t>на </a:t>
            </a:r>
            <a:r>
              <a:rPr lang="ru-RU" sz="3000" dirty="0">
                <a:latin typeface="Times New Roman" panose="02020603050405020304" pitchFamily="18" charset="0"/>
                <a:cs typeface="Times New Roman" panose="02020603050405020304" pitchFamily="18" charset="0"/>
              </a:rPr>
              <a:t>одном конце зала – воспитатель, на другом дети. Они приближаются к </a:t>
            </a:r>
            <a:r>
              <a:rPr lang="ru-RU" sz="3000" dirty="0" err="1">
                <a:latin typeface="Times New Roman" panose="02020603050405020304" pitchFamily="18" charset="0"/>
                <a:cs typeface="Times New Roman" panose="02020603050405020304" pitchFamily="18" charset="0"/>
              </a:rPr>
              <a:t>ловишке</a:t>
            </a:r>
            <a:r>
              <a:rPr lang="ru-RU" sz="3000" dirty="0">
                <a:latin typeface="Times New Roman" panose="02020603050405020304" pitchFamily="18" charset="0"/>
                <a:cs typeface="Times New Roman" panose="02020603050405020304" pitchFamily="18" charset="0"/>
              </a:rPr>
              <a:t> прыжками на двух ногах. Воспитатель говорит:</a:t>
            </a:r>
          </a:p>
          <a:p>
            <a:pPr marL="0" indent="0" algn="ctr">
              <a:buNone/>
            </a:pPr>
            <a:r>
              <a:rPr lang="ru-RU" sz="3000" dirty="0">
                <a:latin typeface="Times New Roman" panose="02020603050405020304" pitchFamily="18" charset="0"/>
                <a:cs typeface="Times New Roman" panose="02020603050405020304" pitchFamily="18" charset="0"/>
              </a:rPr>
              <a:t>Огуречик, </a:t>
            </a:r>
            <a:r>
              <a:rPr lang="ru-RU" sz="3000" dirty="0" err="1">
                <a:latin typeface="Times New Roman" panose="02020603050405020304" pitchFamily="18" charset="0"/>
                <a:cs typeface="Times New Roman" panose="02020603050405020304" pitchFamily="18" charset="0"/>
              </a:rPr>
              <a:t>огуречик</a:t>
            </a:r>
            <a:r>
              <a:rPr lang="ru-RU" sz="3000" dirty="0">
                <a:latin typeface="Times New Roman" panose="02020603050405020304" pitchFamily="18" charset="0"/>
                <a:cs typeface="Times New Roman" panose="02020603050405020304" pitchFamily="18" charset="0"/>
              </a:rPr>
              <a:t> не ходи на тот </a:t>
            </a:r>
            <a:r>
              <a:rPr lang="ru-RU" sz="3000" dirty="0" err="1">
                <a:latin typeface="Times New Roman" panose="02020603050405020304" pitchFamily="18" charset="0"/>
                <a:cs typeface="Times New Roman" panose="02020603050405020304" pitchFamily="18" charset="0"/>
              </a:rPr>
              <a:t>конечик</a:t>
            </a:r>
            <a:r>
              <a:rPr lang="ru-RU" sz="3000" dirty="0">
                <a:latin typeface="Times New Roman" panose="02020603050405020304" pitchFamily="18" charset="0"/>
                <a:cs typeface="Times New Roman" panose="02020603050405020304" pitchFamily="18" charset="0"/>
              </a:rPr>
              <a:t>,</a:t>
            </a:r>
            <a:br>
              <a:rPr lang="ru-RU" sz="3000" dirty="0">
                <a:latin typeface="Times New Roman" panose="02020603050405020304" pitchFamily="18" charset="0"/>
                <a:cs typeface="Times New Roman" panose="02020603050405020304" pitchFamily="18" charset="0"/>
              </a:rPr>
            </a:br>
            <a:r>
              <a:rPr lang="ru-RU" sz="3000" dirty="0">
                <a:latin typeface="Times New Roman" panose="02020603050405020304" pitchFamily="18" charset="0"/>
                <a:cs typeface="Times New Roman" panose="02020603050405020304" pitchFamily="18" charset="0"/>
              </a:rPr>
              <a:t>Там мышка живет, тебе хвостик отгрызет.</a:t>
            </a:r>
          </a:p>
          <a:p>
            <a:pPr marL="0" indent="0" algn="ctr">
              <a:buNone/>
            </a:pPr>
            <a:r>
              <a:rPr lang="ru-RU" sz="3000" dirty="0">
                <a:latin typeface="Times New Roman" panose="02020603050405020304" pitchFamily="18" charset="0"/>
                <a:cs typeface="Times New Roman" panose="02020603050405020304" pitchFamily="18" charset="0"/>
              </a:rPr>
              <a:t>После окончания </a:t>
            </a:r>
            <a:r>
              <a:rPr lang="ru-RU" sz="3000" dirty="0" err="1">
                <a:latin typeface="Times New Roman" panose="02020603050405020304" pitchFamily="18" charset="0"/>
                <a:cs typeface="Times New Roman" panose="02020603050405020304" pitchFamily="18" charset="0"/>
              </a:rPr>
              <a:t>речевки</a:t>
            </a:r>
            <a:r>
              <a:rPr lang="ru-RU" sz="3000" dirty="0">
                <a:latin typeface="Times New Roman" panose="02020603050405020304" pitchFamily="18" charset="0"/>
                <a:cs typeface="Times New Roman" panose="02020603050405020304" pitchFamily="18" charset="0"/>
              </a:rPr>
              <a:t>, дети убегают в свой дом. воспитатель произносит слова в таком ритме, чтобы дети могли на каждое слово подпрыгнуть два раза.</a:t>
            </a:r>
          </a:p>
          <a:p>
            <a:pPr marL="0" indent="0" algn="ctr">
              <a:buNone/>
            </a:pPr>
            <a:r>
              <a:rPr lang="ru-RU" sz="3000" dirty="0">
                <a:latin typeface="Times New Roman" panose="02020603050405020304" pitchFamily="18" charset="0"/>
                <a:cs typeface="Times New Roman" panose="02020603050405020304" pitchFamily="18" charset="0"/>
              </a:rPr>
              <a:t>После того как игра освоена детьми роль мышки можно поручать наиболее активным детям. </a:t>
            </a:r>
          </a:p>
          <a:p>
            <a:pPr marL="0" indent="0">
              <a:buNone/>
            </a:pP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88716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0408" y="0"/>
            <a:ext cx="9159600" cy="6858000"/>
          </a:xfrm>
          <a:prstGeom prst="rect">
            <a:avLst/>
          </a:prstGeom>
        </p:spPr>
      </p:pic>
      <p:sp>
        <p:nvSpPr>
          <p:cNvPr id="2" name="Заголовок 1"/>
          <p:cNvSpPr>
            <a:spLocks noGrp="1"/>
          </p:cNvSpPr>
          <p:nvPr>
            <p:ph type="title"/>
          </p:nvPr>
        </p:nvSpPr>
        <p:spPr>
          <a:xfrm>
            <a:off x="0" y="620688"/>
            <a:ext cx="8229600" cy="1143000"/>
          </a:xfrm>
        </p:spPr>
        <p:txBody>
          <a:bodyPr>
            <a:normAutofit fontScale="90000"/>
          </a:bodyPr>
          <a:lstStyle/>
          <a:p>
            <a:r>
              <a:rPr lang="ru-RU" b="1" dirty="0" smtClean="0">
                <a:latin typeface="Times New Roman" panose="02020603050405020304" pitchFamily="18" charset="0"/>
                <a:cs typeface="Times New Roman" panose="02020603050405020304" pitchFamily="18" charset="0"/>
              </a:rPr>
              <a:t>Поезд</a:t>
            </a:r>
            <a:r>
              <a:rPr lang="ru-RU" dirty="0"/>
              <a:t/>
            </a:r>
            <a:br>
              <a:rPr lang="ru-RU" dirty="0"/>
            </a:br>
            <a:endParaRPr lang="ru-RU" dirty="0"/>
          </a:p>
        </p:txBody>
      </p:sp>
      <p:sp>
        <p:nvSpPr>
          <p:cNvPr id="3" name="Объект 2"/>
          <p:cNvSpPr>
            <a:spLocks noGrp="1"/>
          </p:cNvSpPr>
          <p:nvPr>
            <p:ph idx="1"/>
          </p:nvPr>
        </p:nvSpPr>
        <p:spPr>
          <a:xfrm>
            <a:off x="1259632" y="1412776"/>
            <a:ext cx="6768752" cy="4525963"/>
          </a:xfrm>
        </p:spPr>
        <p:txBody>
          <a:bodyPr>
            <a:normAutofit/>
          </a:bodyPr>
          <a:lstStyle/>
          <a:p>
            <a:pPr marL="0" indent="0">
              <a:buNone/>
            </a:pPr>
            <a:r>
              <a:rPr lang="ru-RU" sz="1900" i="1" dirty="0" smtClean="0">
                <a:latin typeface="Times New Roman" panose="02020603050405020304" pitchFamily="18" charset="0"/>
                <a:cs typeface="Times New Roman" panose="02020603050405020304" pitchFamily="18" charset="0"/>
              </a:rPr>
              <a:t>Цель: </a:t>
            </a:r>
            <a:r>
              <a:rPr lang="ru-RU" sz="1900" dirty="0" smtClean="0">
                <a:latin typeface="Times New Roman" panose="02020603050405020304" pitchFamily="18" charset="0"/>
                <a:cs typeface="Times New Roman" panose="02020603050405020304" pitchFamily="18" charset="0"/>
              </a:rPr>
              <a:t>Развивать </a:t>
            </a:r>
            <a:r>
              <a:rPr lang="ru-RU" sz="1900" dirty="0">
                <a:latin typeface="Times New Roman" panose="02020603050405020304" pitchFamily="18" charset="0"/>
                <a:cs typeface="Times New Roman" panose="02020603050405020304" pitchFamily="18" charset="0"/>
              </a:rPr>
              <a:t>у детей умение выполнять движения по звуковому сигналу, закреплять навык построения в </a:t>
            </a:r>
            <a:r>
              <a:rPr lang="ru-RU" sz="1900" dirty="0" smtClean="0">
                <a:latin typeface="Times New Roman" panose="02020603050405020304" pitchFamily="18" charset="0"/>
                <a:cs typeface="Times New Roman" panose="02020603050405020304" pitchFamily="18" charset="0"/>
              </a:rPr>
              <a:t>колонну; упражнять </a:t>
            </a:r>
            <a:r>
              <a:rPr lang="ru-RU" sz="1900" dirty="0">
                <a:latin typeface="Times New Roman" panose="02020603050405020304" pitchFamily="18" charset="0"/>
                <a:cs typeface="Times New Roman" panose="02020603050405020304" pitchFamily="18" charset="0"/>
              </a:rPr>
              <a:t>в ходьбе, беге друг за другом</a:t>
            </a:r>
            <a:r>
              <a:rPr lang="ru-RU" sz="1900" dirty="0" smtClean="0">
                <a:latin typeface="Times New Roman" panose="02020603050405020304" pitchFamily="18" charset="0"/>
                <a:cs typeface="Times New Roman" panose="02020603050405020304" pitchFamily="18" charset="0"/>
              </a:rPr>
              <a:t>.</a:t>
            </a:r>
          </a:p>
          <a:p>
            <a:pPr marL="0" indent="0">
              <a:buNone/>
            </a:pPr>
            <a:endParaRPr lang="ru-RU" sz="1900" dirty="0">
              <a:latin typeface="Times New Roman" panose="02020603050405020304" pitchFamily="18" charset="0"/>
              <a:cs typeface="Times New Roman" panose="02020603050405020304" pitchFamily="18" charset="0"/>
            </a:endParaRPr>
          </a:p>
          <a:p>
            <a:pPr marL="0" indent="0">
              <a:buNone/>
            </a:pPr>
            <a:r>
              <a:rPr lang="ru-RU" sz="1900" i="1" dirty="0" smtClean="0">
                <a:latin typeface="Times New Roman" panose="02020603050405020304" pitchFamily="18" charset="0"/>
                <a:cs typeface="Times New Roman" panose="02020603050405020304" pitchFamily="18" charset="0"/>
              </a:rPr>
              <a:t>Содержание игры:</a:t>
            </a:r>
            <a:r>
              <a:rPr lang="ru-RU" sz="1900" i="1" dirty="0">
                <a:latin typeface="Times New Roman" panose="02020603050405020304" pitchFamily="18" charset="0"/>
                <a:cs typeface="Times New Roman" panose="02020603050405020304" pitchFamily="18" charset="0"/>
              </a:rPr>
              <a:t> </a:t>
            </a:r>
            <a:r>
              <a:rPr lang="ru-RU" sz="1900" dirty="0" smtClean="0">
                <a:latin typeface="Times New Roman" panose="02020603050405020304" pitchFamily="18" charset="0"/>
                <a:cs typeface="Times New Roman" panose="02020603050405020304" pitchFamily="18" charset="0"/>
              </a:rPr>
              <a:t>дети </a:t>
            </a:r>
            <a:r>
              <a:rPr lang="ru-RU" sz="1900" dirty="0">
                <a:latin typeface="Times New Roman" panose="02020603050405020304" pitchFamily="18" charset="0"/>
                <a:cs typeface="Times New Roman" panose="02020603050405020304" pitchFamily="18" charset="0"/>
              </a:rPr>
              <a:t>строятся в колонну по одной стороне площадки. Первый – паровоз, остальные вагоны. Воспитатель дает гудок, дети начинают двигаться вперед (без сцепления). Вначале медленно, затем – быстрее, постепенно переходя на бег, произносят «Чу – чу – чу!». «Поезд подъезжает к станции» - говорит воспитатель. Дети постепенно замедляют темп и останавливаются. Воспитатель вновь дает гудок, движения поезда возобновляется.</a:t>
            </a:r>
          </a:p>
          <a:p>
            <a:pPr marL="0" indent="0">
              <a:buNone/>
            </a:pPr>
            <a:endParaRPr lang="ru-RU" sz="1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76733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323528" y="692696"/>
            <a:ext cx="8229600" cy="1143000"/>
          </a:xfrm>
        </p:spPr>
        <p:txBody>
          <a:bodyPr>
            <a:normAutofit fontScale="90000"/>
          </a:bodyPr>
          <a:lstStyle/>
          <a:p>
            <a:r>
              <a:rPr lang="ru-RU" b="1" dirty="0" smtClean="0">
                <a:latin typeface="Times New Roman" panose="02020603050405020304" pitchFamily="18" charset="0"/>
                <a:cs typeface="Times New Roman" panose="02020603050405020304" pitchFamily="18" charset="0"/>
              </a:rPr>
              <a:t>Карусель</a:t>
            </a:r>
            <a:r>
              <a:rPr lang="ru-RU" dirty="0"/>
              <a:t/>
            </a:r>
            <a:br>
              <a:rPr lang="ru-RU" dirty="0"/>
            </a:br>
            <a:endParaRPr lang="ru-RU" dirty="0"/>
          </a:p>
        </p:txBody>
      </p:sp>
      <p:sp>
        <p:nvSpPr>
          <p:cNvPr id="3" name="Объект 2"/>
          <p:cNvSpPr>
            <a:spLocks noGrp="1"/>
          </p:cNvSpPr>
          <p:nvPr>
            <p:ph idx="1"/>
          </p:nvPr>
        </p:nvSpPr>
        <p:spPr>
          <a:xfrm>
            <a:off x="1403648" y="1412776"/>
            <a:ext cx="6696744" cy="4525963"/>
          </a:xfrm>
        </p:spPr>
        <p:txBody>
          <a:bodyPr>
            <a:normAutofit fontScale="77500" lnSpcReduction="20000"/>
          </a:bodyPr>
          <a:lstStyle/>
          <a:p>
            <a:pPr marL="0" indent="0">
              <a:buNone/>
            </a:pPr>
            <a:r>
              <a:rPr lang="ru-RU" sz="2500" i="1" dirty="0" smtClean="0">
                <a:latin typeface="Times New Roman" panose="02020603050405020304" pitchFamily="18" charset="0"/>
                <a:cs typeface="Times New Roman" panose="02020603050405020304" pitchFamily="18" charset="0"/>
              </a:rPr>
              <a:t>Цель</a:t>
            </a:r>
            <a:r>
              <a:rPr lang="ru-RU" sz="2500" i="1" dirty="0">
                <a:latin typeface="Times New Roman" panose="02020603050405020304" pitchFamily="18" charset="0"/>
                <a:cs typeface="Times New Roman" panose="02020603050405020304" pitchFamily="18" charset="0"/>
              </a:rPr>
              <a:t>:</a:t>
            </a:r>
            <a:r>
              <a:rPr lang="ru-RU" sz="2500" dirty="0">
                <a:latin typeface="Times New Roman" panose="02020603050405020304" pitchFamily="18" charset="0"/>
                <a:cs typeface="Times New Roman" panose="02020603050405020304" pitchFamily="18" charset="0"/>
              </a:rPr>
              <a:t> развивать у детей равновесие в движении, навык бега, повышать эмоциональный тонус</a:t>
            </a:r>
            <a:r>
              <a:rPr lang="ru-RU" sz="2500" dirty="0" smtClean="0">
                <a:latin typeface="Times New Roman" panose="02020603050405020304" pitchFamily="18" charset="0"/>
                <a:cs typeface="Times New Roman" panose="02020603050405020304" pitchFamily="18" charset="0"/>
              </a:rPr>
              <a:t>.</a:t>
            </a:r>
          </a:p>
          <a:p>
            <a:pPr marL="0" indent="0">
              <a:buNone/>
            </a:pPr>
            <a:endParaRPr lang="ru-RU" sz="2500" dirty="0">
              <a:latin typeface="Times New Roman" panose="02020603050405020304" pitchFamily="18" charset="0"/>
              <a:cs typeface="Times New Roman" panose="02020603050405020304" pitchFamily="18" charset="0"/>
            </a:endParaRPr>
          </a:p>
          <a:p>
            <a:pPr marL="0" indent="0">
              <a:buNone/>
            </a:pPr>
            <a:r>
              <a:rPr lang="ru-RU" sz="2500" i="1" dirty="0" smtClean="0">
                <a:latin typeface="Times New Roman" panose="02020603050405020304" pitchFamily="18" charset="0"/>
                <a:cs typeface="Times New Roman" panose="02020603050405020304" pitchFamily="18" charset="0"/>
              </a:rPr>
              <a:t>Содержание игры: </a:t>
            </a:r>
            <a:r>
              <a:rPr lang="ru-RU" sz="2500" dirty="0" smtClean="0">
                <a:latin typeface="Times New Roman" panose="02020603050405020304" pitchFamily="18" charset="0"/>
                <a:cs typeface="Times New Roman" panose="02020603050405020304" pitchFamily="18" charset="0"/>
              </a:rPr>
              <a:t>воспитатель </a:t>
            </a:r>
            <a:r>
              <a:rPr lang="ru-RU" sz="2500" dirty="0">
                <a:latin typeface="Times New Roman" panose="02020603050405020304" pitchFamily="18" charset="0"/>
                <a:cs typeface="Times New Roman" panose="02020603050405020304" pitchFamily="18" charset="0"/>
              </a:rPr>
              <a:t>предлагает детям покататься на карусели. Держит в руках обруч (находясь в середине обруча) с привязанными к нему разноцветными ленточками. Дети берутся за ленточки, воспитатель двигается с обручем. Дети идут, а затем бегут по кругу. Воспитатель говорит:</a:t>
            </a:r>
          </a:p>
          <a:p>
            <a:pPr marL="0" indent="0" algn="ctr">
              <a:buNone/>
            </a:pPr>
            <a:r>
              <a:rPr lang="ru-RU" sz="2500" dirty="0">
                <a:latin typeface="Times New Roman" panose="02020603050405020304" pitchFamily="18" charset="0"/>
                <a:cs typeface="Times New Roman" panose="02020603050405020304" pitchFamily="18" charset="0"/>
              </a:rPr>
              <a:t>Еле-еле, еле-еле завертелись карусели,</a:t>
            </a:r>
          </a:p>
          <a:p>
            <a:pPr marL="0" indent="0" algn="ctr">
              <a:buNone/>
            </a:pPr>
            <a:r>
              <a:rPr lang="ru-RU" sz="2500" dirty="0">
                <a:latin typeface="Times New Roman" panose="02020603050405020304" pitchFamily="18" charset="0"/>
                <a:cs typeface="Times New Roman" panose="02020603050405020304" pitchFamily="18" charset="0"/>
              </a:rPr>
              <a:t>А потом, а потом всё бегом, бегом, бегом!</a:t>
            </a:r>
          </a:p>
          <a:p>
            <a:pPr marL="0" indent="0" algn="ctr">
              <a:buNone/>
            </a:pPr>
            <a:r>
              <a:rPr lang="ru-RU" sz="2500" dirty="0">
                <a:latin typeface="Times New Roman" panose="02020603050405020304" pitchFamily="18" charset="0"/>
                <a:cs typeface="Times New Roman" panose="02020603050405020304" pitchFamily="18" charset="0"/>
              </a:rPr>
              <a:t>Тише, тише, не бегите, карусель остановите,</a:t>
            </a:r>
          </a:p>
          <a:p>
            <a:pPr marL="0" indent="0" algn="ctr">
              <a:buNone/>
            </a:pPr>
            <a:r>
              <a:rPr lang="ru-RU" sz="2500" dirty="0">
                <a:latin typeface="Times New Roman" panose="02020603050405020304" pitchFamily="18" charset="0"/>
                <a:cs typeface="Times New Roman" panose="02020603050405020304" pitchFamily="18" charset="0"/>
              </a:rPr>
              <a:t>Раз и два, раз и два, вот и кончилась игра!</a:t>
            </a:r>
          </a:p>
          <a:p>
            <a:pPr marL="0" indent="0" algn="ctr">
              <a:buNone/>
            </a:pPr>
            <a:r>
              <a:rPr lang="ru-RU" sz="2500" i="1" dirty="0">
                <a:latin typeface="Times New Roman" panose="02020603050405020304" pitchFamily="18" charset="0"/>
                <a:cs typeface="Times New Roman" panose="02020603050405020304" pitchFamily="18" charset="0"/>
              </a:rPr>
              <a:t>Дети останавливаются.</a:t>
            </a:r>
            <a:endParaRPr lang="ru-RU" sz="2500" dirty="0">
              <a:latin typeface="Times New Roman" panose="02020603050405020304" pitchFamily="18" charset="0"/>
              <a:cs typeface="Times New Roman" panose="02020603050405020304" pitchFamily="18" charset="0"/>
            </a:endParaRPr>
          </a:p>
          <a:p>
            <a:r>
              <a:rPr lang="ru-RU" dirty="0"/>
              <a:t/>
            </a:r>
            <a:br>
              <a:rPr lang="ru-RU" dirty="0"/>
            </a:br>
            <a:endParaRPr lang="ru-RU" dirty="0"/>
          </a:p>
        </p:txBody>
      </p:sp>
    </p:spTree>
    <p:extLst>
      <p:ext uri="{BB962C8B-B14F-4D97-AF65-F5344CB8AC3E}">
        <p14:creationId xmlns:p14="http://schemas.microsoft.com/office/powerpoint/2010/main" val="2316570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0" y="0"/>
            <a:ext cx="9159600" cy="6858000"/>
          </a:xfrm>
          <a:prstGeom prst="rect">
            <a:avLst/>
          </a:prstGeom>
        </p:spPr>
      </p:pic>
      <p:sp>
        <p:nvSpPr>
          <p:cNvPr id="2" name="Заголовок 1"/>
          <p:cNvSpPr>
            <a:spLocks noGrp="1"/>
          </p:cNvSpPr>
          <p:nvPr>
            <p:ph type="title"/>
          </p:nvPr>
        </p:nvSpPr>
        <p:spPr>
          <a:xfrm>
            <a:off x="323528" y="2060848"/>
            <a:ext cx="8229600" cy="1143000"/>
          </a:xfrm>
        </p:spPr>
        <p:txBody>
          <a:bodyPr>
            <a:normAutofit fontScale="90000"/>
          </a:bodyPr>
          <a:lstStyle/>
          <a:p>
            <a:r>
              <a:rPr lang="ru-RU" dirty="0" smtClean="0"/>
              <a:t>Подвижные игры</a:t>
            </a:r>
            <a:r>
              <a:rPr lang="ru-RU" dirty="0"/>
              <a:t> </a:t>
            </a:r>
            <a:r>
              <a:rPr lang="ru-RU" dirty="0" smtClean="0"/>
              <a:t>для </a:t>
            </a:r>
            <a:br>
              <a:rPr lang="ru-RU" dirty="0" smtClean="0"/>
            </a:br>
            <a:r>
              <a:rPr lang="ru-RU" dirty="0" smtClean="0"/>
              <a:t>средней группы </a:t>
            </a:r>
            <a:br>
              <a:rPr lang="ru-RU" dirty="0" smtClean="0"/>
            </a:br>
            <a:r>
              <a:rPr lang="ru-RU" dirty="0" smtClean="0"/>
              <a:t>(4-5 лет)</a:t>
            </a:r>
            <a:endParaRPr lang="ru-RU" dirty="0"/>
          </a:p>
        </p:txBody>
      </p:sp>
    </p:spTree>
    <p:extLst>
      <p:ext uri="{BB962C8B-B14F-4D97-AF65-F5344CB8AC3E}">
        <p14:creationId xmlns:p14="http://schemas.microsoft.com/office/powerpoint/2010/main" val="1748749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15658" y="13542"/>
            <a:ext cx="9159600" cy="6858000"/>
          </a:xfrm>
          <a:prstGeom prst="rect">
            <a:avLst/>
          </a:prstGeom>
        </p:spPr>
      </p:pic>
      <p:sp>
        <p:nvSpPr>
          <p:cNvPr id="2" name="Заголовок 1"/>
          <p:cNvSpPr>
            <a:spLocks noGrp="1"/>
          </p:cNvSpPr>
          <p:nvPr>
            <p:ph type="title"/>
          </p:nvPr>
        </p:nvSpPr>
        <p:spPr>
          <a:xfrm>
            <a:off x="179512" y="332656"/>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Лошадки </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259632" y="1179560"/>
            <a:ext cx="7128792" cy="4525963"/>
          </a:xfrm>
        </p:spPr>
        <p:txBody>
          <a:bodyPr>
            <a:normAutofit/>
          </a:bodyPr>
          <a:lstStyle/>
          <a:p>
            <a:pPr marL="0" indent="0">
              <a:buNone/>
            </a:pPr>
            <a:r>
              <a:rPr lang="ru-RU" sz="1900" i="1" dirty="0">
                <a:latin typeface="Times New Roman" panose="02020603050405020304" pitchFamily="18" charset="0"/>
                <a:cs typeface="Times New Roman" panose="02020603050405020304" pitchFamily="18" charset="0"/>
              </a:rPr>
              <a:t>Цель:</a:t>
            </a:r>
            <a:r>
              <a:rPr lang="ru-RU" sz="1900" dirty="0">
                <a:latin typeface="Times New Roman" panose="02020603050405020304" pitchFamily="18" charset="0"/>
                <a:cs typeface="Times New Roman" panose="02020603050405020304" pitchFamily="18" charset="0"/>
              </a:rPr>
              <a:t> приучать детей двигаться вдвоём один за другим, согласовывать движения, не подталкивать бегущего впереди, даже если он двигается не очень быстро. </a:t>
            </a:r>
            <a:endParaRPr lang="ru-RU" sz="1900" dirty="0" smtClean="0">
              <a:latin typeface="Times New Roman" panose="02020603050405020304" pitchFamily="18" charset="0"/>
              <a:cs typeface="Times New Roman" panose="02020603050405020304" pitchFamily="18" charset="0"/>
            </a:endParaRPr>
          </a:p>
          <a:p>
            <a:pPr marL="0" indent="0">
              <a:buNone/>
            </a:pPr>
            <a:endParaRPr lang="ru-RU" sz="1900" dirty="0" smtClean="0">
              <a:latin typeface="Times New Roman" panose="02020603050405020304" pitchFamily="18" charset="0"/>
              <a:cs typeface="Times New Roman" panose="02020603050405020304" pitchFamily="18" charset="0"/>
            </a:endParaRPr>
          </a:p>
          <a:p>
            <a:pPr marL="0" indent="0">
              <a:buNone/>
            </a:pPr>
            <a:r>
              <a:rPr lang="ru-RU" sz="1900" i="1" dirty="0" smtClean="0">
                <a:latin typeface="Times New Roman" panose="02020603050405020304" pitchFamily="18" charset="0"/>
                <a:cs typeface="Times New Roman" panose="02020603050405020304" pitchFamily="18" charset="0"/>
              </a:rPr>
              <a:t>Содержание игры: </a:t>
            </a:r>
            <a:r>
              <a:rPr lang="ru-RU" sz="1900" dirty="0" smtClean="0">
                <a:latin typeface="Times New Roman" panose="02020603050405020304" pitchFamily="18" charset="0"/>
                <a:cs typeface="Times New Roman" panose="02020603050405020304" pitchFamily="18" charset="0"/>
              </a:rPr>
              <a:t>дети </a:t>
            </a:r>
            <a:r>
              <a:rPr lang="ru-RU" sz="1900" dirty="0">
                <a:latin typeface="Times New Roman" panose="02020603050405020304" pitchFamily="18" charset="0"/>
                <a:cs typeface="Times New Roman" panose="02020603050405020304" pitchFamily="18" charset="0"/>
              </a:rPr>
              <a:t>делятся на две группы: одни изображают «лошадок», другие – «конюхов». Каждый «конюх» имеет «вожжи» - скакалки. По сигналу воспитателя «конюхи» ловят «лошадок</a:t>
            </a:r>
            <a:r>
              <a:rPr lang="ru-RU" sz="1900" dirty="0" smtClean="0">
                <a:latin typeface="Times New Roman" panose="02020603050405020304" pitchFamily="18" charset="0"/>
                <a:cs typeface="Times New Roman" panose="02020603050405020304" pitchFamily="18" charset="0"/>
              </a:rPr>
              <a:t>» и «запрягают</a:t>
            </a:r>
            <a:r>
              <a:rPr lang="ru-RU" sz="1900" dirty="0">
                <a:latin typeface="Times New Roman" panose="02020603050405020304" pitchFamily="18" charset="0"/>
                <a:cs typeface="Times New Roman" panose="02020603050405020304" pitchFamily="18" charset="0"/>
              </a:rPr>
              <a:t>» их (надевают «вожжи»). По указанию воспитателя дети могут ехать (бежать в паре) тихо, рысью или вскачь. Через некоторое время «лошадей» распрягают и выпускают на луг, «конюхи» садятся отдыхать. Через 2-3 повторения игры дети меняются ролями. В игре дети чередуют движения: бегают, подпрыгивают, ходят шагом и т. п. </a:t>
            </a:r>
          </a:p>
        </p:txBody>
      </p:sp>
    </p:spTree>
    <p:extLst>
      <p:ext uri="{BB962C8B-B14F-4D97-AF65-F5344CB8AC3E}">
        <p14:creationId xmlns:p14="http://schemas.microsoft.com/office/powerpoint/2010/main" val="30311317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429478" y="620688"/>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Позвони в погремушку</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03648" y="1506488"/>
            <a:ext cx="6696744" cy="3845024"/>
          </a:xfrm>
        </p:spPr>
        <p:txBody>
          <a:bodyPr>
            <a:normAutofit lnSpcReduction="10000"/>
          </a:bodyPr>
          <a:lstStyle/>
          <a:p>
            <a:pPr marL="0" indent="0">
              <a:buNone/>
            </a:pPr>
            <a:r>
              <a:rPr lang="ru-RU" sz="2100" i="1" dirty="0" smtClean="0">
                <a:latin typeface="Times New Roman" panose="02020603050405020304" pitchFamily="18" charset="0"/>
                <a:cs typeface="Times New Roman" panose="02020603050405020304" pitchFamily="18" charset="0"/>
              </a:rPr>
              <a:t>Цель: </a:t>
            </a:r>
            <a:r>
              <a:rPr lang="ru-RU" sz="2100" dirty="0" smtClean="0">
                <a:latin typeface="Times New Roman" panose="02020603050405020304" pitchFamily="18" charset="0"/>
                <a:cs typeface="Times New Roman" panose="02020603050405020304" pitchFamily="18" charset="0"/>
              </a:rPr>
              <a:t>развивать </a:t>
            </a:r>
            <a:r>
              <a:rPr lang="ru-RU" sz="2100" dirty="0">
                <a:latin typeface="Times New Roman" panose="02020603050405020304" pitchFamily="18" charset="0"/>
                <a:cs typeface="Times New Roman" panose="02020603050405020304" pitchFamily="18" charset="0"/>
              </a:rPr>
              <a:t>реакцию на сигнал, совершенствовать навыки бега</a:t>
            </a:r>
            <a:r>
              <a:rPr lang="ru-RU" sz="2100" dirty="0" smtClean="0">
                <a:latin typeface="Times New Roman" panose="02020603050405020304" pitchFamily="18" charset="0"/>
                <a:cs typeface="Times New Roman" panose="02020603050405020304" pitchFamily="18" charset="0"/>
              </a:rPr>
              <a:t>.</a:t>
            </a:r>
          </a:p>
          <a:p>
            <a:pPr marL="0" indent="0">
              <a:buNone/>
            </a:pPr>
            <a:endParaRPr lang="ru-RU" sz="2100" dirty="0">
              <a:latin typeface="Times New Roman" panose="02020603050405020304" pitchFamily="18" charset="0"/>
              <a:cs typeface="Times New Roman" panose="02020603050405020304" pitchFamily="18" charset="0"/>
            </a:endParaRPr>
          </a:p>
          <a:p>
            <a:pPr marL="0" indent="0">
              <a:buNone/>
            </a:pPr>
            <a:r>
              <a:rPr lang="ru-RU" sz="2100" i="1" dirty="0" smtClean="0">
                <a:latin typeface="Times New Roman" panose="02020603050405020304" pitchFamily="18" charset="0"/>
                <a:cs typeface="Times New Roman" panose="02020603050405020304" pitchFamily="18" charset="0"/>
              </a:rPr>
              <a:t>Содержание игры: </a:t>
            </a:r>
            <a:r>
              <a:rPr lang="ru-RU" sz="2100" dirty="0" smtClean="0">
                <a:latin typeface="Times New Roman" panose="02020603050405020304" pitchFamily="18" charset="0"/>
                <a:cs typeface="Times New Roman" panose="02020603050405020304" pitchFamily="18" charset="0"/>
              </a:rPr>
              <a:t>дети </a:t>
            </a:r>
            <a:r>
              <a:rPr lang="ru-RU" sz="2100" dirty="0">
                <a:latin typeface="Times New Roman" panose="02020603050405020304" pitchFamily="18" charset="0"/>
                <a:cs typeface="Times New Roman" panose="02020603050405020304" pitchFamily="18" charset="0"/>
              </a:rPr>
              <a:t>стоят полукругом, воспитатель перед ними, за спиной у него звоночек (бубен, барабан, погремушка). Он показывает его детям и быстро прячет. Спрашивает, что они видели, затем перебегает на другую сторону, говоря: «Я бегу, бегу, бегу, и в погремушку я звоню». Кладет погремушку сзади, широко разводит руки в стороны и говорит: «Все сюда скорей бегут и </a:t>
            </a:r>
            <a:r>
              <a:rPr lang="ru-RU" sz="2100" dirty="0" err="1">
                <a:latin typeface="Times New Roman" panose="02020603050405020304" pitchFamily="18" charset="0"/>
                <a:cs typeface="Times New Roman" panose="02020603050405020304" pitchFamily="18" charset="0"/>
              </a:rPr>
              <a:t>погремушечку</a:t>
            </a:r>
            <a:r>
              <a:rPr lang="ru-RU" sz="2100" dirty="0">
                <a:latin typeface="Times New Roman" panose="02020603050405020304" pitchFamily="18" charset="0"/>
                <a:cs typeface="Times New Roman" panose="02020603050405020304" pitchFamily="18" charset="0"/>
              </a:rPr>
              <a:t> найдут». Дети бегут. Кто первый нашел, звонит и отдает воспитателю. </a:t>
            </a:r>
            <a:endParaRPr lang="ru-RU" dirty="0"/>
          </a:p>
        </p:txBody>
      </p:sp>
    </p:spTree>
    <p:extLst>
      <p:ext uri="{BB962C8B-B14F-4D97-AF65-F5344CB8AC3E}">
        <p14:creationId xmlns:p14="http://schemas.microsoft.com/office/powerpoint/2010/main" val="2852474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25794" y="0"/>
            <a:ext cx="9159600" cy="6858000"/>
          </a:xfrm>
          <a:prstGeom prst="rect">
            <a:avLst/>
          </a:prstGeom>
        </p:spPr>
      </p:pic>
      <p:sp>
        <p:nvSpPr>
          <p:cNvPr id="2" name="Заголовок 1"/>
          <p:cNvSpPr>
            <a:spLocks noGrp="1"/>
          </p:cNvSpPr>
          <p:nvPr>
            <p:ph type="title"/>
          </p:nvPr>
        </p:nvSpPr>
        <p:spPr>
          <a:xfrm>
            <a:off x="323528" y="476672"/>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Перелет птиц</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547664" y="1556792"/>
            <a:ext cx="6192688" cy="3312368"/>
          </a:xfrm>
        </p:spPr>
        <p:txBody>
          <a:bodyPr>
            <a:normAutofit fontScale="77500" lnSpcReduction="20000"/>
          </a:bodyPr>
          <a:lstStyle/>
          <a:p>
            <a:pPr marL="0" indent="0">
              <a:buNone/>
            </a:pPr>
            <a:r>
              <a:rPr lang="ru-RU" sz="2700" i="1" dirty="0" smtClean="0">
                <a:latin typeface="Times New Roman" panose="02020603050405020304" pitchFamily="18" charset="0"/>
                <a:cs typeface="Times New Roman" panose="02020603050405020304" pitchFamily="18" charset="0"/>
              </a:rPr>
              <a:t>Цель: </a:t>
            </a:r>
            <a:r>
              <a:rPr lang="ru-RU" sz="2700" dirty="0" smtClean="0">
                <a:latin typeface="Times New Roman" panose="02020603050405020304" pitchFamily="18" charset="0"/>
                <a:cs typeface="Times New Roman" panose="02020603050405020304" pitchFamily="18" charset="0"/>
              </a:rPr>
              <a:t>развивать </a:t>
            </a:r>
            <a:r>
              <a:rPr lang="ru-RU" sz="2700" dirty="0">
                <a:latin typeface="Times New Roman" panose="02020603050405020304" pitchFamily="18" charset="0"/>
                <a:cs typeface="Times New Roman" panose="02020603050405020304" pitchFamily="18" charset="0"/>
              </a:rPr>
              <a:t>реакцию на словесные </a:t>
            </a:r>
            <a:r>
              <a:rPr lang="ru-RU" sz="2700" dirty="0" smtClean="0">
                <a:latin typeface="Times New Roman" panose="02020603050405020304" pitchFamily="18" charset="0"/>
                <a:cs typeface="Times New Roman" panose="02020603050405020304" pitchFamily="18" charset="0"/>
              </a:rPr>
              <a:t>сигналы; упражняться </a:t>
            </a:r>
            <a:r>
              <a:rPr lang="ru-RU" sz="2700" dirty="0">
                <a:latin typeface="Times New Roman" panose="02020603050405020304" pitchFamily="18" charset="0"/>
                <a:cs typeface="Times New Roman" panose="02020603050405020304" pitchFamily="18" charset="0"/>
              </a:rPr>
              <a:t>в лазание по гимнастической лестнице</a:t>
            </a:r>
            <a:r>
              <a:rPr lang="ru-RU" sz="2700" dirty="0" smtClean="0">
                <a:latin typeface="Times New Roman" panose="02020603050405020304" pitchFamily="18" charset="0"/>
                <a:cs typeface="Times New Roman" panose="02020603050405020304" pitchFamily="18" charset="0"/>
              </a:rPr>
              <a:t>.</a:t>
            </a:r>
          </a:p>
          <a:p>
            <a:pPr marL="0" indent="0">
              <a:buNone/>
            </a:pPr>
            <a:endParaRPr lang="ru-RU" sz="2700" dirty="0">
              <a:latin typeface="Times New Roman" panose="02020603050405020304" pitchFamily="18" charset="0"/>
              <a:cs typeface="Times New Roman" panose="02020603050405020304" pitchFamily="18" charset="0"/>
            </a:endParaRPr>
          </a:p>
          <a:p>
            <a:pPr marL="0" indent="0">
              <a:buNone/>
            </a:pPr>
            <a:r>
              <a:rPr lang="ru-RU" sz="2700" i="1" dirty="0" smtClean="0">
                <a:solidFill>
                  <a:schemeClr val="tx1">
                    <a:lumMod val="95000"/>
                    <a:lumOff val="5000"/>
                  </a:schemeClr>
                </a:solidFill>
                <a:latin typeface="Times New Roman" panose="02020603050405020304" pitchFamily="18" charset="0"/>
                <a:cs typeface="Times New Roman" panose="02020603050405020304" pitchFamily="18" charset="0"/>
              </a:rPr>
              <a:t>Содержание игры</a:t>
            </a:r>
            <a:r>
              <a:rPr lang="ru-RU" sz="2700" i="1" dirty="0" smtClean="0">
                <a:latin typeface="Times New Roman" panose="02020603050405020304" pitchFamily="18" charset="0"/>
                <a:cs typeface="Times New Roman" panose="02020603050405020304" pitchFamily="18" charset="0"/>
              </a:rPr>
              <a:t>:</a:t>
            </a:r>
            <a:r>
              <a:rPr lang="ru-RU" sz="2700" dirty="0">
                <a:latin typeface="Times New Roman" panose="02020603050405020304" pitchFamily="18" charset="0"/>
                <a:cs typeface="Times New Roman" panose="02020603050405020304" pitchFamily="18" charset="0"/>
              </a:rPr>
              <a:t> дети стоят на одном конце зала, они птицы. На другом конце зала вышка (гимнастическая стенка). По сигналу воспитателя: «Птицы улетают! » - птицы летят, расправив крылья. По сигналу «Буря! » - птицы летят на вышку – скрываются от бури на деревьях. После слов: «Буря прекратилась», - птицы снова летят.</a:t>
            </a:r>
          </a:p>
          <a:p>
            <a:endParaRPr lang="ru-RU" dirty="0"/>
          </a:p>
        </p:txBody>
      </p:sp>
    </p:spTree>
    <p:extLst>
      <p:ext uri="{BB962C8B-B14F-4D97-AF65-F5344CB8AC3E}">
        <p14:creationId xmlns:p14="http://schemas.microsoft.com/office/powerpoint/2010/main" val="8421472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179512" y="476672"/>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Сбей булаву </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03648" y="1556792"/>
            <a:ext cx="6624736" cy="3744415"/>
          </a:xfrm>
        </p:spPr>
        <p:txBody>
          <a:bodyPr>
            <a:normAutofit/>
          </a:bodyPr>
          <a:lstStyle/>
          <a:p>
            <a:pPr marL="0" indent="0">
              <a:buNone/>
            </a:pPr>
            <a:r>
              <a:rPr lang="ru-RU" sz="1900" i="1" dirty="0" smtClean="0">
                <a:latin typeface="Times New Roman" panose="02020603050405020304" pitchFamily="18" charset="0"/>
                <a:cs typeface="Times New Roman" panose="02020603050405020304" pitchFamily="18" charset="0"/>
              </a:rPr>
              <a:t>Цель: </a:t>
            </a:r>
            <a:r>
              <a:rPr lang="ru-RU" sz="1900" dirty="0" smtClean="0">
                <a:latin typeface="Times New Roman" panose="02020603050405020304" pitchFamily="18" charset="0"/>
                <a:cs typeface="Times New Roman" panose="02020603050405020304" pitchFamily="18" charset="0"/>
              </a:rPr>
              <a:t>учить </a:t>
            </a:r>
            <a:r>
              <a:rPr lang="ru-RU" sz="1900" dirty="0">
                <a:latin typeface="Times New Roman" panose="02020603050405020304" pitchFamily="18" charset="0"/>
                <a:cs typeface="Times New Roman" panose="02020603050405020304" pitchFamily="18" charset="0"/>
              </a:rPr>
              <a:t>детей прокатывать мяч по направлению к булаве, стараясь сбить </a:t>
            </a:r>
            <a:r>
              <a:rPr lang="ru-RU" sz="1900" dirty="0" smtClean="0">
                <a:latin typeface="Times New Roman" panose="02020603050405020304" pitchFamily="18" charset="0"/>
                <a:cs typeface="Times New Roman" panose="02020603050405020304" pitchFamily="18" charset="0"/>
              </a:rPr>
              <a:t>её; развивать </a:t>
            </a:r>
            <a:r>
              <a:rPr lang="ru-RU" sz="1900" dirty="0">
                <a:latin typeface="Times New Roman" panose="02020603050405020304" pitchFamily="18" charset="0"/>
                <a:cs typeface="Times New Roman" panose="02020603050405020304" pitchFamily="18" charset="0"/>
              </a:rPr>
              <a:t>глазомер, точность броска</a:t>
            </a:r>
            <a:r>
              <a:rPr lang="ru-RU" sz="1900" dirty="0" smtClean="0">
                <a:latin typeface="Times New Roman" panose="02020603050405020304" pitchFamily="18" charset="0"/>
                <a:cs typeface="Times New Roman" panose="02020603050405020304" pitchFamily="18" charset="0"/>
              </a:rPr>
              <a:t>.</a:t>
            </a:r>
          </a:p>
          <a:p>
            <a:pPr marL="0" indent="0">
              <a:buNone/>
            </a:pPr>
            <a:endParaRPr lang="ru-RU" sz="1900" dirty="0">
              <a:latin typeface="Times New Roman" panose="02020603050405020304" pitchFamily="18" charset="0"/>
              <a:cs typeface="Times New Roman" panose="02020603050405020304" pitchFamily="18" charset="0"/>
            </a:endParaRPr>
          </a:p>
          <a:p>
            <a:pPr marL="0" indent="0">
              <a:buNone/>
            </a:pPr>
            <a:r>
              <a:rPr lang="ru-RU" sz="1900" i="1" dirty="0" smtClean="0">
                <a:latin typeface="Times New Roman" panose="02020603050405020304" pitchFamily="18" charset="0"/>
                <a:cs typeface="Times New Roman" panose="02020603050405020304" pitchFamily="18" charset="0"/>
              </a:rPr>
              <a:t>Содержание игры:</a:t>
            </a:r>
            <a:r>
              <a:rPr lang="ru-RU" sz="1900" dirty="0">
                <a:latin typeface="Times New Roman" panose="02020603050405020304" pitchFamily="18" charset="0"/>
                <a:cs typeface="Times New Roman" panose="02020603050405020304" pitchFamily="18" charset="0"/>
              </a:rPr>
              <a:t> </a:t>
            </a:r>
            <a:r>
              <a:rPr lang="ru-RU" sz="1900" dirty="0" smtClean="0">
                <a:latin typeface="Times New Roman" panose="02020603050405020304" pitchFamily="18" charset="0"/>
                <a:cs typeface="Times New Roman" panose="02020603050405020304" pitchFamily="18" charset="0"/>
              </a:rPr>
              <a:t>игроки </a:t>
            </a:r>
            <a:r>
              <a:rPr lang="ru-RU" sz="1900" dirty="0">
                <a:latin typeface="Times New Roman" panose="02020603050405020304" pitchFamily="18" charset="0"/>
                <a:cs typeface="Times New Roman" panose="02020603050405020304" pitchFamily="18" charset="0"/>
              </a:rPr>
              <a:t>становятся за линию, в 2-3м от которой напротив каждого поставлены булавы. В руках у детей мячи. По сигналу игроки прокатывают мячи по направлению к булавам, стараясь сбить их. По следующему сигналу дети идут  за мячами и поднимают упавшие булавы. Игра повторяется, каждый запоминает, сколько раз  булава была им сбита.</a:t>
            </a:r>
          </a:p>
          <a:p>
            <a:endParaRPr lang="ru-RU" dirty="0"/>
          </a:p>
        </p:txBody>
      </p:sp>
    </p:spTree>
    <p:extLst>
      <p:ext uri="{BB962C8B-B14F-4D97-AF65-F5344CB8AC3E}">
        <p14:creationId xmlns:p14="http://schemas.microsoft.com/office/powerpoint/2010/main" val="4100152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429478" y="692696"/>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Найди где спрятано</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619672" y="1772816"/>
            <a:ext cx="6164966" cy="3057203"/>
          </a:xfrm>
        </p:spPr>
        <p:txBody>
          <a:bodyPr>
            <a:normAutofit fontScale="92500" lnSpcReduction="20000"/>
          </a:bodyPr>
          <a:lstStyle/>
          <a:p>
            <a:pPr marL="0" indent="0">
              <a:buNone/>
            </a:pPr>
            <a:r>
              <a:rPr lang="ru-RU" sz="2500" i="1" dirty="0" smtClean="0">
                <a:latin typeface="Times New Roman" panose="02020603050405020304" pitchFamily="18" charset="0"/>
                <a:cs typeface="Times New Roman" panose="02020603050405020304" pitchFamily="18" charset="0"/>
              </a:rPr>
              <a:t>Цель:</a:t>
            </a:r>
            <a:r>
              <a:rPr lang="ru-RU" sz="2500" dirty="0">
                <a:latin typeface="Times New Roman" panose="02020603050405020304" pitchFamily="18" charset="0"/>
                <a:cs typeface="Times New Roman" panose="02020603050405020304" pitchFamily="18" charset="0"/>
              </a:rPr>
              <a:t> учить детей ходить по всему залу, ища спрятанный </a:t>
            </a:r>
            <a:r>
              <a:rPr lang="ru-RU" sz="2500" dirty="0" smtClean="0">
                <a:latin typeface="Times New Roman" panose="02020603050405020304" pitchFamily="18" charset="0"/>
                <a:cs typeface="Times New Roman" panose="02020603050405020304" pitchFamily="18" charset="0"/>
              </a:rPr>
              <a:t>предмет; развивать </a:t>
            </a:r>
            <a:r>
              <a:rPr lang="ru-RU" sz="2500" dirty="0">
                <a:latin typeface="Times New Roman" panose="02020603050405020304" pitchFamily="18" charset="0"/>
                <a:cs typeface="Times New Roman" panose="02020603050405020304" pitchFamily="18" charset="0"/>
              </a:rPr>
              <a:t>внимание выдержку</a:t>
            </a:r>
            <a:r>
              <a:rPr lang="ru-RU" sz="2500" dirty="0" smtClean="0">
                <a:latin typeface="Times New Roman" panose="02020603050405020304" pitchFamily="18" charset="0"/>
                <a:cs typeface="Times New Roman" panose="02020603050405020304" pitchFamily="18" charset="0"/>
              </a:rPr>
              <a:t>.</a:t>
            </a:r>
          </a:p>
          <a:p>
            <a:pPr marL="0" indent="0">
              <a:buNone/>
            </a:pPr>
            <a:endParaRPr lang="ru-RU" sz="2500" dirty="0">
              <a:latin typeface="Times New Roman" panose="02020603050405020304" pitchFamily="18" charset="0"/>
              <a:cs typeface="Times New Roman" panose="02020603050405020304" pitchFamily="18" charset="0"/>
            </a:endParaRPr>
          </a:p>
          <a:p>
            <a:pPr marL="0" indent="0">
              <a:buNone/>
            </a:pPr>
            <a:r>
              <a:rPr lang="ru-RU" sz="2500" i="1" dirty="0" smtClean="0">
                <a:latin typeface="Times New Roman" panose="02020603050405020304" pitchFamily="18" charset="0"/>
                <a:cs typeface="Times New Roman" panose="02020603050405020304" pitchFamily="18" charset="0"/>
              </a:rPr>
              <a:t>Содержание игры: </a:t>
            </a:r>
            <a:r>
              <a:rPr lang="ru-RU" sz="2500" dirty="0" smtClean="0">
                <a:latin typeface="Times New Roman" panose="02020603050405020304" pitchFamily="18" charset="0"/>
                <a:cs typeface="Times New Roman" panose="02020603050405020304" pitchFamily="18" charset="0"/>
              </a:rPr>
              <a:t>дети поворачиваются </a:t>
            </a:r>
            <a:r>
              <a:rPr lang="ru-RU" sz="2500" dirty="0">
                <a:latin typeface="Times New Roman" panose="02020603050405020304" pitchFamily="18" charset="0"/>
                <a:cs typeface="Times New Roman" panose="02020603050405020304" pitchFamily="18" charset="0"/>
              </a:rPr>
              <a:t> лицом к стенке, воспитатель прячет флажок и говорит: «Пора», дети ищут спрятанный флажок. Тот, кто найдёт первым, прячет его при повторении игры.</a:t>
            </a:r>
          </a:p>
          <a:p>
            <a:endParaRPr lang="ru-RU" dirty="0"/>
          </a:p>
        </p:txBody>
      </p:sp>
    </p:spTree>
    <p:extLst>
      <p:ext uri="{BB962C8B-B14F-4D97-AF65-F5344CB8AC3E}">
        <p14:creationId xmlns:p14="http://schemas.microsoft.com/office/powerpoint/2010/main" val="8109356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0" y="0"/>
            <a:ext cx="9159600" cy="6858000"/>
          </a:xfrm>
          <a:prstGeom prst="rect">
            <a:avLst/>
          </a:prstGeom>
        </p:spPr>
      </p:pic>
      <p:sp>
        <p:nvSpPr>
          <p:cNvPr id="2" name="Заголовок 1"/>
          <p:cNvSpPr>
            <a:spLocks noGrp="1"/>
          </p:cNvSpPr>
          <p:nvPr>
            <p:ph type="ctrTitle"/>
          </p:nvPr>
        </p:nvSpPr>
        <p:spPr>
          <a:xfrm>
            <a:off x="1161652" y="2276872"/>
            <a:ext cx="6836296" cy="1470025"/>
          </a:xfrm>
        </p:spPr>
        <p:txBody>
          <a:bodyPr>
            <a:normAutofit fontScale="90000"/>
          </a:bodyPr>
          <a:lstStyle/>
          <a:p>
            <a:r>
              <a:rPr lang="ru-RU" dirty="0" smtClean="0">
                <a:latin typeface="Times New Roman" pitchFamily="18" charset="0"/>
                <a:cs typeface="Times New Roman" pitchFamily="18" charset="0"/>
              </a:rPr>
              <a:t>Подвижные игры для раннего возраста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(2-3 года)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2796161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251520" y="2204864"/>
            <a:ext cx="8229600" cy="1143000"/>
          </a:xfrm>
        </p:spPr>
        <p:txBody>
          <a:bodyPr>
            <a:normAutofit fontScale="90000"/>
          </a:bodyPr>
          <a:lstStyle/>
          <a:p>
            <a:r>
              <a:rPr lang="ru-RU" dirty="0" smtClean="0"/>
              <a:t>Подвижные игры для </a:t>
            </a:r>
            <a:br>
              <a:rPr lang="ru-RU" dirty="0" smtClean="0"/>
            </a:br>
            <a:r>
              <a:rPr lang="ru-RU" dirty="0" smtClean="0"/>
              <a:t>детей старшей группы</a:t>
            </a:r>
            <a:br>
              <a:rPr lang="ru-RU" dirty="0" smtClean="0"/>
            </a:br>
            <a:r>
              <a:rPr lang="ru-RU" dirty="0" smtClean="0"/>
              <a:t>(5-6 лет)</a:t>
            </a:r>
            <a:endParaRPr lang="ru-RU" dirty="0"/>
          </a:p>
        </p:txBody>
      </p:sp>
    </p:spTree>
    <p:extLst>
      <p:ext uri="{BB962C8B-B14F-4D97-AF65-F5344CB8AC3E}">
        <p14:creationId xmlns:p14="http://schemas.microsoft.com/office/powerpoint/2010/main" val="28885366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179512" y="764704"/>
            <a:ext cx="8229600" cy="1143000"/>
          </a:xfrm>
        </p:spPr>
        <p:txBody>
          <a:bodyPr>
            <a:normAutofit fontScale="90000"/>
          </a:bodyPr>
          <a:lstStyle/>
          <a:p>
            <a:r>
              <a:rPr lang="ru-RU" b="1" dirty="0" smtClean="0">
                <a:latin typeface="Times New Roman" panose="02020603050405020304" pitchFamily="18" charset="0"/>
                <a:cs typeface="Times New Roman" panose="02020603050405020304" pitchFamily="18" charset="0"/>
              </a:rPr>
              <a:t>Уголки </a:t>
            </a:r>
            <a:r>
              <a:rPr lang="ru-RU" dirty="0"/>
              <a:t/>
            </a:r>
            <a:br>
              <a:rPr lang="ru-RU" dirty="0"/>
            </a:br>
            <a:endParaRPr lang="ru-RU" dirty="0"/>
          </a:p>
        </p:txBody>
      </p:sp>
      <p:sp>
        <p:nvSpPr>
          <p:cNvPr id="3" name="Объект 2"/>
          <p:cNvSpPr>
            <a:spLocks noGrp="1"/>
          </p:cNvSpPr>
          <p:nvPr>
            <p:ph idx="1"/>
          </p:nvPr>
        </p:nvSpPr>
        <p:spPr>
          <a:xfrm>
            <a:off x="1331640" y="1268759"/>
            <a:ext cx="6840760" cy="4104457"/>
          </a:xfrm>
        </p:spPr>
        <p:txBody>
          <a:bodyPr>
            <a:normAutofit/>
          </a:bodyPr>
          <a:lstStyle/>
          <a:p>
            <a:pPr marL="0" indent="0">
              <a:buNone/>
            </a:pPr>
            <a:r>
              <a:rPr lang="ru-RU" sz="1900" i="1" dirty="0" smtClean="0">
                <a:latin typeface="Times New Roman" panose="02020603050405020304" pitchFamily="18" charset="0"/>
                <a:cs typeface="Times New Roman" panose="02020603050405020304" pitchFamily="18" charset="0"/>
              </a:rPr>
              <a:t>Цель: </a:t>
            </a:r>
            <a:r>
              <a:rPr lang="ru-RU" sz="1900" dirty="0" smtClean="0">
                <a:latin typeface="Times New Roman" panose="02020603050405020304" pitchFamily="18" charset="0"/>
                <a:cs typeface="Times New Roman" panose="02020603050405020304" pitchFamily="18" charset="0"/>
              </a:rPr>
              <a:t>учить </a:t>
            </a:r>
            <a:r>
              <a:rPr lang="ru-RU" sz="1900" dirty="0">
                <a:latin typeface="Times New Roman" panose="02020603050405020304" pitchFamily="18" charset="0"/>
                <a:cs typeface="Times New Roman" panose="02020603050405020304" pitchFamily="18" charset="0"/>
              </a:rPr>
              <a:t>детей перебегать с места на место быстро, незаметно для </a:t>
            </a:r>
            <a:r>
              <a:rPr lang="ru-RU" sz="1900" dirty="0" smtClean="0">
                <a:latin typeface="Times New Roman" panose="02020603050405020304" pitchFamily="18" charset="0"/>
                <a:cs typeface="Times New Roman" panose="02020603050405020304" pitchFamily="18" charset="0"/>
              </a:rPr>
              <a:t>ведущего; развивать </a:t>
            </a:r>
            <a:r>
              <a:rPr lang="ru-RU" sz="1900" dirty="0">
                <a:latin typeface="Times New Roman" panose="02020603050405020304" pitchFamily="18" charset="0"/>
                <a:cs typeface="Times New Roman" panose="02020603050405020304" pitchFamily="18" charset="0"/>
              </a:rPr>
              <a:t>ловкость, быстроту движений, ориентировку в пространстве</a:t>
            </a:r>
            <a:r>
              <a:rPr lang="ru-RU" sz="1900" dirty="0" smtClean="0">
                <a:latin typeface="Times New Roman" panose="02020603050405020304" pitchFamily="18" charset="0"/>
                <a:cs typeface="Times New Roman" panose="02020603050405020304" pitchFamily="18" charset="0"/>
              </a:rPr>
              <a:t>.</a:t>
            </a:r>
          </a:p>
          <a:p>
            <a:pPr marL="0" indent="0">
              <a:buNone/>
            </a:pPr>
            <a:endParaRPr lang="ru-RU" sz="1900" dirty="0">
              <a:latin typeface="Times New Roman" panose="02020603050405020304" pitchFamily="18" charset="0"/>
              <a:cs typeface="Times New Roman" panose="02020603050405020304" pitchFamily="18" charset="0"/>
            </a:endParaRPr>
          </a:p>
          <a:p>
            <a:pPr marL="0" indent="0">
              <a:buNone/>
            </a:pPr>
            <a:r>
              <a:rPr lang="ru-RU" sz="1900" i="1" dirty="0">
                <a:latin typeface="Times New Roman" panose="02020603050405020304" pitchFamily="18" charset="0"/>
                <a:cs typeface="Times New Roman" panose="02020603050405020304" pitchFamily="18" charset="0"/>
              </a:rPr>
              <a:t>Содержание </a:t>
            </a:r>
            <a:r>
              <a:rPr lang="ru-RU" sz="1900" i="1" dirty="0" smtClean="0">
                <a:latin typeface="Times New Roman" panose="02020603050405020304" pitchFamily="18" charset="0"/>
                <a:cs typeface="Times New Roman" panose="02020603050405020304" pitchFamily="18" charset="0"/>
              </a:rPr>
              <a:t>игры: </a:t>
            </a:r>
            <a:r>
              <a:rPr lang="ru-RU" sz="1900" dirty="0" smtClean="0">
                <a:latin typeface="Times New Roman" panose="02020603050405020304" pitchFamily="18" charset="0"/>
                <a:cs typeface="Times New Roman" panose="02020603050405020304" pitchFamily="18" charset="0"/>
              </a:rPr>
              <a:t>дети </a:t>
            </a:r>
            <a:r>
              <a:rPr lang="ru-RU" sz="1900" dirty="0">
                <a:latin typeface="Times New Roman" panose="02020603050405020304" pitchFamily="18" charset="0"/>
                <a:cs typeface="Times New Roman" panose="02020603050405020304" pitchFamily="18" charset="0"/>
              </a:rPr>
              <a:t>становятся возле деревьев или в кружочках начерченных на земле. Один из играющих оставшийся в середине, подходит к кому – либо и говорит» Мышка, мышка продай мне свой уголок». Та отказывается. Водящий идёт с теми же словами к другому. В это время остальные дети меняются местами, а водящий в середине старается занять место одного из перебегающих. Если это ему удастся, оставшийся без уголка становится на середину.</a:t>
            </a:r>
          </a:p>
          <a:p>
            <a:pPr marL="0" indent="0">
              <a:buNone/>
            </a:pPr>
            <a:endParaRPr lang="ru-RU" dirty="0"/>
          </a:p>
        </p:txBody>
      </p:sp>
    </p:spTree>
    <p:extLst>
      <p:ext uri="{BB962C8B-B14F-4D97-AF65-F5344CB8AC3E}">
        <p14:creationId xmlns:p14="http://schemas.microsoft.com/office/powerpoint/2010/main" val="10334299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22962" y="0"/>
            <a:ext cx="9159600" cy="6858000"/>
          </a:xfrm>
          <a:prstGeom prst="rect">
            <a:avLst/>
          </a:prstGeom>
        </p:spPr>
      </p:pic>
      <p:sp>
        <p:nvSpPr>
          <p:cNvPr id="2" name="Заголовок 1"/>
          <p:cNvSpPr>
            <a:spLocks noGrp="1"/>
          </p:cNvSpPr>
          <p:nvPr>
            <p:ph type="title"/>
          </p:nvPr>
        </p:nvSpPr>
        <p:spPr>
          <a:xfrm>
            <a:off x="107504" y="548680"/>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Сделай фигуру</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75656" y="1484784"/>
            <a:ext cx="6048672" cy="3629000"/>
          </a:xfrm>
        </p:spPr>
        <p:txBody>
          <a:bodyPr>
            <a:normAutofit fontScale="55000" lnSpcReduction="20000"/>
          </a:bodyPr>
          <a:lstStyle/>
          <a:p>
            <a:pPr marL="0" indent="0">
              <a:buNone/>
            </a:pPr>
            <a:r>
              <a:rPr lang="ru-RU" sz="3500" i="1" dirty="0" smtClean="0">
                <a:latin typeface="Times New Roman" panose="02020603050405020304" pitchFamily="18" charset="0"/>
                <a:cs typeface="Times New Roman" panose="02020603050405020304" pitchFamily="18" charset="0"/>
              </a:rPr>
              <a:t>Цель:</a:t>
            </a:r>
            <a:r>
              <a:rPr lang="ru-RU" sz="3500" i="1" dirty="0">
                <a:latin typeface="Times New Roman" panose="02020603050405020304" pitchFamily="18" charset="0"/>
                <a:cs typeface="Times New Roman" panose="02020603050405020304" pitchFamily="18" charset="0"/>
              </a:rPr>
              <a:t> </a:t>
            </a:r>
            <a:r>
              <a:rPr lang="ru-RU" sz="3500" dirty="0" smtClean="0">
                <a:latin typeface="Times New Roman" panose="02020603050405020304" pitchFamily="18" charset="0"/>
                <a:cs typeface="Times New Roman" panose="02020603050405020304" pitchFamily="18" charset="0"/>
              </a:rPr>
              <a:t>учить </a:t>
            </a:r>
            <a:r>
              <a:rPr lang="ru-RU" sz="3500" dirty="0">
                <a:latin typeface="Times New Roman" panose="02020603050405020304" pitchFamily="18" charset="0"/>
                <a:cs typeface="Times New Roman" panose="02020603050405020304" pitchFamily="18" charset="0"/>
              </a:rPr>
              <a:t>детей бегать врассыпную по залу, </a:t>
            </a:r>
            <a:r>
              <a:rPr lang="ru-RU" sz="3500" dirty="0" smtClean="0">
                <a:latin typeface="Times New Roman" panose="02020603050405020304" pitchFamily="18" charset="0"/>
                <a:cs typeface="Times New Roman" panose="02020603050405020304" pitchFamily="18" charset="0"/>
              </a:rPr>
              <a:t>участку; приучать </a:t>
            </a:r>
            <a:r>
              <a:rPr lang="ru-RU" sz="3500" dirty="0">
                <a:latin typeface="Times New Roman" panose="02020603050405020304" pitchFamily="18" charset="0"/>
                <a:cs typeface="Times New Roman" panose="02020603050405020304" pitchFamily="18" charset="0"/>
              </a:rPr>
              <a:t>менять движение по сигналу, развивать равновесие, умение сохранять неподвижную прозу</a:t>
            </a:r>
            <a:r>
              <a:rPr lang="ru-RU" sz="3500" dirty="0" smtClean="0">
                <a:latin typeface="Times New Roman" panose="02020603050405020304" pitchFamily="18" charset="0"/>
                <a:cs typeface="Times New Roman" panose="02020603050405020304" pitchFamily="18" charset="0"/>
              </a:rPr>
              <a:t>.</a:t>
            </a:r>
          </a:p>
          <a:p>
            <a:pPr marL="0" indent="0">
              <a:buNone/>
            </a:pPr>
            <a:endParaRPr lang="ru-RU" sz="3500" i="1" dirty="0">
              <a:latin typeface="Times New Roman" panose="02020603050405020304" pitchFamily="18" charset="0"/>
              <a:cs typeface="Times New Roman" panose="02020603050405020304" pitchFamily="18" charset="0"/>
            </a:endParaRPr>
          </a:p>
          <a:p>
            <a:pPr marL="0" indent="0">
              <a:buNone/>
            </a:pPr>
            <a:r>
              <a:rPr lang="ru-RU" sz="3500" i="1" dirty="0">
                <a:latin typeface="Times New Roman" panose="02020603050405020304" pitchFamily="18" charset="0"/>
                <a:cs typeface="Times New Roman" panose="02020603050405020304" pitchFamily="18" charset="0"/>
              </a:rPr>
              <a:t>Содержание </a:t>
            </a:r>
            <a:r>
              <a:rPr lang="ru-RU" sz="3500" i="1" dirty="0" smtClean="0">
                <a:latin typeface="Times New Roman" panose="02020603050405020304" pitchFamily="18" charset="0"/>
                <a:cs typeface="Times New Roman" panose="02020603050405020304" pitchFamily="18" charset="0"/>
              </a:rPr>
              <a:t>игры: </a:t>
            </a:r>
            <a:r>
              <a:rPr lang="ru-RU" sz="3500" dirty="0" smtClean="0">
                <a:latin typeface="Times New Roman" panose="02020603050405020304" pitchFamily="18" charset="0"/>
                <a:cs typeface="Times New Roman" panose="02020603050405020304" pitchFamily="18" charset="0"/>
              </a:rPr>
              <a:t>по </a:t>
            </a:r>
            <a:r>
              <a:rPr lang="ru-RU" sz="3500" dirty="0">
                <a:latin typeface="Times New Roman" panose="02020603050405020304" pitchFamily="18" charset="0"/>
                <a:cs typeface="Times New Roman" panose="02020603050405020304" pitchFamily="18" charset="0"/>
              </a:rPr>
              <a:t>сигналу воспитателя все дети разбегаются по залу. На следующий сигнал (удар в бубен) все играющие останавливаются на месте, где их застала команда, и принимают какую-либо позу. Воспитатель отмечает тех, чьи фигуры  получились интереснее, наиболее удачными.</a:t>
            </a:r>
          </a:p>
          <a:p>
            <a:pPr marL="0" indent="0">
              <a:buNone/>
            </a:pPr>
            <a:r>
              <a:rPr lang="ru-RU" sz="3500" dirty="0">
                <a:latin typeface="Times New Roman" panose="02020603050405020304" pitchFamily="18" charset="0"/>
                <a:cs typeface="Times New Roman" panose="02020603050405020304" pitchFamily="18" charset="0"/>
              </a:rPr>
              <a:t>Варианты: можно выбрать водящего, который будет определять, чья фигура интереснее сложнее, тех, кто каждый раз придумывает новые фигуры.</a:t>
            </a:r>
          </a:p>
          <a:p>
            <a:endParaRPr lang="ru-RU" dirty="0"/>
          </a:p>
        </p:txBody>
      </p:sp>
    </p:spTree>
    <p:extLst>
      <p:ext uri="{BB962C8B-B14F-4D97-AF65-F5344CB8AC3E}">
        <p14:creationId xmlns:p14="http://schemas.microsoft.com/office/powerpoint/2010/main" val="7340126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179512" y="404664"/>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Хитрая лиса</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03648" y="1268760"/>
            <a:ext cx="6480720" cy="3652838"/>
          </a:xfrm>
        </p:spPr>
        <p:txBody>
          <a:bodyPr>
            <a:noAutofit/>
          </a:bodyPr>
          <a:lstStyle/>
          <a:p>
            <a:pPr marL="0" indent="0">
              <a:buNone/>
            </a:pPr>
            <a:r>
              <a:rPr lang="ru-RU" sz="1600" i="1" dirty="0" smtClean="0">
                <a:latin typeface="Times New Roman" panose="02020603050405020304" pitchFamily="18" charset="0"/>
                <a:cs typeface="Times New Roman" panose="02020603050405020304" pitchFamily="18" charset="0"/>
              </a:rPr>
              <a:t>Цель:</a:t>
            </a:r>
            <a:r>
              <a:rPr lang="ru-RU" sz="1600" i="1" dirty="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Развивать </a:t>
            </a:r>
            <a:r>
              <a:rPr lang="ru-RU" sz="1600" dirty="0">
                <a:latin typeface="Times New Roman" panose="02020603050405020304" pitchFamily="18" charset="0"/>
                <a:cs typeface="Times New Roman" panose="02020603050405020304" pitchFamily="18" charset="0"/>
              </a:rPr>
              <a:t>у детей выдержку, </a:t>
            </a:r>
            <a:r>
              <a:rPr lang="ru-RU" sz="1600" dirty="0" smtClean="0">
                <a:latin typeface="Times New Roman" panose="02020603050405020304" pitchFamily="18" charset="0"/>
                <a:cs typeface="Times New Roman" panose="02020603050405020304" pitchFamily="18" charset="0"/>
              </a:rPr>
              <a:t>наблюдательность; упражнять </a:t>
            </a:r>
            <a:r>
              <a:rPr lang="ru-RU" sz="1600" dirty="0">
                <a:latin typeface="Times New Roman" panose="02020603050405020304" pitchFamily="18" charset="0"/>
                <a:cs typeface="Times New Roman" panose="02020603050405020304" pitchFamily="18" charset="0"/>
              </a:rPr>
              <a:t>в быстром беге с </a:t>
            </a:r>
            <a:r>
              <a:rPr lang="ru-RU" sz="1600" dirty="0" err="1">
                <a:latin typeface="Times New Roman" panose="02020603050405020304" pitchFamily="18" charset="0"/>
                <a:cs typeface="Times New Roman" panose="02020603050405020304" pitchFamily="18" charset="0"/>
              </a:rPr>
              <a:t>увертыванием</a:t>
            </a:r>
            <a:r>
              <a:rPr lang="ru-RU" sz="1600" dirty="0">
                <a:latin typeface="Times New Roman" panose="02020603050405020304" pitchFamily="18" charset="0"/>
                <a:cs typeface="Times New Roman" panose="02020603050405020304" pitchFamily="18" charset="0"/>
              </a:rPr>
              <a:t>, в построении в круг, в ловле</a:t>
            </a:r>
            <a:r>
              <a:rPr lang="ru-RU" sz="1600" dirty="0" smtClean="0">
                <a:latin typeface="Times New Roman" panose="02020603050405020304" pitchFamily="18" charset="0"/>
                <a:cs typeface="Times New Roman" panose="02020603050405020304" pitchFamily="18" charset="0"/>
              </a:rPr>
              <a:t>.</a:t>
            </a: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r>
              <a:rPr lang="ru-RU" sz="1600" i="1" dirty="0">
                <a:latin typeface="Times New Roman" panose="02020603050405020304" pitchFamily="18" charset="0"/>
                <a:cs typeface="Times New Roman" panose="02020603050405020304" pitchFamily="18" charset="0"/>
              </a:rPr>
              <a:t>Содержание </a:t>
            </a:r>
            <a:r>
              <a:rPr lang="ru-RU" sz="1600" i="1" dirty="0" smtClean="0">
                <a:latin typeface="Times New Roman" panose="02020603050405020304" pitchFamily="18" charset="0"/>
                <a:cs typeface="Times New Roman" panose="02020603050405020304" pitchFamily="18" charset="0"/>
              </a:rPr>
              <a:t>игры: </a:t>
            </a:r>
            <a:r>
              <a:rPr lang="ru-RU" sz="1600" dirty="0" smtClean="0">
                <a:latin typeface="Times New Roman" panose="02020603050405020304" pitchFamily="18" charset="0"/>
                <a:cs typeface="Times New Roman" panose="02020603050405020304" pitchFamily="18" charset="0"/>
              </a:rPr>
              <a:t>играющие </a:t>
            </a:r>
            <a:r>
              <a:rPr lang="ru-RU" sz="1600" dirty="0">
                <a:latin typeface="Times New Roman" panose="02020603050405020304" pitchFamily="18" charset="0"/>
                <a:cs typeface="Times New Roman" panose="02020603050405020304" pitchFamily="18" charset="0"/>
              </a:rPr>
              <a:t>стоят по кругу на расстоянии одного шага друг от друга. Вне круга отчерчивается дом лисы. Воспитатель предлагает играющим закрыть глаза, обходит круг за спинами детей и говорит «Я иду искать в лесе хитрую и рыжую лису!», дотрагивается до одного из играющих, который становится хитрой лисой. Затем воспитатель предлагает играющим открыть глаза и внимательно посмотреть, кто из них хитрая лиса, не  выдаст ли она себя чем-нибудь.</a:t>
            </a:r>
          </a:p>
          <a:p>
            <a:pPr marL="0" indent="0">
              <a:buNone/>
            </a:pPr>
            <a:r>
              <a:rPr lang="ru-RU" sz="1600" dirty="0">
                <a:latin typeface="Times New Roman" panose="02020603050405020304" pitchFamily="18" charset="0"/>
                <a:cs typeface="Times New Roman" panose="02020603050405020304" pitchFamily="18" charset="0"/>
              </a:rPr>
              <a:t>Играющие 3 раза спрашивают хором, вначале тихо, а затеем громче «Хитрая лиса, где ты?». При этом все смотрят друг на друга. Хитрая лиса быстро выходит на середину круга, поднимает руку вверх, говорит «Я здесь». Все играющие разбегаются по площадке, а лиса их ловит. Пойманного лиса отводит домой в нору.</a:t>
            </a:r>
          </a:p>
          <a:p>
            <a:pPr marL="0" indent="0">
              <a:buNone/>
            </a:pP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21575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350" y="476672"/>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Сбей кеглю</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03648" y="1484784"/>
            <a:ext cx="6480720" cy="4281339"/>
          </a:xfrm>
        </p:spPr>
        <p:txBody>
          <a:bodyPr>
            <a:normAutofit/>
          </a:bodyPr>
          <a:lstStyle/>
          <a:p>
            <a:pPr marL="0" indent="0">
              <a:buNone/>
            </a:pPr>
            <a:r>
              <a:rPr lang="ru-RU" sz="1900" i="1" dirty="0" smtClean="0">
                <a:latin typeface="Times New Roman" panose="02020603050405020304" pitchFamily="18" charset="0"/>
                <a:cs typeface="Times New Roman" panose="02020603050405020304" pitchFamily="18" charset="0"/>
              </a:rPr>
              <a:t>Цель: </a:t>
            </a:r>
            <a:r>
              <a:rPr lang="ru-RU" sz="1900" dirty="0" smtClean="0">
                <a:latin typeface="Times New Roman" panose="02020603050405020304" pitchFamily="18" charset="0"/>
                <a:cs typeface="Times New Roman" panose="02020603050405020304" pitchFamily="18" charset="0"/>
              </a:rPr>
              <a:t>учить </a:t>
            </a:r>
            <a:r>
              <a:rPr lang="ru-RU" sz="1900" dirty="0">
                <a:latin typeface="Times New Roman" panose="02020603050405020304" pitchFamily="18" charset="0"/>
                <a:cs typeface="Times New Roman" panose="02020603050405020304" pitchFamily="18" charset="0"/>
              </a:rPr>
              <a:t>детей катать мяч, стараясь сбить кеглю с расстояния 1,5-2м., бегать за мячом, предавая другим </a:t>
            </a:r>
            <a:r>
              <a:rPr lang="ru-RU" sz="1900" dirty="0" smtClean="0">
                <a:latin typeface="Times New Roman" panose="02020603050405020304" pitchFamily="18" charset="0"/>
                <a:cs typeface="Times New Roman" panose="02020603050405020304" pitchFamily="18" charset="0"/>
              </a:rPr>
              <a:t>детям; развивать </a:t>
            </a:r>
            <a:r>
              <a:rPr lang="ru-RU" sz="1900" dirty="0">
                <a:latin typeface="Times New Roman" panose="02020603050405020304" pitchFamily="18" charset="0"/>
                <a:cs typeface="Times New Roman" panose="02020603050405020304" pitchFamily="18" charset="0"/>
              </a:rPr>
              <a:t>глазомер, силу точность броска</a:t>
            </a:r>
            <a:r>
              <a:rPr lang="ru-RU" sz="1900" dirty="0" smtClean="0">
                <a:latin typeface="Times New Roman" panose="02020603050405020304" pitchFamily="18" charset="0"/>
                <a:cs typeface="Times New Roman" panose="02020603050405020304" pitchFamily="18" charset="0"/>
              </a:rPr>
              <a:t>.</a:t>
            </a:r>
          </a:p>
          <a:p>
            <a:pPr marL="0" indent="0">
              <a:buNone/>
            </a:pPr>
            <a:endParaRPr lang="ru-RU" sz="1900" dirty="0">
              <a:latin typeface="Times New Roman" panose="02020603050405020304" pitchFamily="18" charset="0"/>
              <a:cs typeface="Times New Roman" panose="02020603050405020304" pitchFamily="18" charset="0"/>
            </a:endParaRPr>
          </a:p>
          <a:p>
            <a:pPr marL="0" indent="0">
              <a:buNone/>
            </a:pPr>
            <a:r>
              <a:rPr lang="ru-RU" sz="1900" i="1" dirty="0">
                <a:latin typeface="Times New Roman" panose="02020603050405020304" pitchFamily="18" charset="0"/>
                <a:cs typeface="Times New Roman" panose="02020603050405020304" pitchFamily="18" charset="0"/>
              </a:rPr>
              <a:t>Содержание </a:t>
            </a:r>
            <a:r>
              <a:rPr lang="ru-RU" sz="1900" i="1" dirty="0" smtClean="0">
                <a:latin typeface="Times New Roman" panose="02020603050405020304" pitchFamily="18" charset="0"/>
                <a:cs typeface="Times New Roman" panose="02020603050405020304" pitchFamily="18" charset="0"/>
              </a:rPr>
              <a:t>игры: </a:t>
            </a:r>
            <a:r>
              <a:rPr lang="ru-RU" sz="1900" dirty="0" smtClean="0">
                <a:latin typeface="Times New Roman" panose="02020603050405020304" pitchFamily="18" charset="0"/>
                <a:cs typeface="Times New Roman" panose="02020603050405020304" pitchFamily="18" charset="0"/>
              </a:rPr>
              <a:t>на </a:t>
            </a:r>
            <a:r>
              <a:rPr lang="ru-RU" sz="1900" dirty="0">
                <a:latin typeface="Times New Roman" panose="02020603050405020304" pitchFamily="18" charset="0"/>
                <a:cs typeface="Times New Roman" panose="02020603050405020304" pitchFamily="18" charset="0"/>
              </a:rPr>
              <a:t>одной стороне зала чертят 3-4 кружка, в них ставят кегли. На расстоянии 1,5-2м., от них обозначают шнуром линию. 3-4 ребёнка подходят к линии становятся напротив кеглей, берут по мячу и катят, стараясь сбить кеглю. Затем бегут, ставят кегли, берут мячи и приносят их следующим детям.</a:t>
            </a:r>
          </a:p>
          <a:p>
            <a:pPr marL="0" indent="0">
              <a:buNone/>
            </a:pPr>
            <a:endParaRPr lang="ru-RU" sz="1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68709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429478" y="548680"/>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Забрось мяч в кольцо</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75656" y="1556792"/>
            <a:ext cx="6491064" cy="3384375"/>
          </a:xfrm>
        </p:spPr>
        <p:txBody>
          <a:bodyPr>
            <a:normAutofit fontScale="92500"/>
          </a:bodyPr>
          <a:lstStyle/>
          <a:p>
            <a:pPr marL="0" indent="0">
              <a:buNone/>
            </a:pPr>
            <a:r>
              <a:rPr lang="ru-RU" sz="2100" i="1" dirty="0" smtClean="0">
                <a:latin typeface="Times New Roman" panose="02020603050405020304" pitchFamily="18" charset="0"/>
                <a:cs typeface="Times New Roman" panose="02020603050405020304" pitchFamily="18" charset="0"/>
              </a:rPr>
              <a:t>Цель: </a:t>
            </a:r>
            <a:r>
              <a:rPr lang="ru-RU" sz="2100" dirty="0" smtClean="0">
                <a:latin typeface="Times New Roman" panose="02020603050405020304" pitchFamily="18" charset="0"/>
                <a:cs typeface="Times New Roman" panose="02020603050405020304" pitchFamily="18" charset="0"/>
              </a:rPr>
              <a:t>продолжать </a:t>
            </a:r>
            <a:r>
              <a:rPr lang="ru-RU" sz="2100" dirty="0">
                <a:latin typeface="Times New Roman" panose="02020603050405020304" pitchFamily="18" charset="0"/>
                <a:cs typeface="Times New Roman" panose="02020603050405020304" pitchFamily="18" charset="0"/>
              </a:rPr>
              <a:t>учить детей бросать мяч в вертикальную цель (</a:t>
            </a:r>
            <a:r>
              <a:rPr lang="ru-RU" sz="2100" dirty="0" smtClean="0">
                <a:latin typeface="Times New Roman" panose="02020603050405020304" pitchFamily="18" charset="0"/>
                <a:cs typeface="Times New Roman" panose="02020603050405020304" pitchFamily="18" charset="0"/>
              </a:rPr>
              <a:t>кольцо); развивать </a:t>
            </a:r>
            <a:r>
              <a:rPr lang="ru-RU" sz="2100" dirty="0">
                <a:latin typeface="Times New Roman" panose="02020603050405020304" pitchFamily="18" charset="0"/>
                <a:cs typeface="Times New Roman" panose="02020603050405020304" pitchFamily="18" charset="0"/>
              </a:rPr>
              <a:t>глазомер, точность броска</a:t>
            </a:r>
            <a:r>
              <a:rPr lang="ru-RU" sz="2100" dirty="0" smtClean="0">
                <a:latin typeface="Times New Roman" panose="02020603050405020304" pitchFamily="18" charset="0"/>
                <a:cs typeface="Times New Roman" panose="02020603050405020304" pitchFamily="18" charset="0"/>
              </a:rPr>
              <a:t>.</a:t>
            </a:r>
          </a:p>
          <a:p>
            <a:pPr marL="0" indent="0">
              <a:buNone/>
            </a:pPr>
            <a:endParaRPr lang="ru-RU" sz="2100" dirty="0">
              <a:latin typeface="Times New Roman" panose="02020603050405020304" pitchFamily="18" charset="0"/>
              <a:cs typeface="Times New Roman" panose="02020603050405020304" pitchFamily="18" charset="0"/>
            </a:endParaRPr>
          </a:p>
          <a:p>
            <a:pPr marL="0" indent="0">
              <a:buNone/>
            </a:pPr>
            <a:r>
              <a:rPr lang="ru-RU" sz="2100" i="1" dirty="0">
                <a:latin typeface="Times New Roman" panose="02020603050405020304" pitchFamily="18" charset="0"/>
                <a:cs typeface="Times New Roman" panose="02020603050405020304" pitchFamily="18" charset="0"/>
              </a:rPr>
              <a:t>Содержание </a:t>
            </a:r>
            <a:r>
              <a:rPr lang="ru-RU" sz="2100" i="1" dirty="0" smtClean="0">
                <a:latin typeface="Times New Roman" panose="02020603050405020304" pitchFamily="18" charset="0"/>
                <a:cs typeface="Times New Roman" panose="02020603050405020304" pitchFamily="18" charset="0"/>
              </a:rPr>
              <a:t>игры: </a:t>
            </a:r>
            <a:r>
              <a:rPr lang="ru-RU" sz="2100" dirty="0" smtClean="0">
                <a:latin typeface="Times New Roman" panose="02020603050405020304" pitchFamily="18" charset="0"/>
                <a:cs typeface="Times New Roman" panose="02020603050405020304" pitchFamily="18" charset="0"/>
              </a:rPr>
              <a:t>команды </a:t>
            </a:r>
            <a:r>
              <a:rPr lang="ru-RU" sz="2100" dirty="0">
                <a:latin typeface="Times New Roman" panose="02020603050405020304" pitchFamily="18" charset="0"/>
                <a:cs typeface="Times New Roman" panose="02020603050405020304" pitchFamily="18" charset="0"/>
              </a:rPr>
              <a:t>построены в одну колону по одному перед баскетбольными щитами на расстоянии 2 – 3 метра. За сигналом первый номер выполняет бросок мяча по кольцу, затем кладет мяч, а второй игрок тоже берет мяч и бросает его в кольцо и так далее. Выигрывает та команда, которая больше всех попала в кольцо.</a:t>
            </a:r>
          </a:p>
          <a:p>
            <a:endParaRPr lang="ru-RU" dirty="0"/>
          </a:p>
        </p:txBody>
      </p:sp>
    </p:spTree>
    <p:extLst>
      <p:ext uri="{BB962C8B-B14F-4D97-AF65-F5344CB8AC3E}">
        <p14:creationId xmlns:p14="http://schemas.microsoft.com/office/powerpoint/2010/main" val="24018049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429478" y="2302257"/>
            <a:ext cx="8229600" cy="1143000"/>
          </a:xfrm>
        </p:spPr>
        <p:txBody>
          <a:bodyPr>
            <a:normAutofit fontScale="90000"/>
          </a:bodyPr>
          <a:lstStyle/>
          <a:p>
            <a:r>
              <a:rPr lang="ru-RU" dirty="0" smtClean="0"/>
              <a:t>Подвижные игры для подготовительной группы </a:t>
            </a:r>
            <a:br>
              <a:rPr lang="ru-RU" dirty="0" smtClean="0"/>
            </a:br>
            <a:r>
              <a:rPr lang="ru-RU" dirty="0" smtClean="0"/>
              <a:t>(6-7 лет)</a:t>
            </a:r>
            <a:endParaRPr lang="ru-RU" dirty="0"/>
          </a:p>
        </p:txBody>
      </p:sp>
    </p:spTree>
    <p:extLst>
      <p:ext uri="{BB962C8B-B14F-4D97-AF65-F5344CB8AC3E}">
        <p14:creationId xmlns:p14="http://schemas.microsoft.com/office/powerpoint/2010/main" val="5479394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429478" y="764704"/>
            <a:ext cx="8229600" cy="1143000"/>
          </a:xfrm>
        </p:spPr>
        <p:txBody>
          <a:bodyPr>
            <a:normAutofit fontScale="90000"/>
          </a:bodyPr>
          <a:lstStyle/>
          <a:p>
            <a:r>
              <a:rPr lang="ru-RU" b="1" dirty="0" smtClean="0">
                <a:latin typeface="Times New Roman" panose="02020603050405020304" pitchFamily="18" charset="0"/>
                <a:cs typeface="Times New Roman" panose="02020603050405020304" pitchFamily="18" charset="0"/>
              </a:rPr>
              <a:t>Кто быстрее</a:t>
            </a:r>
            <a:r>
              <a:rPr lang="ru-RU" dirty="0"/>
              <a:t/>
            </a:r>
            <a:br>
              <a:rPr lang="ru-RU" dirty="0"/>
            </a:br>
            <a:endParaRPr lang="ru-RU" dirty="0"/>
          </a:p>
        </p:txBody>
      </p:sp>
      <p:sp>
        <p:nvSpPr>
          <p:cNvPr id="3" name="Объект 2"/>
          <p:cNvSpPr>
            <a:spLocks noGrp="1"/>
          </p:cNvSpPr>
          <p:nvPr>
            <p:ph idx="1"/>
          </p:nvPr>
        </p:nvSpPr>
        <p:spPr>
          <a:xfrm>
            <a:off x="1475656" y="1340768"/>
            <a:ext cx="6624736" cy="4525963"/>
          </a:xfrm>
        </p:spPr>
        <p:txBody>
          <a:bodyPr>
            <a:normAutofit/>
          </a:bodyPr>
          <a:lstStyle/>
          <a:p>
            <a:pPr marL="0" indent="0">
              <a:buNone/>
            </a:pPr>
            <a:r>
              <a:rPr lang="ru-RU" sz="1900" i="1" dirty="0" smtClean="0">
                <a:latin typeface="Times New Roman" panose="02020603050405020304" pitchFamily="18" charset="0"/>
                <a:cs typeface="Times New Roman" panose="02020603050405020304" pitchFamily="18" charset="0"/>
              </a:rPr>
              <a:t>Цель:</a:t>
            </a:r>
            <a:r>
              <a:rPr lang="ru-RU" sz="1900" b="1" dirty="0">
                <a:latin typeface="Times New Roman" panose="02020603050405020304" pitchFamily="18" charset="0"/>
                <a:cs typeface="Times New Roman" panose="02020603050405020304" pitchFamily="18" charset="0"/>
              </a:rPr>
              <a:t> </a:t>
            </a:r>
            <a:r>
              <a:rPr lang="ru-RU" sz="1900" dirty="0">
                <a:latin typeface="Times New Roman" panose="02020603050405020304" pitchFamily="18" charset="0"/>
                <a:cs typeface="Times New Roman" panose="02020603050405020304" pitchFamily="18" charset="0"/>
              </a:rPr>
              <a:t>учить детей выполнять задание точно, </a:t>
            </a:r>
            <a:r>
              <a:rPr lang="ru-RU" sz="1900" dirty="0" smtClean="0">
                <a:latin typeface="Times New Roman" panose="02020603050405020304" pitchFamily="18" charset="0"/>
                <a:cs typeface="Times New Roman" panose="02020603050405020304" pitchFamily="18" charset="0"/>
              </a:rPr>
              <a:t>качественно; развивать </a:t>
            </a:r>
            <a:r>
              <a:rPr lang="ru-RU" sz="1900" dirty="0">
                <a:latin typeface="Times New Roman" panose="02020603050405020304" pitchFamily="18" charset="0"/>
                <a:cs typeface="Times New Roman" panose="02020603050405020304" pitchFamily="18" charset="0"/>
              </a:rPr>
              <a:t>у детей быстроту, умение передавать эстафету</a:t>
            </a:r>
            <a:r>
              <a:rPr lang="ru-RU" sz="1900" dirty="0" smtClean="0">
                <a:latin typeface="Times New Roman" panose="02020603050405020304" pitchFamily="18" charset="0"/>
                <a:cs typeface="Times New Roman" panose="02020603050405020304" pitchFamily="18" charset="0"/>
              </a:rPr>
              <a:t>.</a:t>
            </a:r>
          </a:p>
          <a:p>
            <a:pPr marL="0" indent="0">
              <a:buNone/>
            </a:pPr>
            <a:endParaRPr lang="ru-RU" sz="1900" dirty="0">
              <a:latin typeface="Times New Roman" panose="02020603050405020304" pitchFamily="18" charset="0"/>
              <a:cs typeface="Times New Roman" panose="02020603050405020304" pitchFamily="18" charset="0"/>
            </a:endParaRPr>
          </a:p>
          <a:p>
            <a:pPr marL="0" indent="0">
              <a:buNone/>
            </a:pPr>
            <a:r>
              <a:rPr lang="ru-RU" sz="1900" i="1" dirty="0" smtClean="0">
                <a:latin typeface="Times New Roman" panose="02020603050405020304" pitchFamily="18" charset="0"/>
                <a:cs typeface="Times New Roman" panose="02020603050405020304" pitchFamily="18" charset="0"/>
              </a:rPr>
              <a:t>Содержание игры: </a:t>
            </a:r>
            <a:r>
              <a:rPr lang="ru-RU" sz="1900" dirty="0" smtClean="0">
                <a:latin typeface="Times New Roman" panose="02020603050405020304" pitchFamily="18" charset="0"/>
                <a:cs typeface="Times New Roman" panose="02020603050405020304" pitchFamily="18" charset="0"/>
              </a:rPr>
              <a:t>играющие </a:t>
            </a:r>
            <a:r>
              <a:rPr lang="ru-RU" sz="1900" dirty="0">
                <a:latin typeface="Times New Roman" panose="02020603050405020304" pitchFamily="18" charset="0"/>
                <a:cs typeface="Times New Roman" panose="02020603050405020304" pitchFamily="18" charset="0"/>
              </a:rPr>
              <a:t>делятся на звенья; становятся друг за другом за чертой. У первых в колоннах в руках обручи воспитатель даёт команду - «Кати!» первые в колоннах катят обручи по направлению к флажкам, подталкивая их руками палкой, обегают с обручем флажок, возвращаются в свои колонны и передают обручи следующему, хлопнув по плечу. Игра заканчивается, когда стоявший в колонне последними выполняют задание. Выигрывает звено, которое быстрее закончит игру.</a:t>
            </a:r>
            <a:r>
              <a:rPr lang="ru-RU" sz="2000" dirty="0">
                <a:latin typeface="Times New Roman" panose="02020603050405020304" pitchFamily="18" charset="0"/>
                <a:cs typeface="Times New Roman" panose="02020603050405020304" pitchFamily="18" charset="0"/>
              </a:rPr>
              <a:t> </a:t>
            </a:r>
          </a:p>
          <a:p>
            <a:pPr marL="0" indent="0">
              <a:buNone/>
            </a:pP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26939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15600" y="0"/>
            <a:ext cx="9159600" cy="6858000"/>
          </a:xfrm>
          <a:prstGeom prst="rect">
            <a:avLst/>
          </a:prstGeom>
        </p:spPr>
      </p:pic>
      <p:sp>
        <p:nvSpPr>
          <p:cNvPr id="2" name="Заголовок 1"/>
          <p:cNvSpPr>
            <a:spLocks noGrp="1"/>
          </p:cNvSpPr>
          <p:nvPr>
            <p:ph type="title"/>
          </p:nvPr>
        </p:nvSpPr>
        <p:spPr>
          <a:xfrm>
            <a:off x="179512" y="764704"/>
            <a:ext cx="8229600" cy="1143000"/>
          </a:xfrm>
        </p:spPr>
        <p:txBody>
          <a:bodyPr>
            <a:normAutofit fontScale="90000"/>
          </a:bodyPr>
          <a:lstStyle/>
          <a:p>
            <a:r>
              <a:rPr lang="ru-RU" b="1" dirty="0" smtClean="0">
                <a:latin typeface="Times New Roman" panose="02020603050405020304" pitchFamily="18" charset="0"/>
                <a:cs typeface="Times New Roman" panose="02020603050405020304" pitchFamily="18" charset="0"/>
              </a:rPr>
              <a:t>Стоп</a:t>
            </a:r>
            <a:r>
              <a:rPr lang="ru-RU" dirty="0"/>
              <a:t/>
            </a:r>
            <a:br>
              <a:rPr lang="ru-RU" dirty="0"/>
            </a:br>
            <a:endParaRPr lang="ru-RU" dirty="0"/>
          </a:p>
        </p:txBody>
      </p:sp>
      <p:sp>
        <p:nvSpPr>
          <p:cNvPr id="3" name="Объект 2"/>
          <p:cNvSpPr>
            <a:spLocks noGrp="1"/>
          </p:cNvSpPr>
          <p:nvPr>
            <p:ph idx="1"/>
          </p:nvPr>
        </p:nvSpPr>
        <p:spPr>
          <a:xfrm>
            <a:off x="1475656" y="1600201"/>
            <a:ext cx="6408712" cy="3196952"/>
          </a:xfrm>
        </p:spPr>
        <p:txBody>
          <a:bodyPr>
            <a:normAutofit fontScale="70000" lnSpcReduction="20000"/>
          </a:bodyPr>
          <a:lstStyle/>
          <a:p>
            <a:pPr marL="0" indent="0">
              <a:buNone/>
            </a:pPr>
            <a:r>
              <a:rPr lang="ru-RU" sz="2700" i="1" dirty="0" smtClean="0">
                <a:latin typeface="Times New Roman" panose="02020603050405020304" pitchFamily="18" charset="0"/>
                <a:cs typeface="Times New Roman" panose="02020603050405020304" pitchFamily="18" charset="0"/>
              </a:rPr>
              <a:t>Цель: </a:t>
            </a:r>
            <a:r>
              <a:rPr lang="ru-RU" sz="2700" dirty="0" smtClean="0">
                <a:latin typeface="Times New Roman" panose="02020603050405020304" pitchFamily="18" charset="0"/>
                <a:cs typeface="Times New Roman" panose="02020603050405020304" pitchFamily="18" charset="0"/>
              </a:rPr>
              <a:t>учить </a:t>
            </a:r>
            <a:r>
              <a:rPr lang="ru-RU" sz="2700" dirty="0">
                <a:latin typeface="Times New Roman" panose="02020603050405020304" pitchFamily="18" charset="0"/>
                <a:cs typeface="Times New Roman" panose="02020603050405020304" pitchFamily="18" charset="0"/>
              </a:rPr>
              <a:t>детей ходить по площадке, выполняя ритмичные шаги в соответствии со словами ведущего, по сигналу «Стоп» останавливаться, стоять не двигаясь. Развивать умение двигаться по сигналу, равновесие</a:t>
            </a:r>
            <a:r>
              <a:rPr lang="ru-RU" sz="2700" dirty="0" smtClean="0">
                <a:latin typeface="Times New Roman" panose="02020603050405020304" pitchFamily="18" charset="0"/>
                <a:cs typeface="Times New Roman" panose="02020603050405020304" pitchFamily="18" charset="0"/>
              </a:rPr>
              <a:t>.</a:t>
            </a:r>
          </a:p>
          <a:p>
            <a:pPr marL="0" indent="0">
              <a:buNone/>
            </a:pPr>
            <a:endParaRPr lang="ru-RU" sz="2700" dirty="0">
              <a:latin typeface="Times New Roman" panose="02020603050405020304" pitchFamily="18" charset="0"/>
              <a:cs typeface="Times New Roman" panose="02020603050405020304" pitchFamily="18" charset="0"/>
            </a:endParaRPr>
          </a:p>
          <a:p>
            <a:pPr marL="0" indent="0">
              <a:buNone/>
            </a:pPr>
            <a:r>
              <a:rPr lang="ru-RU" sz="2700" i="1" dirty="0" smtClean="0">
                <a:latin typeface="Times New Roman" panose="02020603050405020304" pitchFamily="18" charset="0"/>
                <a:cs typeface="Times New Roman" panose="02020603050405020304" pitchFamily="18" charset="0"/>
              </a:rPr>
              <a:t>Содержание игры:</a:t>
            </a:r>
            <a:r>
              <a:rPr lang="ru-RU" sz="2700" dirty="0">
                <a:latin typeface="Times New Roman" panose="02020603050405020304" pitchFamily="18" charset="0"/>
                <a:cs typeface="Times New Roman" panose="02020603050405020304" pitchFamily="18" charset="0"/>
              </a:rPr>
              <a:t> на расстоянии 10-16 шагов от границы площадки проводится линия, за которой стоят дети. На другом конце площадки очерчивается круг диаметром 2-3шага – место водящего. Повернувшись спиной к детям, водящий громко говорит:</a:t>
            </a:r>
          </a:p>
          <a:p>
            <a:endParaRPr lang="ru-RU" dirty="0"/>
          </a:p>
        </p:txBody>
      </p:sp>
    </p:spTree>
    <p:extLst>
      <p:ext uri="{BB962C8B-B14F-4D97-AF65-F5344CB8AC3E}">
        <p14:creationId xmlns:p14="http://schemas.microsoft.com/office/powerpoint/2010/main" val="2597130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179512" y="476672"/>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Охотники и звери</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11930" y="1484784"/>
            <a:ext cx="6184406" cy="3240360"/>
          </a:xfrm>
        </p:spPr>
        <p:txBody>
          <a:bodyPr>
            <a:normAutofit fontScale="77500" lnSpcReduction="20000"/>
          </a:bodyPr>
          <a:lstStyle/>
          <a:p>
            <a:pPr marL="0" indent="0">
              <a:buNone/>
            </a:pPr>
            <a:r>
              <a:rPr lang="ru-RU" sz="2400" i="1" dirty="0" smtClean="0">
                <a:latin typeface="Times New Roman" panose="02020603050405020304" pitchFamily="18" charset="0"/>
                <a:cs typeface="Times New Roman" panose="02020603050405020304" pitchFamily="18" charset="0"/>
              </a:rPr>
              <a:t>Цель</a:t>
            </a:r>
            <a:r>
              <a:rPr lang="ru-RU" sz="2400" b="1" dirty="0" smtClean="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учить детей бросать маленький мяч, стараясь попасть в зверей, выполнять имитационные движения, изображая лесных </a:t>
            </a:r>
            <a:r>
              <a:rPr lang="ru-RU" sz="2400" dirty="0" smtClean="0">
                <a:latin typeface="Times New Roman" panose="02020603050405020304" pitchFamily="18" charset="0"/>
                <a:cs typeface="Times New Roman" panose="02020603050405020304" pitchFamily="18" charset="0"/>
              </a:rPr>
              <a:t>зверей; развивать </a:t>
            </a:r>
            <a:r>
              <a:rPr lang="ru-RU" sz="2400" dirty="0">
                <a:latin typeface="Times New Roman" panose="02020603050405020304" pitchFamily="18" charset="0"/>
                <a:cs typeface="Times New Roman" panose="02020603050405020304" pitchFamily="18" charset="0"/>
              </a:rPr>
              <a:t>ловкость, глазомер</a:t>
            </a:r>
            <a:r>
              <a:rPr lang="ru-RU" sz="2400" dirty="0" smtClean="0">
                <a:latin typeface="Times New Roman" panose="02020603050405020304" pitchFamily="18" charset="0"/>
                <a:cs typeface="Times New Roman" panose="02020603050405020304" pitchFamily="18" charset="0"/>
              </a:rPr>
              <a:t>.</a:t>
            </a:r>
          </a:p>
          <a:p>
            <a:pPr marL="0" indent="0">
              <a:buNone/>
            </a:pPr>
            <a:endParaRPr lang="ru-RU" sz="2400" dirty="0">
              <a:latin typeface="Times New Roman" panose="02020603050405020304" pitchFamily="18" charset="0"/>
              <a:cs typeface="Times New Roman" panose="02020603050405020304" pitchFamily="18" charset="0"/>
            </a:endParaRPr>
          </a:p>
          <a:p>
            <a:pPr marL="0" indent="0">
              <a:buNone/>
            </a:pPr>
            <a:r>
              <a:rPr lang="ru-RU" sz="2400" i="1" dirty="0" smtClean="0">
                <a:latin typeface="Times New Roman" panose="02020603050405020304" pitchFamily="18" charset="0"/>
                <a:cs typeface="Times New Roman" panose="02020603050405020304" pitchFamily="18" charset="0"/>
              </a:rPr>
              <a:t>Содержание игры:</a:t>
            </a:r>
            <a:r>
              <a:rPr lang="ru-RU" sz="2400" dirty="0">
                <a:latin typeface="Times New Roman" panose="02020603050405020304" pitchFamily="18" charset="0"/>
                <a:cs typeface="Times New Roman" panose="02020603050405020304" pitchFamily="18" charset="0"/>
              </a:rPr>
              <a:t> дети образуют круг, взявшись за руки. Рассчитываются на первый второй делятся на охотников и зверей. Охотники остаются на своих местах в кругу, а звери выходят в середину круга. Охотники перебрасывают друг другу мяч и стараются попасть им в ноги убегающих и увёртывающихся зверей. Тот, кого заденет мяч, считается подстреленным выходит из круга. Затем игроки ме6няются ролями.</a:t>
            </a:r>
          </a:p>
          <a:p>
            <a:endParaRPr lang="ru-RU" dirty="0"/>
          </a:p>
        </p:txBody>
      </p:sp>
    </p:spTree>
    <p:extLst>
      <p:ext uri="{BB962C8B-B14F-4D97-AF65-F5344CB8AC3E}">
        <p14:creationId xmlns:p14="http://schemas.microsoft.com/office/powerpoint/2010/main" val="9821969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0" y="0"/>
            <a:ext cx="9159600" cy="6858000"/>
          </a:xfrm>
          <a:prstGeom prst="rect">
            <a:avLst/>
          </a:prstGeom>
        </p:spPr>
      </p:pic>
      <p:sp>
        <p:nvSpPr>
          <p:cNvPr id="2" name="Заголовок 1"/>
          <p:cNvSpPr>
            <a:spLocks noGrp="1"/>
          </p:cNvSpPr>
          <p:nvPr>
            <p:ph type="ctrTitle"/>
          </p:nvPr>
        </p:nvSpPr>
        <p:spPr>
          <a:xfrm>
            <a:off x="395536" y="764704"/>
            <a:ext cx="7772400" cy="1470025"/>
          </a:xfrm>
        </p:spPr>
        <p:txBody>
          <a:bodyPr>
            <a:normAutofit/>
          </a:bodyPr>
          <a:lstStyle/>
          <a:p>
            <a:r>
              <a:rPr lang="ru-RU" sz="4000" b="1" dirty="0">
                <a:latin typeface="Times New Roman" pitchFamily="18" charset="0"/>
                <a:cs typeface="Times New Roman" pitchFamily="18" charset="0"/>
              </a:rPr>
              <a:t>Птичка</a:t>
            </a:r>
            <a:r>
              <a:rPr lang="ru-RU" sz="2700" dirty="0"/>
              <a:t/>
            </a:r>
            <a:br>
              <a:rPr lang="ru-RU" sz="2700" dirty="0"/>
            </a:br>
            <a:endParaRPr lang="ru-RU" dirty="0"/>
          </a:p>
        </p:txBody>
      </p:sp>
      <p:sp>
        <p:nvSpPr>
          <p:cNvPr id="3" name="Подзаголовок 2"/>
          <p:cNvSpPr>
            <a:spLocks noGrp="1"/>
          </p:cNvSpPr>
          <p:nvPr>
            <p:ph type="subTitle" idx="1"/>
          </p:nvPr>
        </p:nvSpPr>
        <p:spPr>
          <a:xfrm>
            <a:off x="1547664" y="1556792"/>
            <a:ext cx="6264696" cy="3384376"/>
          </a:xfrm>
        </p:spPr>
        <p:txBody>
          <a:bodyPr>
            <a:noAutofit/>
          </a:bodyPr>
          <a:lstStyle/>
          <a:p>
            <a:pPr algn="l"/>
            <a:r>
              <a:rPr lang="ru-RU" sz="1900" i="1" dirty="0" smtClean="0">
                <a:solidFill>
                  <a:schemeClr val="tx1"/>
                </a:solidFill>
                <a:latin typeface="Times New Roman" pitchFamily="18" charset="0"/>
                <a:cs typeface="Times New Roman" pitchFamily="18" charset="0"/>
              </a:rPr>
              <a:t>Задачи.</a:t>
            </a:r>
            <a:r>
              <a:rPr lang="ru-RU" sz="1900" dirty="0" smtClean="0">
                <a:solidFill>
                  <a:schemeClr val="tx1"/>
                </a:solidFill>
                <a:latin typeface="Times New Roman" pitchFamily="18" charset="0"/>
                <a:cs typeface="Times New Roman" pitchFamily="18" charset="0"/>
              </a:rPr>
              <a:t> Побуждать к подражанию птицам; совершенствовать ускоренную ходьбу; вызывать радость от общения со взрослыми.</a:t>
            </a:r>
          </a:p>
          <a:p>
            <a:pPr algn="l"/>
            <a:r>
              <a:rPr lang="ru-RU" sz="1900" dirty="0" smtClean="0">
                <a:solidFill>
                  <a:schemeClr val="tx1"/>
                </a:solidFill>
                <a:latin typeface="Times New Roman" pitchFamily="18" charset="0"/>
                <a:cs typeface="Times New Roman" pitchFamily="18" charset="0"/>
              </a:rPr>
              <a:t/>
            </a:r>
            <a:br>
              <a:rPr lang="ru-RU" sz="1900" dirty="0" smtClean="0">
                <a:solidFill>
                  <a:schemeClr val="tx1"/>
                </a:solidFill>
                <a:latin typeface="Times New Roman" pitchFamily="18" charset="0"/>
                <a:cs typeface="Times New Roman" pitchFamily="18" charset="0"/>
              </a:rPr>
            </a:br>
            <a:r>
              <a:rPr lang="ru-RU" sz="1900" i="1" dirty="0" smtClean="0">
                <a:solidFill>
                  <a:schemeClr val="tx1"/>
                </a:solidFill>
                <a:latin typeface="Times New Roman" pitchFamily="18" charset="0"/>
                <a:cs typeface="Times New Roman" pitchFamily="18" charset="0"/>
              </a:rPr>
              <a:t>Содержание игры: </a:t>
            </a:r>
            <a:r>
              <a:rPr lang="ru-RU" sz="1900" dirty="0" smtClean="0">
                <a:solidFill>
                  <a:schemeClr val="tx1"/>
                </a:solidFill>
                <a:latin typeface="Times New Roman" pitchFamily="18" charset="0"/>
                <a:cs typeface="Times New Roman" pitchFamily="18" charset="0"/>
              </a:rPr>
              <a:t>Дети изображают птичек, сидя на корточках. Взрослый поет:</a:t>
            </a:r>
            <a:br>
              <a:rPr lang="ru-RU" sz="1900" dirty="0" smtClean="0">
                <a:solidFill>
                  <a:schemeClr val="tx1"/>
                </a:solidFill>
                <a:latin typeface="Times New Roman" pitchFamily="18" charset="0"/>
                <a:cs typeface="Times New Roman" pitchFamily="18" charset="0"/>
              </a:rPr>
            </a:br>
            <a:r>
              <a:rPr lang="ru-RU" sz="1900" dirty="0" smtClean="0">
                <a:solidFill>
                  <a:schemeClr val="tx1"/>
                </a:solidFill>
                <a:latin typeface="Times New Roman" pitchFamily="18" charset="0"/>
                <a:cs typeface="Times New Roman" pitchFamily="18" charset="0"/>
              </a:rPr>
              <a:t>Села птичка на окошко.          Посиди, не улетай,</a:t>
            </a:r>
            <a:br>
              <a:rPr lang="ru-RU" sz="1900" dirty="0" smtClean="0">
                <a:solidFill>
                  <a:schemeClr val="tx1"/>
                </a:solidFill>
                <a:latin typeface="Times New Roman" pitchFamily="18" charset="0"/>
                <a:cs typeface="Times New Roman" pitchFamily="18" charset="0"/>
              </a:rPr>
            </a:br>
            <a:r>
              <a:rPr lang="ru-RU" sz="1900" dirty="0" smtClean="0">
                <a:solidFill>
                  <a:schemeClr val="tx1"/>
                </a:solidFill>
                <a:latin typeface="Times New Roman" pitchFamily="18" charset="0"/>
                <a:cs typeface="Times New Roman" pitchFamily="18" charset="0"/>
              </a:rPr>
              <a:t>Посиди у нас немножко,         Улетела птичка — аи!</a:t>
            </a:r>
            <a:br>
              <a:rPr lang="ru-RU" sz="1900" dirty="0" smtClean="0">
                <a:solidFill>
                  <a:schemeClr val="tx1"/>
                </a:solidFill>
                <a:latin typeface="Times New Roman" pitchFamily="18" charset="0"/>
                <a:cs typeface="Times New Roman" pitchFamily="18" charset="0"/>
              </a:rPr>
            </a:br>
            <a:r>
              <a:rPr lang="ru-RU" sz="1900" dirty="0" smtClean="0">
                <a:solidFill>
                  <a:schemeClr val="tx1"/>
                </a:solidFill>
                <a:latin typeface="Times New Roman" pitchFamily="18" charset="0"/>
                <a:cs typeface="Times New Roman" pitchFamily="18" charset="0"/>
              </a:rPr>
              <a:t>После последних слов дети-птички улетают, помахивая крылышками-руками.</a:t>
            </a:r>
            <a:r>
              <a:rPr lang="ru-RU" sz="1900" dirty="0" smtClean="0"/>
              <a:t/>
            </a:r>
            <a:br>
              <a:rPr lang="ru-RU" sz="1900" dirty="0" smtClean="0"/>
            </a:br>
            <a:endParaRPr lang="ru-RU" sz="1900" dirty="0"/>
          </a:p>
        </p:txBody>
      </p:sp>
    </p:spTree>
    <p:extLst>
      <p:ext uri="{BB962C8B-B14F-4D97-AF65-F5344CB8AC3E}">
        <p14:creationId xmlns:p14="http://schemas.microsoft.com/office/powerpoint/2010/main" val="10657593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323528" y="476672"/>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Игра в номера</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75656" y="1484784"/>
            <a:ext cx="6491064" cy="3672408"/>
          </a:xfrm>
        </p:spPr>
        <p:txBody>
          <a:bodyPr>
            <a:normAutofit fontScale="70000" lnSpcReduction="20000"/>
          </a:bodyPr>
          <a:lstStyle/>
          <a:p>
            <a:pPr marL="0" indent="0">
              <a:buNone/>
            </a:pPr>
            <a:r>
              <a:rPr lang="ru-RU" sz="2700" dirty="0" smtClean="0">
                <a:latin typeface="Times New Roman" panose="02020603050405020304" pitchFamily="18" charset="0"/>
                <a:cs typeface="Times New Roman" panose="02020603050405020304" pitchFamily="18" charset="0"/>
              </a:rPr>
              <a:t>Цель: упражнять </a:t>
            </a:r>
            <a:r>
              <a:rPr lang="ru-RU" sz="2700" dirty="0">
                <a:latin typeface="Times New Roman" panose="02020603050405020304" pitchFamily="18" charset="0"/>
                <a:cs typeface="Times New Roman" panose="02020603050405020304" pitchFamily="18" charset="0"/>
              </a:rPr>
              <a:t>в ловле и бросании </a:t>
            </a:r>
            <a:r>
              <a:rPr lang="ru-RU" sz="2700" dirty="0" smtClean="0">
                <a:latin typeface="Times New Roman" panose="02020603050405020304" pitchFamily="18" charset="0"/>
                <a:cs typeface="Times New Roman" panose="02020603050405020304" pitchFamily="18" charset="0"/>
              </a:rPr>
              <a:t>мяча; учить </a:t>
            </a:r>
            <a:r>
              <a:rPr lang="ru-RU" sz="2700" dirty="0">
                <a:latin typeface="Times New Roman" panose="02020603050405020304" pitchFamily="18" charset="0"/>
                <a:cs typeface="Times New Roman" panose="02020603050405020304" pitchFamily="18" charset="0"/>
              </a:rPr>
              <a:t>действовать по словесному </a:t>
            </a:r>
            <a:r>
              <a:rPr lang="ru-RU" sz="2700" dirty="0" smtClean="0">
                <a:latin typeface="Times New Roman" panose="02020603050405020304" pitchFamily="18" charset="0"/>
                <a:cs typeface="Times New Roman" panose="02020603050405020304" pitchFamily="18" charset="0"/>
              </a:rPr>
              <a:t>сигналу; развивать </a:t>
            </a:r>
            <a:r>
              <a:rPr lang="ru-RU" sz="2700" dirty="0">
                <a:latin typeface="Times New Roman" panose="02020603050405020304" pitchFamily="18" charset="0"/>
                <a:cs typeface="Times New Roman" panose="02020603050405020304" pitchFamily="18" charset="0"/>
              </a:rPr>
              <a:t>быстроту реакции</a:t>
            </a:r>
            <a:r>
              <a:rPr lang="ru-RU" sz="2700" dirty="0" smtClean="0">
                <a:latin typeface="Times New Roman" panose="02020603050405020304" pitchFamily="18" charset="0"/>
                <a:cs typeface="Times New Roman" panose="02020603050405020304" pitchFamily="18" charset="0"/>
              </a:rPr>
              <a:t>.</a:t>
            </a:r>
          </a:p>
          <a:p>
            <a:pPr marL="0" indent="0">
              <a:buNone/>
            </a:pPr>
            <a:endParaRPr lang="ru-RU" sz="2700" dirty="0">
              <a:latin typeface="Times New Roman" panose="02020603050405020304" pitchFamily="18" charset="0"/>
              <a:cs typeface="Times New Roman" panose="02020603050405020304" pitchFamily="18" charset="0"/>
            </a:endParaRPr>
          </a:p>
          <a:p>
            <a:pPr marL="0" indent="0">
              <a:buNone/>
            </a:pPr>
            <a:r>
              <a:rPr lang="ru-RU" sz="2700" i="1" dirty="0" smtClean="0">
                <a:latin typeface="Times New Roman" panose="02020603050405020304" pitchFamily="18" charset="0"/>
                <a:cs typeface="Times New Roman" panose="02020603050405020304" pitchFamily="18" charset="0"/>
              </a:rPr>
              <a:t>Содержание игры: игроков </a:t>
            </a:r>
            <a:r>
              <a:rPr lang="ru-RU" sz="2700" dirty="0">
                <a:latin typeface="Times New Roman" panose="02020603050405020304" pitchFamily="18" charset="0"/>
                <a:cs typeface="Times New Roman" panose="02020603050405020304" pitchFamily="18" charset="0"/>
              </a:rPr>
              <a:t>шестеро, но может быть и больше. Для игры все участники становятся в круг. Каждому игроку присваивается номер. Ведущий бросает мяч вверх и одновременно выкрикивает какой-либо номер. Игрок, чей номер был назван, должен успеть поймать мяч, пока он не коснулся земли. Если он поймал мяч, то ведущий опять выкрикивает номер. А если игрок не сделал этого, то сам становится ведущим. Выигрывает тот, кто пропустил меньше мячей.</a:t>
            </a:r>
          </a:p>
          <a:p>
            <a:endParaRPr lang="ru-RU" dirty="0"/>
          </a:p>
        </p:txBody>
      </p:sp>
    </p:spTree>
    <p:extLst>
      <p:ext uri="{BB962C8B-B14F-4D97-AF65-F5344CB8AC3E}">
        <p14:creationId xmlns:p14="http://schemas.microsoft.com/office/powerpoint/2010/main" val="22211653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5056" y="0"/>
            <a:ext cx="9159600" cy="6858000"/>
          </a:xfrm>
          <a:prstGeom prst="rect">
            <a:avLst/>
          </a:prstGeom>
        </p:spPr>
      </p:pic>
      <p:sp>
        <p:nvSpPr>
          <p:cNvPr id="2" name="Заголовок 1"/>
          <p:cNvSpPr>
            <a:spLocks noGrp="1"/>
          </p:cNvSpPr>
          <p:nvPr>
            <p:ph type="title"/>
          </p:nvPr>
        </p:nvSpPr>
        <p:spPr>
          <a:xfrm>
            <a:off x="251520" y="476672"/>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Успей занять</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75656" y="1628800"/>
            <a:ext cx="6513980" cy="3302583"/>
          </a:xfrm>
        </p:spPr>
        <p:txBody>
          <a:bodyPr>
            <a:normAutofit fontScale="70000" lnSpcReduction="20000"/>
          </a:bodyPr>
          <a:lstStyle/>
          <a:p>
            <a:pPr marL="0" indent="0">
              <a:buNone/>
            </a:pPr>
            <a:r>
              <a:rPr lang="ru-RU" sz="2700" i="1" dirty="0" smtClean="0">
                <a:latin typeface="Times New Roman" panose="02020603050405020304" pitchFamily="18" charset="0"/>
                <a:cs typeface="Times New Roman" panose="02020603050405020304" pitchFamily="18" charset="0"/>
              </a:rPr>
              <a:t>Цель:</a:t>
            </a:r>
            <a:r>
              <a:rPr lang="ru-RU" sz="2700" b="1" dirty="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развивать выдержку и  ориентировку в </a:t>
            </a:r>
            <a:r>
              <a:rPr lang="ru-RU" sz="2700" dirty="0" smtClean="0">
                <a:latin typeface="Times New Roman" panose="02020603050405020304" pitchFamily="18" charset="0"/>
                <a:cs typeface="Times New Roman" panose="02020603050405020304" pitchFamily="18" charset="0"/>
              </a:rPr>
              <a:t>пространстве; упражнять </a:t>
            </a:r>
            <a:r>
              <a:rPr lang="ru-RU" sz="2700" dirty="0">
                <a:latin typeface="Times New Roman" panose="02020603050405020304" pitchFamily="18" charset="0"/>
                <a:cs typeface="Times New Roman" panose="02020603050405020304" pitchFamily="18" charset="0"/>
              </a:rPr>
              <a:t>в быстром </a:t>
            </a:r>
            <a:r>
              <a:rPr lang="ru-RU" sz="2700" dirty="0" smtClean="0">
                <a:latin typeface="Times New Roman" panose="02020603050405020304" pitchFamily="18" charset="0"/>
                <a:cs typeface="Times New Roman" panose="02020603050405020304" pitchFamily="18" charset="0"/>
              </a:rPr>
              <a:t>беге; учить </a:t>
            </a:r>
            <a:r>
              <a:rPr lang="ru-RU" sz="2700" dirty="0">
                <a:latin typeface="Times New Roman" panose="02020603050405020304" pitchFamily="18" charset="0"/>
                <a:cs typeface="Times New Roman" panose="02020603050405020304" pitchFamily="18" charset="0"/>
              </a:rPr>
              <a:t>выполнять движения по сигналу</a:t>
            </a:r>
            <a:r>
              <a:rPr lang="ru-RU" sz="2700" dirty="0" smtClean="0">
                <a:latin typeface="Times New Roman" panose="02020603050405020304" pitchFamily="18" charset="0"/>
                <a:cs typeface="Times New Roman" panose="02020603050405020304" pitchFamily="18" charset="0"/>
              </a:rPr>
              <a:t>.</a:t>
            </a:r>
          </a:p>
          <a:p>
            <a:pPr marL="0" indent="0">
              <a:buNone/>
            </a:pPr>
            <a:endParaRPr lang="ru-RU" sz="2700" dirty="0">
              <a:latin typeface="Times New Roman" panose="02020603050405020304" pitchFamily="18" charset="0"/>
              <a:cs typeface="Times New Roman" panose="02020603050405020304" pitchFamily="18" charset="0"/>
            </a:endParaRPr>
          </a:p>
          <a:p>
            <a:pPr marL="0" indent="0">
              <a:buNone/>
            </a:pPr>
            <a:r>
              <a:rPr lang="ru-RU" sz="2700" i="1" dirty="0" smtClean="0">
                <a:latin typeface="Times New Roman" panose="02020603050405020304" pitchFamily="18" charset="0"/>
                <a:cs typeface="Times New Roman" panose="02020603050405020304" pitchFamily="18" charset="0"/>
              </a:rPr>
              <a:t>Содержание игры:</a:t>
            </a:r>
            <a:r>
              <a:rPr lang="ru-RU" sz="2700" i="1" dirty="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Каждый из игроков чертит вокруг себя круг – это его домик, и становится в центре. Один из игроков (без круга) становится в середину площадки и говорит: «Раз, два, три – беги!» Когда сказано последнее слово, все игроки меняются местами, а ведущий пытается занять чье-либо место. Кто не успел занять круг, </a:t>
            </a:r>
            <a:r>
              <a:rPr lang="ru-RU" dirty="0">
                <a:latin typeface="Times New Roman" panose="02020603050405020304" pitchFamily="18" charset="0"/>
                <a:cs typeface="Times New Roman" panose="02020603050405020304" pitchFamily="18" charset="0"/>
              </a:rPr>
              <a:t>становится ведущим, и игра продолжается.</a:t>
            </a:r>
          </a:p>
          <a:p>
            <a:endParaRPr lang="ru-RU" dirty="0"/>
          </a:p>
        </p:txBody>
      </p:sp>
    </p:spTree>
    <p:extLst>
      <p:ext uri="{BB962C8B-B14F-4D97-AF65-F5344CB8AC3E}">
        <p14:creationId xmlns:p14="http://schemas.microsoft.com/office/powerpoint/2010/main" val="17285197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8445" y="0"/>
            <a:ext cx="9159600" cy="6858000"/>
          </a:xfrm>
          <a:prstGeom prst="rect">
            <a:avLst/>
          </a:prstGeom>
        </p:spPr>
      </p:pic>
      <p:sp>
        <p:nvSpPr>
          <p:cNvPr id="2" name="Заголовок 1"/>
          <p:cNvSpPr>
            <a:spLocks noGrp="1"/>
          </p:cNvSpPr>
          <p:nvPr>
            <p:ph type="title"/>
          </p:nvPr>
        </p:nvSpPr>
        <p:spPr>
          <a:xfrm>
            <a:off x="755576" y="1052736"/>
            <a:ext cx="7293496" cy="1143000"/>
          </a:xfrm>
        </p:spPr>
        <p:txBody>
          <a:bodyPr>
            <a:normAutofit fontScale="90000"/>
          </a:bodyPr>
          <a:lstStyle/>
          <a:p>
            <a:r>
              <a:rPr lang="ru-RU" b="1" dirty="0" smtClean="0">
                <a:latin typeface="Times New Roman" pitchFamily="18" charset="0"/>
                <a:cs typeface="Times New Roman" pitchFamily="18" charset="0"/>
              </a:rPr>
              <a:t>Соберём мячи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в корзину</a:t>
            </a:r>
            <a:r>
              <a:rPr lang="ru-RU" sz="4000" dirty="0" smtClean="0"/>
              <a:t/>
            </a:r>
            <a:br>
              <a:rPr lang="ru-RU" sz="4000" dirty="0" smtClean="0"/>
            </a:br>
            <a:endParaRPr lang="ru-RU" sz="4000" dirty="0">
              <a:latin typeface="Times New Roman" pitchFamily="18" charset="0"/>
              <a:cs typeface="Times New Roman" pitchFamily="18" charset="0"/>
            </a:endParaRPr>
          </a:p>
        </p:txBody>
      </p:sp>
      <p:sp>
        <p:nvSpPr>
          <p:cNvPr id="3" name="Объект 2"/>
          <p:cNvSpPr>
            <a:spLocks noGrp="1"/>
          </p:cNvSpPr>
          <p:nvPr>
            <p:ph idx="1"/>
          </p:nvPr>
        </p:nvSpPr>
        <p:spPr>
          <a:xfrm>
            <a:off x="1475656" y="1988840"/>
            <a:ext cx="6696744" cy="3321379"/>
          </a:xfrm>
        </p:spPr>
        <p:txBody>
          <a:bodyPr>
            <a:normAutofit fontScale="62500" lnSpcReduction="20000"/>
          </a:bodyPr>
          <a:lstStyle/>
          <a:p>
            <a:pPr marL="0" indent="0">
              <a:buNone/>
            </a:pPr>
            <a:r>
              <a:rPr lang="ru-RU" sz="3000" i="1" dirty="0" smtClean="0">
                <a:latin typeface="Times New Roman" pitchFamily="18" charset="0"/>
                <a:cs typeface="Times New Roman" pitchFamily="18" charset="0"/>
              </a:rPr>
              <a:t>Цель</a:t>
            </a:r>
            <a:r>
              <a:rPr lang="ru-RU" sz="3000" i="1" dirty="0">
                <a:latin typeface="Times New Roman" pitchFamily="18" charset="0"/>
                <a:cs typeface="Times New Roman" pitchFamily="18" charset="0"/>
              </a:rPr>
              <a:t>: </a:t>
            </a:r>
            <a:r>
              <a:rPr lang="ru-RU" sz="3000" dirty="0">
                <a:latin typeface="Times New Roman" pitchFamily="18" charset="0"/>
                <a:cs typeface="Times New Roman" pitchFamily="18" charset="0"/>
              </a:rPr>
              <a:t>Учить выполнять действия, называемые </a:t>
            </a:r>
            <a:r>
              <a:rPr lang="ru-RU" sz="3000" dirty="0" smtClean="0">
                <a:latin typeface="Times New Roman" pitchFamily="18" charset="0"/>
                <a:cs typeface="Times New Roman" pitchFamily="18" charset="0"/>
              </a:rPr>
              <a:t>взрослым;</a:t>
            </a:r>
            <a:endParaRPr lang="ru-RU" sz="3000" dirty="0">
              <a:latin typeface="Times New Roman" pitchFamily="18" charset="0"/>
              <a:cs typeface="Times New Roman" pitchFamily="18" charset="0"/>
            </a:endParaRPr>
          </a:p>
          <a:p>
            <a:pPr marL="0" indent="0">
              <a:buNone/>
            </a:pPr>
            <a:r>
              <a:rPr lang="ru-RU" sz="3000" dirty="0" smtClean="0">
                <a:latin typeface="Times New Roman" pitchFamily="18" charset="0"/>
                <a:cs typeface="Times New Roman" pitchFamily="18" charset="0"/>
              </a:rPr>
              <a:t>обогащать </a:t>
            </a:r>
            <a:r>
              <a:rPr lang="ru-RU" sz="3000" dirty="0">
                <a:latin typeface="Times New Roman" pitchFamily="18" charset="0"/>
                <a:cs typeface="Times New Roman" pitchFamily="18" charset="0"/>
              </a:rPr>
              <a:t>двигательный </a:t>
            </a:r>
            <a:r>
              <a:rPr lang="ru-RU" sz="3000" dirty="0" smtClean="0">
                <a:latin typeface="Times New Roman" pitchFamily="18" charset="0"/>
                <a:cs typeface="Times New Roman" pitchFamily="18" charset="0"/>
              </a:rPr>
              <a:t>опыт детей; развивать </a:t>
            </a:r>
            <a:r>
              <a:rPr lang="ru-RU" sz="3000" dirty="0">
                <a:latin typeface="Times New Roman" pitchFamily="18" charset="0"/>
                <a:cs typeface="Times New Roman" pitchFamily="18" charset="0"/>
              </a:rPr>
              <a:t>внимание, координацию движений</a:t>
            </a:r>
            <a:r>
              <a:rPr lang="ru-RU" sz="3000" dirty="0" smtClean="0">
                <a:latin typeface="Times New Roman" pitchFamily="18" charset="0"/>
                <a:cs typeface="Times New Roman" pitchFamily="18" charset="0"/>
              </a:rPr>
              <a:t>.</a:t>
            </a:r>
            <a:r>
              <a:rPr lang="ru-RU" sz="3000" dirty="0">
                <a:latin typeface="Times New Roman" pitchFamily="18" charset="0"/>
                <a:cs typeface="Times New Roman" pitchFamily="18" charset="0"/>
              </a:rPr>
              <a:t/>
            </a:r>
            <a:br>
              <a:rPr lang="ru-RU" sz="3000" dirty="0">
                <a:latin typeface="Times New Roman" pitchFamily="18" charset="0"/>
                <a:cs typeface="Times New Roman" pitchFamily="18" charset="0"/>
              </a:rPr>
            </a:br>
            <a:endParaRPr lang="ru-RU" sz="3000" dirty="0">
              <a:latin typeface="Times New Roman" pitchFamily="18" charset="0"/>
              <a:cs typeface="Times New Roman" pitchFamily="18" charset="0"/>
            </a:endParaRPr>
          </a:p>
          <a:p>
            <a:pPr marL="0" indent="0">
              <a:buNone/>
            </a:pPr>
            <a:r>
              <a:rPr lang="ru-RU" sz="3000" i="1" dirty="0" smtClean="0">
                <a:latin typeface="Times New Roman" pitchFamily="18" charset="0"/>
                <a:cs typeface="Times New Roman" pitchFamily="18" charset="0"/>
              </a:rPr>
              <a:t>Содержание игры: </a:t>
            </a:r>
            <a:r>
              <a:rPr lang="ru-RU" sz="3000" dirty="0" smtClean="0">
                <a:latin typeface="Times New Roman" pitchFamily="18" charset="0"/>
                <a:cs typeface="Times New Roman" pitchFamily="18" charset="0"/>
              </a:rPr>
              <a:t>взрослый </a:t>
            </a:r>
            <a:r>
              <a:rPr lang="ru-RU" sz="3000" dirty="0">
                <a:latin typeface="Times New Roman" pitchFamily="18" charset="0"/>
                <a:cs typeface="Times New Roman" pitchFamily="18" charset="0"/>
              </a:rPr>
              <a:t>рассыпает мячи и предлагает детям собрать </a:t>
            </a:r>
            <a:r>
              <a:rPr lang="ru-RU" sz="3000" dirty="0" smtClean="0">
                <a:latin typeface="Times New Roman" pitchFamily="18" charset="0"/>
                <a:cs typeface="Times New Roman" pitchFamily="18" charset="0"/>
              </a:rPr>
              <a:t>их:    </a:t>
            </a:r>
          </a:p>
          <a:p>
            <a:pPr marL="0" indent="0">
              <a:buNone/>
            </a:pPr>
            <a:r>
              <a:rPr lang="ru-RU" sz="3000" dirty="0" smtClean="0">
                <a:latin typeface="Times New Roman" pitchFamily="18" charset="0"/>
                <a:cs typeface="Times New Roman" pitchFamily="18" charset="0"/>
              </a:rPr>
              <a:t>Наш </a:t>
            </a:r>
            <a:r>
              <a:rPr lang="ru-RU" sz="3000" dirty="0">
                <a:latin typeface="Times New Roman" pitchFamily="18" charset="0"/>
                <a:cs typeface="Times New Roman" pitchFamily="18" charset="0"/>
              </a:rPr>
              <a:t>весёлый яркий мяч,</a:t>
            </a:r>
          </a:p>
          <a:p>
            <a:pPr marL="0" indent="0">
              <a:buNone/>
            </a:pPr>
            <a:r>
              <a:rPr lang="ru-RU" sz="3000" dirty="0">
                <a:latin typeface="Times New Roman" pitchFamily="18" charset="0"/>
                <a:cs typeface="Times New Roman" pitchFamily="18" charset="0"/>
              </a:rPr>
              <a:t>Ты куда помчался, </a:t>
            </a:r>
            <a:r>
              <a:rPr lang="ru-RU" sz="3000" dirty="0" err="1">
                <a:latin typeface="Times New Roman" pitchFamily="18" charset="0"/>
                <a:cs typeface="Times New Roman" pitchFamily="18" charset="0"/>
              </a:rPr>
              <a:t>вскач</a:t>
            </a:r>
            <a:r>
              <a:rPr lang="ru-RU" sz="3000" dirty="0">
                <a:latin typeface="Times New Roman" pitchFamily="18" charset="0"/>
                <a:cs typeface="Times New Roman" pitchFamily="18" charset="0"/>
              </a:rPr>
              <a:t>.</a:t>
            </a:r>
          </a:p>
          <a:p>
            <a:pPr marL="0" indent="0">
              <a:buNone/>
            </a:pPr>
            <a:r>
              <a:rPr lang="ru-RU" sz="3000" dirty="0">
                <a:latin typeface="Times New Roman" pitchFamily="18" charset="0"/>
                <a:cs typeface="Times New Roman" pitchFamily="18" charset="0"/>
              </a:rPr>
              <a:t>Догоню тебя быстрей</a:t>
            </a:r>
          </a:p>
          <a:p>
            <a:pPr marL="0" indent="0">
              <a:buNone/>
            </a:pPr>
            <a:r>
              <a:rPr lang="ru-RU" sz="3000" dirty="0">
                <a:latin typeface="Times New Roman" pitchFamily="18" charset="0"/>
                <a:cs typeface="Times New Roman" pitchFamily="18" charset="0"/>
              </a:rPr>
              <a:t>И спрячу я скорей.</a:t>
            </a:r>
          </a:p>
          <a:p>
            <a:pPr marL="0" indent="0">
              <a:buNone/>
            </a:pPr>
            <a:r>
              <a:rPr lang="ru-RU" dirty="0" smtClean="0"/>
              <a:t/>
            </a:r>
            <a:br>
              <a:rPr lang="ru-RU" dirty="0" smtClean="0"/>
            </a:br>
            <a:endParaRPr lang="ru-RU" dirty="0"/>
          </a:p>
        </p:txBody>
      </p:sp>
    </p:spTree>
    <p:extLst>
      <p:ext uri="{BB962C8B-B14F-4D97-AF65-F5344CB8AC3E}">
        <p14:creationId xmlns:p14="http://schemas.microsoft.com/office/powerpoint/2010/main" val="884067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0" y="0"/>
            <a:ext cx="9159600" cy="6858000"/>
          </a:xfrm>
          <a:prstGeom prst="rect">
            <a:avLst/>
          </a:prstGeom>
        </p:spPr>
      </p:pic>
      <p:sp>
        <p:nvSpPr>
          <p:cNvPr id="2" name="Заголовок 1"/>
          <p:cNvSpPr>
            <a:spLocks noGrp="1"/>
          </p:cNvSpPr>
          <p:nvPr>
            <p:ph type="title"/>
          </p:nvPr>
        </p:nvSpPr>
        <p:spPr>
          <a:xfrm>
            <a:off x="251520" y="980728"/>
            <a:ext cx="8229600" cy="1143000"/>
          </a:xfrm>
        </p:spPr>
        <p:txBody>
          <a:bodyPr>
            <a:normAutofit fontScale="90000"/>
          </a:bodyPr>
          <a:lstStyle/>
          <a:p>
            <a:r>
              <a:rPr lang="ru-RU" b="1" dirty="0" smtClean="0">
                <a:latin typeface="Times New Roman" pitchFamily="18" charset="0"/>
                <a:cs typeface="Times New Roman" pitchFamily="18" charset="0"/>
              </a:rPr>
              <a:t>Птички летают</a:t>
            </a:r>
            <a:r>
              <a:rPr lang="ru-RU" dirty="0" smtClean="0"/>
              <a:t/>
            </a:r>
            <a:br>
              <a:rPr lang="ru-RU" dirty="0" smtClean="0"/>
            </a:br>
            <a:endParaRPr lang="ru-RU" dirty="0"/>
          </a:p>
        </p:txBody>
      </p:sp>
      <p:sp>
        <p:nvSpPr>
          <p:cNvPr id="3" name="Объект 2"/>
          <p:cNvSpPr>
            <a:spLocks noGrp="1"/>
          </p:cNvSpPr>
          <p:nvPr>
            <p:ph idx="1"/>
          </p:nvPr>
        </p:nvSpPr>
        <p:spPr>
          <a:xfrm>
            <a:off x="1475656" y="1325401"/>
            <a:ext cx="6408712" cy="4207198"/>
          </a:xfrm>
        </p:spPr>
        <p:txBody>
          <a:bodyPr>
            <a:normAutofit/>
          </a:bodyPr>
          <a:lstStyle/>
          <a:p>
            <a:pPr marL="0" indent="0">
              <a:buNone/>
            </a:pPr>
            <a:r>
              <a:rPr lang="ru-RU" b="1" i="1" dirty="0"/>
              <a:t/>
            </a:r>
            <a:br>
              <a:rPr lang="ru-RU" b="1" i="1" dirty="0"/>
            </a:br>
            <a:r>
              <a:rPr lang="ru-RU" sz="1900" i="1" dirty="0" smtClean="0">
                <a:latin typeface="Times New Roman" pitchFamily="18" charset="0"/>
                <a:cs typeface="Times New Roman" pitchFamily="18" charset="0"/>
              </a:rPr>
              <a:t>Цель</a:t>
            </a:r>
            <a:r>
              <a:rPr lang="ru-RU" sz="1900" i="1" dirty="0">
                <a:latin typeface="Times New Roman" pitchFamily="18" charset="0"/>
                <a:cs typeface="Times New Roman" pitchFamily="18" charset="0"/>
              </a:rPr>
              <a:t>:</a:t>
            </a:r>
            <a:r>
              <a:rPr lang="ru-RU" sz="1900" dirty="0">
                <a:latin typeface="Times New Roman" pitchFamily="18" charset="0"/>
                <a:cs typeface="Times New Roman" pitchFamily="18" charset="0"/>
              </a:rPr>
              <a:t> Развивать координацию </a:t>
            </a:r>
            <a:r>
              <a:rPr lang="ru-RU" sz="1900" dirty="0" smtClean="0">
                <a:latin typeface="Times New Roman" pitchFamily="18" charset="0"/>
                <a:cs typeface="Times New Roman" pitchFamily="18" charset="0"/>
              </a:rPr>
              <a:t>движений; упражнять </a:t>
            </a:r>
            <a:r>
              <a:rPr lang="ru-RU" sz="1900" dirty="0">
                <a:latin typeface="Times New Roman" pitchFamily="18" charset="0"/>
                <a:cs typeface="Times New Roman" pitchFamily="18" charset="0"/>
              </a:rPr>
              <a:t>в </a:t>
            </a:r>
            <a:r>
              <a:rPr lang="ru-RU" sz="1900" dirty="0" smtClean="0">
                <a:latin typeface="Times New Roman" pitchFamily="18" charset="0"/>
                <a:cs typeface="Times New Roman" pitchFamily="18" charset="0"/>
              </a:rPr>
              <a:t>беге; учить </a:t>
            </a:r>
            <a:r>
              <a:rPr lang="ru-RU" sz="1900" dirty="0">
                <a:latin typeface="Times New Roman" pitchFamily="18" charset="0"/>
                <a:cs typeface="Times New Roman" pitchFamily="18" charset="0"/>
              </a:rPr>
              <a:t>ориентироваться в пространстве</a:t>
            </a:r>
            <a:r>
              <a:rPr lang="ru-RU" sz="1900" dirty="0" smtClean="0">
                <a:latin typeface="Times New Roman" pitchFamily="18" charset="0"/>
                <a:cs typeface="Times New Roman" pitchFamily="18" charset="0"/>
              </a:rPr>
              <a:t>.</a:t>
            </a:r>
          </a:p>
          <a:p>
            <a:pPr marL="0" indent="0">
              <a:buNone/>
            </a:pPr>
            <a:endParaRPr lang="ru-RU" sz="1900" dirty="0">
              <a:latin typeface="Times New Roman" pitchFamily="18" charset="0"/>
              <a:cs typeface="Times New Roman" pitchFamily="18" charset="0"/>
            </a:endParaRPr>
          </a:p>
          <a:p>
            <a:pPr marL="0" indent="0">
              <a:buNone/>
            </a:pPr>
            <a:r>
              <a:rPr lang="ru-RU" sz="1900" i="1" dirty="0" smtClean="0">
                <a:latin typeface="Times New Roman" pitchFamily="18" charset="0"/>
                <a:cs typeface="Times New Roman" pitchFamily="18" charset="0"/>
              </a:rPr>
              <a:t>Содержание игры: </a:t>
            </a:r>
            <a:r>
              <a:rPr lang="ru-RU" sz="1900" dirty="0" smtClean="0">
                <a:latin typeface="Times New Roman" pitchFamily="18" charset="0"/>
                <a:cs typeface="Times New Roman" pitchFamily="18" charset="0"/>
              </a:rPr>
              <a:t>дети </a:t>
            </a:r>
            <a:r>
              <a:rPr lang="ru-RU" sz="1900" dirty="0">
                <a:latin typeface="Times New Roman" pitchFamily="18" charset="0"/>
                <a:cs typeface="Times New Roman" pitchFamily="18" charset="0"/>
              </a:rPr>
              <a:t>становятся на небольшое возвышение – доску , кубики, бруски (высота 5-10 см) – по одной стороне комнаты или площадки. Воспитатель говорит: «Солнышко светит!». Все птички вылетают, ищут зернышки. Когда воспитатель говорит: «Пошел дождик», дети убегают на свои места.</a:t>
            </a:r>
          </a:p>
          <a:p>
            <a:pPr marL="0" indent="0">
              <a:buNone/>
            </a:pPr>
            <a:endParaRPr lang="ru-RU" sz="1900" dirty="0">
              <a:latin typeface="Times New Roman" pitchFamily="18" charset="0"/>
              <a:cs typeface="Times New Roman" pitchFamily="18" charset="0"/>
            </a:endParaRPr>
          </a:p>
        </p:txBody>
      </p:sp>
    </p:spTree>
    <p:extLst>
      <p:ext uri="{BB962C8B-B14F-4D97-AF65-F5344CB8AC3E}">
        <p14:creationId xmlns:p14="http://schemas.microsoft.com/office/powerpoint/2010/main" val="21062761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429478" y="1124744"/>
            <a:ext cx="8229600" cy="1143000"/>
          </a:xfrm>
        </p:spPr>
        <p:txBody>
          <a:bodyPr>
            <a:normAutofit fontScale="90000"/>
          </a:bodyPr>
          <a:lstStyle/>
          <a:p>
            <a:r>
              <a:rPr lang="ru-RU" b="1" dirty="0" smtClean="0">
                <a:latin typeface="Times New Roman" pitchFamily="18" charset="0"/>
                <a:cs typeface="Times New Roman" pitchFamily="18" charset="0"/>
              </a:rPr>
              <a:t>Самолёты</a:t>
            </a:r>
            <a:r>
              <a:rPr lang="ru-RU" dirty="0" smtClean="0"/>
              <a:t/>
            </a:r>
            <a:br>
              <a:rPr lang="ru-RU" dirty="0" smtClean="0"/>
            </a:br>
            <a:r>
              <a:rPr lang="ru-RU" dirty="0" smtClean="0"/>
              <a:t/>
            </a:r>
            <a:br>
              <a:rPr lang="ru-RU" dirty="0" smtClean="0"/>
            </a:br>
            <a:endParaRPr lang="ru-RU" dirty="0"/>
          </a:p>
        </p:txBody>
      </p:sp>
      <p:sp>
        <p:nvSpPr>
          <p:cNvPr id="3" name="Объект 2"/>
          <p:cNvSpPr>
            <a:spLocks noGrp="1"/>
          </p:cNvSpPr>
          <p:nvPr>
            <p:ph idx="1"/>
          </p:nvPr>
        </p:nvSpPr>
        <p:spPr>
          <a:xfrm>
            <a:off x="1331640" y="1448780"/>
            <a:ext cx="6696744" cy="3960439"/>
          </a:xfrm>
        </p:spPr>
        <p:txBody>
          <a:bodyPr>
            <a:normAutofit lnSpcReduction="10000"/>
          </a:bodyPr>
          <a:lstStyle/>
          <a:p>
            <a:pPr marL="0" indent="0">
              <a:buNone/>
            </a:pPr>
            <a:r>
              <a:rPr lang="ru-RU" sz="1900" i="1" dirty="0" smtClean="0">
                <a:latin typeface="Times New Roman" pitchFamily="18" charset="0"/>
                <a:cs typeface="Times New Roman" pitchFamily="18" charset="0"/>
              </a:rPr>
              <a:t>Цель</a:t>
            </a:r>
            <a:r>
              <a:rPr lang="ru-RU" sz="1900" i="1" dirty="0">
                <a:latin typeface="Times New Roman" pitchFamily="18" charset="0"/>
                <a:cs typeface="Times New Roman" pitchFamily="18" charset="0"/>
              </a:rPr>
              <a:t>: </a:t>
            </a:r>
            <a:r>
              <a:rPr lang="ru-RU" sz="1900" dirty="0">
                <a:latin typeface="Times New Roman" pitchFamily="18" charset="0"/>
                <a:cs typeface="Times New Roman" pitchFamily="18" charset="0"/>
              </a:rPr>
              <a:t>Учить детей бегать в разных направлениях, не наталкиваясь друг на </a:t>
            </a:r>
            <a:r>
              <a:rPr lang="ru-RU" sz="1900" dirty="0" smtClean="0">
                <a:latin typeface="Times New Roman" pitchFamily="18" charset="0"/>
                <a:cs typeface="Times New Roman" pitchFamily="18" charset="0"/>
              </a:rPr>
              <a:t>друга; приучать </a:t>
            </a:r>
            <a:r>
              <a:rPr lang="ru-RU" sz="1900" dirty="0">
                <a:latin typeface="Times New Roman" pitchFamily="18" charset="0"/>
                <a:cs typeface="Times New Roman" pitchFamily="18" charset="0"/>
              </a:rPr>
              <a:t>внимательно слушать сигнал и начинать движение по словесному сигналу</a:t>
            </a:r>
            <a:r>
              <a:rPr lang="ru-RU" sz="1900" dirty="0" smtClean="0">
                <a:latin typeface="Times New Roman" pitchFamily="18" charset="0"/>
                <a:cs typeface="Times New Roman" pitchFamily="18" charset="0"/>
              </a:rPr>
              <a:t>.</a:t>
            </a:r>
          </a:p>
          <a:p>
            <a:pPr marL="0" indent="0">
              <a:buNone/>
            </a:pPr>
            <a:endParaRPr lang="ru-RU" sz="1900" dirty="0">
              <a:latin typeface="Times New Roman" pitchFamily="18" charset="0"/>
              <a:cs typeface="Times New Roman" pitchFamily="18" charset="0"/>
            </a:endParaRPr>
          </a:p>
          <a:p>
            <a:pPr marL="0" indent="0">
              <a:buNone/>
            </a:pPr>
            <a:r>
              <a:rPr lang="ru-RU" sz="1900" i="1" dirty="0" smtClean="0">
                <a:latin typeface="Times New Roman" pitchFamily="18" charset="0"/>
                <a:cs typeface="Times New Roman" pitchFamily="18" charset="0"/>
              </a:rPr>
              <a:t>Содержание игры: </a:t>
            </a:r>
            <a:r>
              <a:rPr lang="ru-RU" sz="1900" dirty="0" smtClean="0">
                <a:latin typeface="Times New Roman" pitchFamily="18" charset="0"/>
                <a:cs typeface="Times New Roman" pitchFamily="18" charset="0"/>
              </a:rPr>
              <a:t>воспитатель </a:t>
            </a:r>
            <a:r>
              <a:rPr lang="ru-RU" sz="1900" dirty="0">
                <a:latin typeface="Times New Roman" pitchFamily="18" charset="0"/>
                <a:cs typeface="Times New Roman" pitchFamily="18" charset="0"/>
              </a:rPr>
              <a:t>предлагает детям приготовиться к «полёту», показав предварительно, как «заводить» мотор и как «летать». Воспитатель говорит: «К полёту приготовиться. Завести моторы!» - дети делают вращательные движения руками перед грудью и произносят звук: «Р-р-р». После сигнала воспитателя: «Полетели!» - дети разводят руки в стороны (как крылья у самолёта) и «летят» - разбегаются в разные стороны. По сигналу воспитателя: «На посадку!» - дети садятся на скамейку.</a:t>
            </a:r>
          </a:p>
          <a:p>
            <a:pPr marL="0" indent="0">
              <a:buNone/>
            </a:pPr>
            <a:endParaRPr lang="ru-RU" sz="1900" dirty="0">
              <a:latin typeface="Times New Roman" pitchFamily="18" charset="0"/>
              <a:cs typeface="Times New Roman" pitchFamily="18" charset="0"/>
            </a:endParaRPr>
          </a:p>
        </p:txBody>
      </p:sp>
    </p:spTree>
    <p:extLst>
      <p:ext uri="{BB962C8B-B14F-4D97-AF65-F5344CB8AC3E}">
        <p14:creationId xmlns:p14="http://schemas.microsoft.com/office/powerpoint/2010/main" val="11584690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251520" y="908720"/>
            <a:ext cx="8229600" cy="1143000"/>
          </a:xfrm>
        </p:spPr>
        <p:txBody>
          <a:bodyPr>
            <a:normAutofit fontScale="90000"/>
          </a:bodyPr>
          <a:lstStyle/>
          <a:p>
            <a:r>
              <a:rPr lang="ru-RU" b="1" dirty="0" smtClean="0">
                <a:latin typeface="Times New Roman" pitchFamily="18" charset="0"/>
                <a:cs typeface="Times New Roman" pitchFamily="18" charset="0"/>
              </a:rPr>
              <a:t>Снежки</a:t>
            </a:r>
            <a:r>
              <a:rPr lang="ru-RU" dirty="0" smtClean="0"/>
              <a:t/>
            </a:r>
            <a:br>
              <a:rPr lang="ru-RU" dirty="0" smtClean="0"/>
            </a:br>
            <a:endParaRPr lang="ru-RU" dirty="0"/>
          </a:p>
        </p:txBody>
      </p:sp>
      <p:sp>
        <p:nvSpPr>
          <p:cNvPr id="3" name="Объект 2"/>
          <p:cNvSpPr>
            <a:spLocks noGrp="1"/>
          </p:cNvSpPr>
          <p:nvPr>
            <p:ph idx="1"/>
          </p:nvPr>
        </p:nvSpPr>
        <p:spPr>
          <a:xfrm>
            <a:off x="1403648" y="1600201"/>
            <a:ext cx="6336704" cy="3052936"/>
          </a:xfrm>
        </p:spPr>
        <p:txBody>
          <a:bodyPr>
            <a:normAutofit/>
          </a:bodyPr>
          <a:lstStyle/>
          <a:p>
            <a:pPr marL="0" indent="0">
              <a:buNone/>
            </a:pPr>
            <a:r>
              <a:rPr lang="ru-RU" sz="2000" i="1" dirty="0" smtClean="0">
                <a:latin typeface="Times New Roman" pitchFamily="18" charset="0"/>
                <a:cs typeface="Times New Roman" pitchFamily="18" charset="0"/>
              </a:rPr>
              <a:t>Цель</a:t>
            </a:r>
            <a:r>
              <a:rPr lang="ru-RU" sz="2000" i="1" dirty="0">
                <a:latin typeface="Times New Roman" pitchFamily="18" charset="0"/>
                <a:cs typeface="Times New Roman" pitchFamily="18" charset="0"/>
              </a:rPr>
              <a:t>: </a:t>
            </a:r>
            <a:r>
              <a:rPr lang="ru-RU" sz="2000" dirty="0">
                <a:latin typeface="Times New Roman" pitchFamily="18" charset="0"/>
                <a:cs typeface="Times New Roman" pitchFamily="18" charset="0"/>
              </a:rPr>
              <a:t>Упражнять детей в метании мешочков в горизонтальную цель правой и левой </a:t>
            </a:r>
            <a:r>
              <a:rPr lang="ru-RU" sz="2000" dirty="0" smtClean="0">
                <a:latin typeface="Times New Roman" pitchFamily="18" charset="0"/>
                <a:cs typeface="Times New Roman" pitchFamily="18" charset="0"/>
              </a:rPr>
              <a:t>рукой; формировать </a:t>
            </a:r>
            <a:r>
              <a:rPr lang="ru-RU" sz="2000" dirty="0">
                <a:latin typeface="Times New Roman" pitchFamily="18" charset="0"/>
                <a:cs typeface="Times New Roman" pitchFamily="18" charset="0"/>
              </a:rPr>
              <a:t>умение энергично выполнять </a:t>
            </a:r>
            <a:r>
              <a:rPr lang="ru-RU" sz="2000" dirty="0" smtClean="0">
                <a:latin typeface="Times New Roman" pitchFamily="18" charset="0"/>
                <a:cs typeface="Times New Roman" pitchFamily="18" charset="0"/>
              </a:rPr>
              <a:t>бросок; развивать </a:t>
            </a:r>
            <a:r>
              <a:rPr lang="ru-RU" sz="2000" dirty="0">
                <a:latin typeface="Times New Roman" pitchFamily="18" charset="0"/>
                <a:cs typeface="Times New Roman" pitchFamily="18" charset="0"/>
              </a:rPr>
              <a:t>координацию движений.</a:t>
            </a:r>
          </a:p>
          <a:p>
            <a:pPr marL="0" indent="0">
              <a:buNone/>
            </a:pPr>
            <a:endParaRPr lang="ru-RU" sz="2000" dirty="0">
              <a:latin typeface="Times New Roman" pitchFamily="18" charset="0"/>
              <a:cs typeface="Times New Roman" pitchFamily="18" charset="0"/>
            </a:endParaRPr>
          </a:p>
          <a:p>
            <a:pPr marL="0" indent="0">
              <a:buNone/>
            </a:pPr>
            <a:r>
              <a:rPr lang="ru-RU" sz="2000" i="1" dirty="0" smtClean="0">
                <a:latin typeface="Times New Roman" pitchFamily="18" charset="0"/>
                <a:cs typeface="Times New Roman" pitchFamily="18" charset="0"/>
              </a:rPr>
              <a:t>Содержание игры: </a:t>
            </a:r>
            <a:r>
              <a:rPr lang="ru-RU" sz="2000" dirty="0" smtClean="0">
                <a:latin typeface="Times New Roman" pitchFamily="18" charset="0"/>
                <a:cs typeface="Times New Roman" pitchFamily="18" charset="0"/>
              </a:rPr>
              <a:t>педагог </a:t>
            </a:r>
            <a:r>
              <a:rPr lang="ru-RU" sz="2000" dirty="0">
                <a:latin typeface="Times New Roman" pitchFamily="18" charset="0"/>
                <a:cs typeface="Times New Roman" pitchFamily="18" charset="0"/>
              </a:rPr>
              <a:t>предлагает детям поиграть в снежки: «Смять большой лист бумаги получился снежок, а теперь попади в цель (на ковре лежит обруч)».</a:t>
            </a:r>
          </a:p>
          <a:p>
            <a:pPr marL="0" indent="0">
              <a:buNone/>
            </a:pPr>
            <a:endParaRPr lang="ru-RU" sz="1900" dirty="0">
              <a:latin typeface="Times New Roman" pitchFamily="18" charset="0"/>
              <a:cs typeface="Times New Roman" pitchFamily="18" charset="0"/>
            </a:endParaRPr>
          </a:p>
        </p:txBody>
      </p:sp>
    </p:spTree>
    <p:extLst>
      <p:ext uri="{BB962C8B-B14F-4D97-AF65-F5344CB8AC3E}">
        <p14:creationId xmlns:p14="http://schemas.microsoft.com/office/powerpoint/2010/main" val="2987518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35522" y="0"/>
            <a:ext cx="9159600" cy="6858000"/>
          </a:xfrm>
          <a:prstGeom prst="rect">
            <a:avLst/>
          </a:prstGeom>
        </p:spPr>
      </p:pic>
      <p:sp>
        <p:nvSpPr>
          <p:cNvPr id="2" name="Заголовок 1"/>
          <p:cNvSpPr>
            <a:spLocks noGrp="1"/>
          </p:cNvSpPr>
          <p:nvPr>
            <p:ph type="title"/>
          </p:nvPr>
        </p:nvSpPr>
        <p:spPr>
          <a:xfrm>
            <a:off x="107504" y="2060848"/>
            <a:ext cx="8229600" cy="1143000"/>
          </a:xfrm>
        </p:spPr>
        <p:txBody>
          <a:bodyPr>
            <a:normAutofit fontScale="90000"/>
          </a:bodyPr>
          <a:lstStyle/>
          <a:p>
            <a:r>
              <a:rPr lang="ru-RU" dirty="0" smtClean="0">
                <a:latin typeface="Times New Roman" panose="02020603050405020304" pitchFamily="18" charset="0"/>
                <a:cs typeface="Times New Roman" panose="02020603050405020304" pitchFamily="18" charset="0"/>
              </a:rPr>
              <a:t>Подвижные игры</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для младшей группы</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(3-4 года)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2448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tretch>
            <a:fillRect/>
          </a:stretch>
        </p:blipFill>
        <p:spPr>
          <a:xfrm>
            <a:off x="0" y="31448"/>
            <a:ext cx="9159600" cy="6858000"/>
          </a:xfrm>
          <a:prstGeom prst="rect">
            <a:avLst/>
          </a:prstGeom>
        </p:spPr>
      </p:pic>
      <p:sp>
        <p:nvSpPr>
          <p:cNvPr id="2" name="Заголовок 1"/>
          <p:cNvSpPr>
            <a:spLocks noGrp="1"/>
          </p:cNvSpPr>
          <p:nvPr>
            <p:ph type="title"/>
          </p:nvPr>
        </p:nvSpPr>
        <p:spPr>
          <a:xfrm>
            <a:off x="323528" y="404664"/>
            <a:ext cx="8229600" cy="1143000"/>
          </a:xfrm>
        </p:spPr>
        <p:txBody>
          <a:bodyPr>
            <a:normAutofit/>
          </a:bodyPr>
          <a:lstStyle/>
          <a:p>
            <a:r>
              <a:rPr lang="ru-RU" sz="4000" b="1" dirty="0" smtClean="0">
                <a:latin typeface="Times New Roman" panose="02020603050405020304" pitchFamily="18" charset="0"/>
                <a:cs typeface="Times New Roman" panose="02020603050405020304" pitchFamily="18" charset="0"/>
              </a:rPr>
              <a:t>Птички и кошка</a:t>
            </a:r>
            <a:endParaRPr lang="ru-RU" sz="4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547664" y="1412776"/>
            <a:ext cx="6264696" cy="3888432"/>
          </a:xfrm>
        </p:spPr>
        <p:txBody>
          <a:bodyPr>
            <a:normAutofit lnSpcReduction="10000"/>
          </a:bodyPr>
          <a:lstStyle/>
          <a:p>
            <a:pPr marL="0" indent="0">
              <a:buNone/>
            </a:pPr>
            <a:r>
              <a:rPr lang="ru-RU" sz="1900" i="1" dirty="0" smtClean="0">
                <a:latin typeface="Times New Roman" panose="02020603050405020304" pitchFamily="18" charset="0"/>
                <a:cs typeface="Times New Roman" panose="02020603050405020304" pitchFamily="18" charset="0"/>
              </a:rPr>
              <a:t>Цель: </a:t>
            </a:r>
            <a:r>
              <a:rPr lang="ru-RU" sz="1900" dirty="0" smtClean="0">
                <a:latin typeface="Times New Roman" panose="02020603050405020304" pitchFamily="18" charset="0"/>
                <a:cs typeface="Times New Roman" panose="02020603050405020304" pitchFamily="18" charset="0"/>
              </a:rPr>
              <a:t>Развивать </a:t>
            </a:r>
            <a:r>
              <a:rPr lang="ru-RU" sz="1900" dirty="0">
                <a:latin typeface="Times New Roman" panose="02020603050405020304" pitchFamily="18" charset="0"/>
                <a:cs typeface="Times New Roman" panose="02020603050405020304" pitchFamily="18" charset="0"/>
              </a:rPr>
              <a:t>у детей решительность, упражнять в беге с </a:t>
            </a:r>
            <a:r>
              <a:rPr lang="ru-RU" sz="1900" dirty="0" err="1">
                <a:latin typeface="Times New Roman" panose="02020603050405020304" pitchFamily="18" charset="0"/>
                <a:cs typeface="Times New Roman" panose="02020603050405020304" pitchFamily="18" charset="0"/>
              </a:rPr>
              <a:t>увертыванием</a:t>
            </a:r>
            <a:r>
              <a:rPr lang="ru-RU" sz="1900" dirty="0" smtClean="0">
                <a:latin typeface="Times New Roman" panose="02020603050405020304" pitchFamily="18" charset="0"/>
                <a:cs typeface="Times New Roman" panose="02020603050405020304" pitchFamily="18" charset="0"/>
              </a:rPr>
              <a:t>.</a:t>
            </a:r>
          </a:p>
          <a:p>
            <a:pPr marL="0" indent="0">
              <a:buNone/>
            </a:pPr>
            <a:endParaRPr lang="ru-RU" sz="1900" dirty="0">
              <a:latin typeface="Times New Roman" panose="02020603050405020304" pitchFamily="18" charset="0"/>
              <a:cs typeface="Times New Roman" panose="02020603050405020304" pitchFamily="18" charset="0"/>
            </a:endParaRPr>
          </a:p>
          <a:p>
            <a:pPr marL="0" indent="0">
              <a:buNone/>
            </a:pPr>
            <a:r>
              <a:rPr lang="ru-RU" sz="1900" i="1" dirty="0" smtClean="0">
                <a:latin typeface="Times New Roman" panose="02020603050405020304" pitchFamily="18" charset="0"/>
                <a:cs typeface="Times New Roman" panose="02020603050405020304" pitchFamily="18" charset="0"/>
              </a:rPr>
              <a:t>Содержание игры: </a:t>
            </a:r>
            <a:r>
              <a:rPr lang="ru-RU" sz="1900" dirty="0" smtClean="0">
                <a:latin typeface="Times New Roman" panose="02020603050405020304" pitchFamily="18" charset="0"/>
                <a:cs typeface="Times New Roman" panose="02020603050405020304" pitchFamily="18" charset="0"/>
              </a:rPr>
              <a:t>на </a:t>
            </a:r>
            <a:r>
              <a:rPr lang="ru-RU" sz="1900" dirty="0">
                <a:latin typeface="Times New Roman" panose="02020603050405020304" pitchFamily="18" charset="0"/>
                <a:cs typeface="Times New Roman" panose="02020603050405020304" pitchFamily="18" charset="0"/>
              </a:rPr>
              <a:t>земле чертится круг (диаметр – 7 м.) или кладется шнур, концы которого связаны. Воспитатель выбирает одного играющего, который становится в центре круга. Это – кошка. Остальные дети – птички, находятся за кругом. Кошка спит. Птички влетают за зернышками в круг. Кошка просыпается, видит птичек и ловит их. Все птички спешат вылететь из круга, тот, кого коснулась кошка в то время, когда он находился в кругу, считается пойманным, идет на середину круга. Когда кошка поймает 2-3 птичек, воспитатель выбирает новую кошку. Пойманные ранее птички присоединяются к играющим.</a:t>
            </a:r>
          </a:p>
          <a:p>
            <a:endParaRPr lang="ru-RU" dirty="0"/>
          </a:p>
        </p:txBody>
      </p:sp>
    </p:spTree>
    <p:extLst>
      <p:ext uri="{BB962C8B-B14F-4D97-AF65-F5344CB8AC3E}">
        <p14:creationId xmlns:p14="http://schemas.microsoft.com/office/powerpoint/2010/main" val="144198250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TotalTime>
  <Words>1147</Words>
  <Application>Microsoft Office PowerPoint</Application>
  <PresentationFormat>Экран (4:3)</PresentationFormat>
  <Paragraphs>123</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Тема Office</vt:lpstr>
      <vt:lpstr>Картотека подвижных игр для разных возрастов</vt:lpstr>
      <vt:lpstr>Подвижные игры для раннего возраста (2-3 года)</vt:lpstr>
      <vt:lpstr>Птичка </vt:lpstr>
      <vt:lpstr>Соберём мячи  в корзину </vt:lpstr>
      <vt:lpstr>Птички летают </vt:lpstr>
      <vt:lpstr>Самолёты  </vt:lpstr>
      <vt:lpstr>Снежки </vt:lpstr>
      <vt:lpstr>Подвижные игры  для младшей группы (3-4 года)</vt:lpstr>
      <vt:lpstr>Птички и кошка</vt:lpstr>
      <vt:lpstr>Пузырь </vt:lpstr>
      <vt:lpstr>Огуречик… огуречик… </vt:lpstr>
      <vt:lpstr>Поезд </vt:lpstr>
      <vt:lpstr>Карусель </vt:lpstr>
      <vt:lpstr>Подвижные игры для  средней группы  (4-5 лет)</vt:lpstr>
      <vt:lpstr>Лошадки </vt:lpstr>
      <vt:lpstr>Позвони в погремушку</vt:lpstr>
      <vt:lpstr>Перелет птиц</vt:lpstr>
      <vt:lpstr>Сбей булаву </vt:lpstr>
      <vt:lpstr>Найди где спрятано</vt:lpstr>
      <vt:lpstr>Подвижные игры для  детей старшей группы (5-6 лет)</vt:lpstr>
      <vt:lpstr>Уголки  </vt:lpstr>
      <vt:lpstr>Сделай фигуру</vt:lpstr>
      <vt:lpstr>Хитрая лиса</vt:lpstr>
      <vt:lpstr>Сбей кеглю</vt:lpstr>
      <vt:lpstr>Забрось мяч в кольцо</vt:lpstr>
      <vt:lpstr>Подвижные игры для подготовительной группы  (6-7 лет)</vt:lpstr>
      <vt:lpstr>Кто быстрее </vt:lpstr>
      <vt:lpstr>Стоп </vt:lpstr>
      <vt:lpstr>Охотники и звери</vt:lpstr>
      <vt:lpstr>Игра в номера</vt:lpstr>
      <vt:lpstr>Успей занять</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dc:creator>
  <cp:lastModifiedBy>Ирина</cp:lastModifiedBy>
  <cp:revision>23</cp:revision>
  <dcterms:created xsi:type="dcterms:W3CDTF">2019-10-02T14:25:20Z</dcterms:created>
  <dcterms:modified xsi:type="dcterms:W3CDTF">2019-10-06T17:32:10Z</dcterms:modified>
</cp:coreProperties>
</file>