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5B106E36-FD25-4E2D-B0AA-010F637433A0}" type="datetimeFigureOut">
              <a:rPr lang="ru-RU" smtClean="0"/>
              <a:pPr/>
              <a:t>03.04.2020</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03.04.2020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5B106E36-FD25-4E2D-B0AA-010F637433A0}" type="datetimeFigureOut">
              <a:rPr lang="ru-RU" smtClean="0"/>
              <a:pPr/>
              <a:t>03.04.2020</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03.04.2020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5B106E36-FD25-4E2D-B0AA-010F637433A0}" type="datetimeFigureOut">
              <a:rPr lang="ru-RU" smtClean="0"/>
              <a:pPr/>
              <a:t>03.04.2020</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03.04.2020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03.04.2020</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03.04.2020</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5B106E36-FD25-4E2D-B0AA-010F637433A0}" type="datetimeFigureOut">
              <a:rPr lang="ru-RU" smtClean="0"/>
              <a:pPr/>
              <a:t>03.04.2020</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03.04.2020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5B106E36-FD25-4E2D-B0AA-010F637433A0}" type="datetimeFigureOut">
              <a:rPr lang="ru-RU" smtClean="0"/>
              <a:pPr/>
              <a:t>03.04.2020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5B106E36-FD25-4E2D-B0AA-010F637433A0}" type="datetimeFigureOut">
              <a:rPr lang="ru-RU" smtClean="0"/>
              <a:pPr/>
              <a:t>03.04.2020</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3419872" y="5229200"/>
            <a:ext cx="5114778" cy="1101248"/>
          </a:xfrm>
        </p:spPr>
        <p:txBody>
          <a:bodyPr/>
          <a:lstStyle/>
          <a:p>
            <a:r>
              <a:rPr lang="ru-RU" dirty="0" err="1" smtClean="0"/>
              <a:t>Гуженок</a:t>
            </a:r>
            <a:r>
              <a:rPr lang="ru-RU" dirty="0" smtClean="0"/>
              <a:t> Екатерина Алексеевна</a:t>
            </a:r>
          </a:p>
          <a:p>
            <a:r>
              <a:rPr lang="ru-RU" smtClean="0"/>
              <a:t>Студентка </a:t>
            </a:r>
            <a:r>
              <a:rPr lang="ru-RU" smtClean="0"/>
              <a:t>3 </a:t>
            </a:r>
            <a:r>
              <a:rPr lang="ru-RU" dirty="0" smtClean="0"/>
              <a:t>курса</a:t>
            </a:r>
            <a:endParaRPr lang="ru-RU" dirty="0"/>
          </a:p>
        </p:txBody>
      </p:sp>
      <p:sp>
        <p:nvSpPr>
          <p:cNvPr id="4" name="Прямоугольник 3"/>
          <p:cNvSpPr/>
          <p:nvPr/>
        </p:nvSpPr>
        <p:spPr>
          <a:xfrm>
            <a:off x="899592" y="1628800"/>
            <a:ext cx="7886870" cy="2585323"/>
          </a:xfrm>
          <a:prstGeom prst="rect">
            <a:avLst/>
          </a:prstGeom>
          <a:noFill/>
        </p:spPr>
        <p:txBody>
          <a:bodyPr wrap="square" lIns="91440" tIns="45720" rIns="91440" bIns="45720">
            <a:prstTxWarp prst="textWave1">
              <a:avLst/>
            </a:prstTxWarp>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ru-RU"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Times New Roman" pitchFamily="18" charset="0"/>
                <a:cs typeface="Times New Roman" pitchFamily="18" charset="0"/>
              </a:rPr>
              <a:t>КОНСУЛЬТАЦИЯ ДЛЯ РОДИТЕЛЕЙ</a:t>
            </a:r>
            <a:endParaRPr lang="ru-RU" sz="40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1196752"/>
            <a:ext cx="7200800" cy="5400599"/>
          </a:xfrm>
        </p:spPr>
        <p:txBody>
          <a:bodyPr>
            <a:normAutofit fontScale="90000"/>
          </a:bodyPr>
          <a:lstStyle/>
          <a:p>
            <a:pPr algn="l" fontAlgn="base"/>
            <a:r>
              <a:rPr lang="ru-RU" sz="1800" dirty="0" smtClean="0">
                <a:solidFill>
                  <a:schemeClr val="tx1"/>
                </a:solidFill>
                <a:latin typeface="Times New Roman" pitchFamily="18" charset="0"/>
                <a:cs typeface="Times New Roman" pitchFamily="18" charset="0"/>
              </a:rPr>
              <a:t>— Пап, откуда я взялся?</a:t>
            </a:r>
            <a:r>
              <a:rPr lang="ru-RU" sz="1800" b="0" dirty="0" smtClean="0">
                <a:solidFill>
                  <a:schemeClr val="tx1"/>
                </a:solidFill>
                <a:latin typeface="Times New Roman" pitchFamily="18" charset="0"/>
                <a:cs typeface="Times New Roman" pitchFamily="18" charset="0"/>
              </a:rPr>
              <a:t/>
            </a:r>
            <a:br>
              <a:rPr lang="ru-RU" sz="1800" b="0" dirty="0" smtClean="0">
                <a:solidFill>
                  <a:schemeClr val="tx1"/>
                </a:solidFill>
                <a:latin typeface="Times New Roman" pitchFamily="18" charset="0"/>
                <a:cs typeface="Times New Roman" pitchFamily="18" charset="0"/>
              </a:rPr>
            </a:br>
            <a:r>
              <a:rPr lang="ru-RU" sz="1800" b="0" dirty="0" smtClean="0">
                <a:solidFill>
                  <a:schemeClr val="tx1"/>
                </a:solidFill>
                <a:latin typeface="Times New Roman" pitchFamily="18" charset="0"/>
                <a:cs typeface="Times New Roman" pitchFamily="18" charset="0"/>
              </a:rPr>
              <a:t>Послушаем правильный ответ:</a:t>
            </a:r>
            <a:br>
              <a:rPr lang="ru-RU" sz="1800" b="0" dirty="0" smtClean="0">
                <a:solidFill>
                  <a:schemeClr val="tx1"/>
                </a:solidFill>
                <a:latin typeface="Times New Roman" pitchFamily="18" charset="0"/>
                <a:cs typeface="Times New Roman" pitchFamily="18" charset="0"/>
              </a:rPr>
            </a:br>
            <a:r>
              <a:rPr lang="ru-RU" sz="1800" b="0" dirty="0" smtClean="0">
                <a:solidFill>
                  <a:schemeClr val="tx1"/>
                </a:solidFill>
                <a:latin typeface="Times New Roman" pitchFamily="18" charset="0"/>
                <a:cs typeface="Times New Roman" pitchFamily="18" charset="0"/>
              </a:rPr>
              <a:t>Мы с твоей мамой встретились и поженились. А затем у мамы в животике появился ты. Сначала ты был совсем маленький, как рыбка. Потом ты рос, рос, не смог больше помещаться у мамы в животе и родился. И у кошки котята так же родятся. Кошка встречает жениха-кота, они целуются, у нее появляется большой животик, и затем из него вылезают котята.</a:t>
            </a:r>
            <a:br>
              <a:rPr lang="ru-RU" sz="1800" b="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 Папа, ты говоришь, что я красавица. А почему тогда они говорят, что я некрасивая?</a:t>
            </a:r>
            <a:r>
              <a:rPr lang="ru-RU" sz="1800" b="0" dirty="0" smtClean="0">
                <a:solidFill>
                  <a:schemeClr val="tx1"/>
                </a:solidFill>
                <a:latin typeface="Times New Roman" pitchFamily="18" charset="0"/>
                <a:cs typeface="Times New Roman" pitchFamily="18" charset="0"/>
              </a:rPr>
              <a:t/>
            </a:r>
            <a:br>
              <a:rPr lang="ru-RU" sz="1800" b="0" dirty="0" smtClean="0">
                <a:solidFill>
                  <a:schemeClr val="tx1"/>
                </a:solidFill>
                <a:latin typeface="Times New Roman" pitchFamily="18" charset="0"/>
                <a:cs typeface="Times New Roman" pitchFamily="18" charset="0"/>
              </a:rPr>
            </a:br>
            <a:r>
              <a:rPr lang="ru-RU" sz="1800" b="0" dirty="0" smtClean="0">
                <a:solidFill>
                  <a:schemeClr val="tx1"/>
                </a:solidFill>
                <a:latin typeface="Times New Roman" pitchFamily="18" charset="0"/>
                <a:cs typeface="Times New Roman" pitchFamily="18" charset="0"/>
              </a:rPr>
              <a:t>Послушаем правильный ответ: </a:t>
            </a:r>
            <a:br>
              <a:rPr lang="ru-RU" sz="1800" b="0" dirty="0" smtClean="0">
                <a:solidFill>
                  <a:schemeClr val="tx1"/>
                </a:solidFill>
                <a:latin typeface="Times New Roman" pitchFamily="18" charset="0"/>
                <a:cs typeface="Times New Roman" pitchFamily="18" charset="0"/>
              </a:rPr>
            </a:br>
            <a:r>
              <a:rPr lang="ru-RU" sz="1800" b="0" dirty="0" smtClean="0">
                <a:solidFill>
                  <a:schemeClr val="tx1"/>
                </a:solidFill>
                <a:latin typeface="Times New Roman" pitchFamily="18" charset="0"/>
                <a:cs typeface="Times New Roman" pitchFamily="18" charset="0"/>
              </a:rPr>
              <a:t>Все люди разные. И у каждого человека свой идеал красоты. Я тебя считаю красавицей... (Далее ты рассказываешь о внешних данных и положительных сторонах характера дочери: «У тебя обворожительная улыбка, веселые глаза, заразительный смех. Ты очень чуткая и добрая...») Если бы я был мальчиком твоего возраста, ты бы обязательно мне понравилась. И наверняка среди твоих сверстников есть и такие, которые думают так же, как я. Обязательно! </a:t>
            </a:r>
            <a:r>
              <a:rPr lang="ru-RU" sz="1600" b="0" dirty="0" smtClean="0">
                <a:solidFill>
                  <a:schemeClr val="tx1"/>
                </a:solidFill>
                <a:latin typeface="Times New Roman" pitchFamily="18" charset="0"/>
                <a:cs typeface="Times New Roman" pitchFamily="18" charset="0"/>
              </a:rPr>
              <a:t/>
            </a:r>
            <a:br>
              <a:rPr lang="ru-RU" sz="1600" b="0" dirty="0" smtClean="0">
                <a:solidFill>
                  <a:schemeClr val="tx1"/>
                </a:solidFill>
                <a:latin typeface="Times New Roman" pitchFamily="18" charset="0"/>
                <a:cs typeface="Times New Roman" pitchFamily="18" charset="0"/>
              </a:rPr>
            </a:br>
            <a:endParaRPr lang="ru-RU" sz="1600" b="0" dirty="0">
              <a:solidFill>
                <a:schemeClr val="tx1"/>
              </a:solidFill>
              <a:latin typeface="Times New Roman" pitchFamily="18" charset="0"/>
              <a:cs typeface="Times New Roman" pitchFamily="18" charset="0"/>
            </a:endParaRPr>
          </a:p>
        </p:txBody>
      </p:sp>
      <p:sp>
        <p:nvSpPr>
          <p:cNvPr id="3" name="Текст 2"/>
          <p:cNvSpPr>
            <a:spLocks noGrp="1"/>
          </p:cNvSpPr>
          <p:nvPr>
            <p:ph type="body" idx="1"/>
          </p:nvPr>
        </p:nvSpPr>
        <p:spPr>
          <a:xfrm>
            <a:off x="1115616" y="332656"/>
            <a:ext cx="6255488" cy="743507"/>
          </a:xfrm>
        </p:spPr>
        <p:txBody>
          <a:bodyPr>
            <a:noAutofit/>
          </a:bodyPr>
          <a:lstStyle/>
          <a:p>
            <a:pPr algn="l"/>
            <a:r>
              <a:rPr lang="ru-RU" sz="2800" b="1" dirty="0" smtClean="0">
                <a:latin typeface="Times New Roman" pitchFamily="18" charset="0"/>
                <a:cs typeface="Times New Roman" pitchFamily="18" charset="0"/>
              </a:rPr>
              <a:t>Недетские вопросы и ответы на них родителей.</a:t>
            </a:r>
            <a:endParaRPr lang="ru-RU" sz="28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76672"/>
            <a:ext cx="7242048" cy="5845264"/>
          </a:xfrm>
        </p:spPr>
        <p:txBody>
          <a:bodyPr>
            <a:normAutofit/>
          </a:bodyPr>
          <a:lstStyle/>
          <a:p>
            <a:pPr fontAlgn="base"/>
            <a:r>
              <a:rPr lang="ru-RU" sz="1600" dirty="0" smtClean="0">
                <a:solidFill>
                  <a:schemeClr val="tx1"/>
                </a:solidFill>
                <a:latin typeface="Times New Roman" pitchFamily="18" charset="0"/>
                <a:cs typeface="Times New Roman" pitchFamily="18" charset="0"/>
              </a:rPr>
              <a:t>— Пап, а кого ты любишь больше: меня или брата?</a:t>
            </a:r>
            <a:r>
              <a:rPr lang="ru-RU" sz="1600" b="0" dirty="0" smtClean="0">
                <a:solidFill>
                  <a:schemeClr val="tx1"/>
                </a:solidFill>
                <a:latin typeface="Times New Roman" pitchFamily="18" charset="0"/>
                <a:cs typeface="Times New Roman" pitchFamily="18" charset="0"/>
              </a:rPr>
              <a:t/>
            </a:r>
            <a:br>
              <a:rPr lang="ru-RU" sz="1600" b="0" dirty="0" smtClean="0">
                <a:solidFill>
                  <a:schemeClr val="tx1"/>
                </a:solidFill>
                <a:latin typeface="Times New Roman" pitchFamily="18" charset="0"/>
                <a:cs typeface="Times New Roman" pitchFamily="18" charset="0"/>
              </a:rPr>
            </a:br>
            <a:r>
              <a:rPr lang="ru-RU" sz="1600" b="0" dirty="0" smtClean="0">
                <a:solidFill>
                  <a:schemeClr val="tx1"/>
                </a:solidFill>
                <a:latin typeface="Times New Roman" pitchFamily="18" charset="0"/>
                <a:cs typeface="Times New Roman" pitchFamily="18" charset="0"/>
              </a:rPr>
              <a:t>Послушаем правильный ответ: </a:t>
            </a:r>
            <a:br>
              <a:rPr lang="ru-RU" sz="1600" b="0" dirty="0" smtClean="0">
                <a:solidFill>
                  <a:schemeClr val="tx1"/>
                </a:solidFill>
                <a:latin typeface="Times New Roman" pitchFamily="18" charset="0"/>
                <a:cs typeface="Times New Roman" pitchFamily="18" charset="0"/>
              </a:rPr>
            </a:br>
            <a:r>
              <a:rPr lang="ru-RU" sz="1600" b="0" dirty="0" smtClean="0">
                <a:solidFill>
                  <a:schemeClr val="tx1"/>
                </a:solidFill>
                <a:latin typeface="Times New Roman" pitchFamily="18" charset="0"/>
                <a:cs typeface="Times New Roman" pitchFamily="18" charset="0"/>
              </a:rPr>
              <a:t>Я вас обоих люблю очень сильно, но каждого по-своему. У меня на всех любви хватает: маму я люблю как маму, бабушку как бабушку, твоего брата как младшего сына, а тебя — как тебя. Невозможно же любить всех одинаково.</a:t>
            </a:r>
            <a:br>
              <a:rPr lang="ru-RU" sz="1600" b="0" dirty="0" smtClean="0">
                <a:solidFill>
                  <a:schemeClr val="tx1"/>
                </a:solidFill>
                <a:latin typeface="Times New Roman" pitchFamily="18" charset="0"/>
                <a:cs typeface="Times New Roman" pitchFamily="18" charset="0"/>
              </a:rPr>
            </a:br>
            <a:r>
              <a:rPr lang="ru-RU" sz="1600" dirty="0" smtClean="0">
                <a:solidFill>
                  <a:schemeClr val="tx1"/>
                </a:solidFill>
                <a:latin typeface="Times New Roman" pitchFamily="18" charset="0"/>
                <a:cs typeface="Times New Roman" pitchFamily="18" charset="0"/>
              </a:rPr>
              <a:t>— Пап, а почему ты ссоришься с мамой?</a:t>
            </a:r>
            <a:r>
              <a:rPr lang="ru-RU" sz="1600" b="0" dirty="0" smtClean="0">
                <a:solidFill>
                  <a:schemeClr val="tx1"/>
                </a:solidFill>
                <a:latin typeface="Times New Roman" pitchFamily="18" charset="0"/>
                <a:cs typeface="Times New Roman" pitchFamily="18" charset="0"/>
              </a:rPr>
              <a:t/>
            </a:r>
            <a:br>
              <a:rPr lang="ru-RU" sz="1600" b="0" dirty="0" smtClean="0">
                <a:solidFill>
                  <a:schemeClr val="tx1"/>
                </a:solidFill>
                <a:latin typeface="Times New Roman" pitchFamily="18" charset="0"/>
                <a:cs typeface="Times New Roman" pitchFamily="18" charset="0"/>
              </a:rPr>
            </a:br>
            <a:r>
              <a:rPr lang="ru-RU" sz="1600" b="0" dirty="0" smtClean="0">
                <a:solidFill>
                  <a:schemeClr val="tx1"/>
                </a:solidFill>
                <a:latin typeface="Times New Roman" pitchFamily="18" charset="0"/>
                <a:cs typeface="Times New Roman" pitchFamily="18" charset="0"/>
              </a:rPr>
              <a:t>Послушаем правильный ответ: </a:t>
            </a:r>
            <a:br>
              <a:rPr lang="ru-RU" sz="1600" b="0" dirty="0" smtClean="0">
                <a:solidFill>
                  <a:schemeClr val="tx1"/>
                </a:solidFill>
                <a:latin typeface="Times New Roman" pitchFamily="18" charset="0"/>
                <a:cs typeface="Times New Roman" pitchFamily="18" charset="0"/>
              </a:rPr>
            </a:br>
            <a:r>
              <a:rPr lang="ru-RU" sz="1600" b="0" dirty="0" smtClean="0">
                <a:solidFill>
                  <a:schemeClr val="tx1"/>
                </a:solidFill>
                <a:latin typeface="Times New Roman" pitchFamily="18" charset="0"/>
                <a:cs typeface="Times New Roman" pitchFamily="18" charset="0"/>
              </a:rPr>
              <a:t>Тебе, наверное, нелегко приходится, когда мы ссоримся. Но ты не переживай. Все люди ссорятся. Ведь ты же ссоришься и со мной, и с мамой, и с братом. Обижаешься на нас просто потому, что не всегда уступаешь и хочешь сделать что-то по-своему. Так бывает и у взрослых. Не обращай внимания! Мы хоть с мамой и ссоримся, но потом обязательно помиримся. Твоя мама — самая лучшая женщина на свете.</a:t>
            </a:r>
            <a:br>
              <a:rPr lang="ru-RU" sz="1600" b="0" dirty="0" smtClean="0">
                <a:solidFill>
                  <a:schemeClr val="tx1"/>
                </a:solidFill>
                <a:latin typeface="Times New Roman" pitchFamily="18" charset="0"/>
                <a:cs typeface="Times New Roman" pitchFamily="18" charset="0"/>
              </a:rPr>
            </a:br>
            <a:r>
              <a:rPr lang="ru-RU" sz="1600" dirty="0" smtClean="0">
                <a:solidFill>
                  <a:schemeClr val="tx1"/>
                </a:solidFill>
                <a:latin typeface="Times New Roman" pitchFamily="18" charset="0"/>
                <a:cs typeface="Times New Roman" pitchFamily="18" charset="0"/>
              </a:rPr>
              <a:t>— Папа, а я умру?</a:t>
            </a:r>
            <a:r>
              <a:rPr lang="ru-RU" sz="1600" b="0" dirty="0" smtClean="0">
                <a:solidFill>
                  <a:schemeClr val="tx1"/>
                </a:solidFill>
                <a:latin typeface="Times New Roman" pitchFamily="18" charset="0"/>
                <a:cs typeface="Times New Roman" pitchFamily="18" charset="0"/>
              </a:rPr>
              <a:t/>
            </a:r>
            <a:br>
              <a:rPr lang="ru-RU" sz="1600" b="0" dirty="0" smtClean="0">
                <a:solidFill>
                  <a:schemeClr val="tx1"/>
                </a:solidFill>
                <a:latin typeface="Times New Roman" pitchFamily="18" charset="0"/>
                <a:cs typeface="Times New Roman" pitchFamily="18" charset="0"/>
              </a:rPr>
            </a:br>
            <a:r>
              <a:rPr lang="ru-RU" sz="1600" b="0" dirty="0" smtClean="0">
                <a:solidFill>
                  <a:schemeClr val="tx1"/>
                </a:solidFill>
                <a:latin typeface="Times New Roman" pitchFamily="18" charset="0"/>
                <a:cs typeface="Times New Roman" pitchFamily="18" charset="0"/>
              </a:rPr>
              <a:t>Послушаем правильный ответ: </a:t>
            </a:r>
            <a:br>
              <a:rPr lang="ru-RU" sz="1600" b="0" dirty="0" smtClean="0">
                <a:solidFill>
                  <a:schemeClr val="tx1"/>
                </a:solidFill>
                <a:latin typeface="Times New Roman" pitchFamily="18" charset="0"/>
                <a:cs typeface="Times New Roman" pitchFamily="18" charset="0"/>
              </a:rPr>
            </a:br>
            <a:r>
              <a:rPr lang="ru-RU" sz="1600" b="0" dirty="0" smtClean="0">
                <a:solidFill>
                  <a:schemeClr val="tx1"/>
                </a:solidFill>
                <a:latin typeface="Times New Roman" pitchFamily="18" charset="0"/>
                <a:cs typeface="Times New Roman" pitchFamily="18" charset="0"/>
              </a:rPr>
              <a:t>Все животные умирают, и люди тоже умирают. И когда ты будешь очень-очень стареньким, ты умрешь. Ты мой ребенок, поэтому мне хочется, чтобы ты жил долго-предолго, был счастлив и здоров много-много лет.</a:t>
            </a:r>
            <a:br>
              <a:rPr lang="ru-RU" sz="1600" b="0" dirty="0" smtClean="0">
                <a:solidFill>
                  <a:schemeClr val="tx1"/>
                </a:solidFill>
                <a:latin typeface="Times New Roman" pitchFamily="18" charset="0"/>
                <a:cs typeface="Times New Roman" pitchFamily="18" charset="0"/>
              </a:rPr>
            </a:br>
            <a:r>
              <a:rPr lang="ru-RU" sz="1600" b="0" dirty="0" smtClean="0">
                <a:solidFill>
                  <a:schemeClr val="tx1"/>
                </a:solidFill>
                <a:latin typeface="Times New Roman" pitchFamily="18" charset="0"/>
                <a:cs typeface="Times New Roman" pitchFamily="18" charset="0"/>
              </a:rPr>
              <a:t/>
            </a:r>
            <a:br>
              <a:rPr lang="ru-RU" sz="1600" b="0" dirty="0" smtClean="0">
                <a:solidFill>
                  <a:schemeClr val="tx1"/>
                </a:solidFill>
                <a:latin typeface="Times New Roman" pitchFamily="18" charset="0"/>
                <a:cs typeface="Times New Roman" pitchFamily="18" charset="0"/>
              </a:rPr>
            </a:br>
            <a:endParaRPr lang="ru-RU" sz="1600" b="0"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88640"/>
            <a:ext cx="7242048" cy="6669360"/>
          </a:xfrm>
        </p:spPr>
        <p:txBody>
          <a:bodyPr>
            <a:normAutofit fontScale="90000"/>
          </a:bodyPr>
          <a:lstStyle/>
          <a:p>
            <a:pPr fontAlgn="base"/>
            <a:r>
              <a:rPr lang="ru-RU" sz="1800" dirty="0" smtClean="0">
                <a:solidFill>
                  <a:schemeClr val="tx1"/>
                </a:solidFill>
                <a:latin typeface="Times New Roman" pitchFamily="18" charset="0"/>
                <a:cs typeface="Times New Roman" pitchFamily="18" charset="0"/>
              </a:rPr>
              <a:t>— Почему ты со мной больше не живешь? Ты хочешь развестись с мамой?</a:t>
            </a:r>
            <a:r>
              <a:rPr lang="ru-RU" sz="1800" b="0" dirty="0" smtClean="0">
                <a:solidFill>
                  <a:schemeClr val="tx1"/>
                </a:solidFill>
                <a:latin typeface="Times New Roman" pitchFamily="18" charset="0"/>
                <a:cs typeface="Times New Roman" pitchFamily="18" charset="0"/>
              </a:rPr>
              <a:t/>
            </a:r>
            <a:br>
              <a:rPr lang="ru-RU" sz="1800" b="0" dirty="0" smtClean="0">
                <a:solidFill>
                  <a:schemeClr val="tx1"/>
                </a:solidFill>
                <a:latin typeface="Times New Roman" pitchFamily="18" charset="0"/>
                <a:cs typeface="Times New Roman" pitchFamily="18" charset="0"/>
              </a:rPr>
            </a:br>
            <a:r>
              <a:rPr lang="ru-RU" sz="1800" b="0" dirty="0" smtClean="0">
                <a:solidFill>
                  <a:schemeClr val="tx1"/>
                </a:solidFill>
                <a:latin typeface="Times New Roman" pitchFamily="18" charset="0"/>
                <a:cs typeface="Times New Roman" pitchFamily="18" charset="0"/>
              </a:rPr>
              <a:t>Послушаем правильный ответ: </a:t>
            </a:r>
            <a:br>
              <a:rPr lang="ru-RU" sz="1800" b="0" dirty="0" smtClean="0">
                <a:solidFill>
                  <a:schemeClr val="tx1"/>
                </a:solidFill>
                <a:latin typeface="Times New Roman" pitchFamily="18" charset="0"/>
                <a:cs typeface="Times New Roman" pitchFamily="18" charset="0"/>
              </a:rPr>
            </a:br>
            <a:r>
              <a:rPr lang="ru-RU" sz="1800" b="0" dirty="0" smtClean="0">
                <a:solidFill>
                  <a:schemeClr val="tx1"/>
                </a:solidFill>
                <a:latin typeface="Times New Roman" pitchFamily="18" charset="0"/>
                <a:cs typeface="Times New Roman" pitchFamily="18" charset="0"/>
              </a:rPr>
              <a:t>Ты появился потому, что папа и мама очень хотели быть вместе. Но со временем мы перестали понимать друг друга, стали час­то ссориться и поняли, что больше не можем жить вместе. Мама и папа тебя очень любят. И даже если мы разведемся, мы всегда будем рядом, когда тебе будет нужно. Даже если я больше маме и не муж, для тебя я всегда твой папа. Если я буду жить в другом доме, ты сможешь приходить ко мне в гости в любое время, когда захочешь. Я все равно буду давать маме деньги, чтобы вы ни в чем не нуждались. Вы для меня по-прежнему самые близкие люди.</a:t>
            </a:r>
            <a:br>
              <a:rPr lang="ru-RU" sz="1800" b="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 Папа, почему ты всегда уходишь из дома, когда к нам приезжает погостить мамина мама?</a:t>
            </a:r>
            <a:r>
              <a:rPr lang="ru-RU" sz="1800" b="0" dirty="0" smtClean="0">
                <a:solidFill>
                  <a:schemeClr val="tx1"/>
                </a:solidFill>
                <a:latin typeface="Times New Roman" pitchFamily="18" charset="0"/>
                <a:cs typeface="Times New Roman" pitchFamily="18" charset="0"/>
              </a:rPr>
              <a:t/>
            </a:r>
            <a:br>
              <a:rPr lang="ru-RU" sz="1800" b="0" dirty="0" smtClean="0">
                <a:solidFill>
                  <a:schemeClr val="tx1"/>
                </a:solidFill>
                <a:latin typeface="Times New Roman" pitchFamily="18" charset="0"/>
                <a:cs typeface="Times New Roman" pitchFamily="18" charset="0"/>
              </a:rPr>
            </a:br>
            <a:r>
              <a:rPr lang="ru-RU" sz="1800" b="0" dirty="0" smtClean="0">
                <a:solidFill>
                  <a:schemeClr val="tx1"/>
                </a:solidFill>
                <a:latin typeface="Times New Roman" pitchFamily="18" charset="0"/>
                <a:cs typeface="Times New Roman" pitchFamily="18" charset="0"/>
              </a:rPr>
              <a:t>Послушаем правильный ответ: </a:t>
            </a:r>
            <a:br>
              <a:rPr lang="ru-RU" sz="1800" b="0" dirty="0" smtClean="0">
                <a:solidFill>
                  <a:schemeClr val="tx1"/>
                </a:solidFill>
                <a:latin typeface="Times New Roman" pitchFamily="18" charset="0"/>
                <a:cs typeface="Times New Roman" pitchFamily="18" charset="0"/>
              </a:rPr>
            </a:br>
            <a:r>
              <a:rPr lang="ru-RU" sz="1800" b="0" dirty="0" smtClean="0">
                <a:solidFill>
                  <a:schemeClr val="tx1"/>
                </a:solidFill>
                <a:latin typeface="Times New Roman" pitchFamily="18" charset="0"/>
                <a:cs typeface="Times New Roman" pitchFamily="18" charset="0"/>
              </a:rPr>
              <a:t>У тебя самая лучшая бабушка на свете! Я тебе даже немного завидую. Совсем немного, где-то даже мало. И я очень благодарен бабушке за то, что она воспитала нам такую замечательную жену и маму! Но когда она приезжает, мы ей стараемся угодить. Начинаем есть свекольные борщи и переставлять мебель... А ты перебираешься в нашу с мамой спальню. В общем, мы в эти дни живем не нашей обычной жизнью. Поэтому-то я и стараюсь подольше задержаться на работе</a:t>
            </a:r>
            <a:r>
              <a:rPr lang="ru-RU" sz="1600" b="0" dirty="0" smtClean="0">
                <a:solidFill>
                  <a:schemeClr val="tx1"/>
                </a:solidFill>
              </a:rPr>
              <a:t>.</a:t>
            </a:r>
            <a:r>
              <a:rPr lang="ru-RU" sz="1600" b="0" dirty="0" smtClean="0"/>
              <a:t/>
            </a:r>
            <a:br>
              <a:rPr lang="ru-RU" sz="1600" b="0" dirty="0" smtClean="0"/>
            </a:br>
            <a:r>
              <a:rPr lang="ru-RU" sz="1600" b="0" dirty="0" smtClean="0"/>
              <a:t/>
            </a:r>
            <a:br>
              <a:rPr lang="ru-RU" sz="1600" b="0" dirty="0" smtClean="0"/>
            </a:br>
            <a:endParaRPr lang="ru-RU" sz="1600" b="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908720"/>
            <a:ext cx="7242048" cy="6133296"/>
          </a:xfrm>
        </p:spPr>
        <p:txBody>
          <a:bodyPr>
            <a:noAutofit/>
          </a:bodyPr>
          <a:lstStyle/>
          <a:p>
            <a:pPr fontAlgn="base">
              <a:buFont typeface="Symbol" pitchFamily="18" charset="2"/>
              <a:buChar char="¾"/>
            </a:pPr>
            <a:r>
              <a:rPr lang="ru-RU" sz="1600" dirty="0" smtClean="0">
                <a:solidFill>
                  <a:schemeClr val="tx1"/>
                </a:solidFill>
                <a:latin typeface="Times New Roman" pitchFamily="18" charset="0"/>
                <a:cs typeface="Times New Roman" pitchFamily="18" charset="0"/>
              </a:rPr>
              <a:t>Папа, а почему мне нельзя разговаривать с незнакомыми дядями на улице?</a:t>
            </a:r>
            <a:r>
              <a:rPr lang="ru-RU" sz="1600" b="0" dirty="0" smtClean="0">
                <a:solidFill>
                  <a:schemeClr val="tx1"/>
                </a:solidFill>
                <a:latin typeface="Times New Roman" pitchFamily="18" charset="0"/>
                <a:cs typeface="Times New Roman" pitchFamily="18" charset="0"/>
              </a:rPr>
              <a:t/>
            </a:r>
            <a:br>
              <a:rPr lang="ru-RU" sz="1600" b="0" dirty="0" smtClean="0">
                <a:solidFill>
                  <a:schemeClr val="tx1"/>
                </a:solidFill>
                <a:latin typeface="Times New Roman" pitchFamily="18" charset="0"/>
                <a:cs typeface="Times New Roman" pitchFamily="18" charset="0"/>
              </a:rPr>
            </a:br>
            <a:r>
              <a:rPr lang="ru-RU" sz="1600" b="0" dirty="0" smtClean="0">
                <a:solidFill>
                  <a:schemeClr val="tx1"/>
                </a:solidFill>
                <a:latin typeface="Times New Roman" pitchFamily="18" charset="0"/>
                <a:cs typeface="Times New Roman" pitchFamily="18" charset="0"/>
              </a:rPr>
              <a:t>Послушаем правильный ответ: </a:t>
            </a:r>
            <a:br>
              <a:rPr lang="ru-RU" sz="1600" b="0" dirty="0" smtClean="0">
                <a:solidFill>
                  <a:schemeClr val="tx1"/>
                </a:solidFill>
                <a:latin typeface="Times New Roman" pitchFamily="18" charset="0"/>
                <a:cs typeface="Times New Roman" pitchFamily="18" charset="0"/>
              </a:rPr>
            </a:br>
            <a:r>
              <a:rPr lang="ru-RU" sz="1600" b="0" dirty="0" smtClean="0">
                <a:solidFill>
                  <a:schemeClr val="tx1"/>
                </a:solidFill>
                <a:latin typeface="Times New Roman" pitchFamily="18" charset="0"/>
                <a:cs typeface="Times New Roman" pitchFamily="18" charset="0"/>
              </a:rPr>
              <a:t>Пока тебе еще трудно без нашей с мамой помощи разобраться, какой человек добрый, а какой — злой. Некоторые злые улыбаются и могут предложить тебе конфету или пригласить посмотреть щенка. Но верить им нельзя. Они желают тебе плохого. Поэтому, если на улице к тебе подойдет незнакомый человек и попросит о чем-то, ты должен насторожиться, не разговаривать с ним, отойти от него подальше. Если это добрый человек, то он не обидится. А если это нехороший человек, то так ему трудно будет сделать тебе зло.</a:t>
            </a:r>
            <a:br>
              <a:rPr lang="ru-RU" sz="1600" b="0" dirty="0" smtClean="0">
                <a:solidFill>
                  <a:schemeClr val="tx1"/>
                </a:solidFill>
                <a:latin typeface="Times New Roman" pitchFamily="18" charset="0"/>
                <a:cs typeface="Times New Roman" pitchFamily="18" charset="0"/>
              </a:rPr>
            </a:br>
            <a:r>
              <a:rPr lang="ru-RU" sz="1600" dirty="0" smtClean="0">
                <a:solidFill>
                  <a:schemeClr val="tx1"/>
                </a:solidFill>
                <a:latin typeface="Times New Roman" pitchFamily="18" charset="0"/>
                <a:cs typeface="Times New Roman" pitchFamily="18" charset="0"/>
              </a:rPr>
              <a:t>-ПОЧЕМУ НА СВЕТЕ ЕСТЬ ПРЕСТУПНИКИ?</a:t>
            </a:r>
            <a:br>
              <a:rPr lang="ru-RU" sz="1600" dirty="0" smtClean="0">
                <a:solidFill>
                  <a:schemeClr val="tx1"/>
                </a:solidFill>
                <a:latin typeface="Times New Roman" pitchFamily="18" charset="0"/>
                <a:cs typeface="Times New Roman" pitchFamily="18" charset="0"/>
              </a:rPr>
            </a:br>
            <a:r>
              <a:rPr lang="ru-RU" sz="1600" b="0" dirty="0" smtClean="0">
                <a:solidFill>
                  <a:schemeClr val="tx1"/>
                </a:solidFill>
                <a:latin typeface="Times New Roman" pitchFamily="18" charset="0"/>
                <a:cs typeface="Times New Roman" pitchFamily="18" charset="0"/>
              </a:rPr>
              <a:t>ПОСЛУШАЕМ ПРАВИЛЬНЫЙ ОТВЕТ:</a:t>
            </a:r>
            <a:r>
              <a:rPr lang="ru-RU" sz="1600" dirty="0" smtClean="0">
                <a:solidFill>
                  <a:schemeClr val="tx1"/>
                </a:solidFill>
                <a:latin typeface="Times New Roman" pitchFamily="18" charset="0"/>
                <a:cs typeface="Times New Roman" pitchFamily="18" charset="0"/>
              </a:rPr>
              <a:t/>
            </a:r>
            <a:br>
              <a:rPr lang="ru-RU" sz="1600" dirty="0" smtClean="0">
                <a:solidFill>
                  <a:schemeClr val="tx1"/>
                </a:solidFill>
                <a:latin typeface="Times New Roman" pitchFamily="18" charset="0"/>
                <a:cs typeface="Times New Roman" pitchFamily="18" charset="0"/>
              </a:rPr>
            </a:br>
            <a:r>
              <a:rPr lang="ru-RU" sz="1600" b="0" dirty="0" smtClean="0">
                <a:solidFill>
                  <a:schemeClr val="tx1"/>
                </a:solidFill>
                <a:latin typeface="Times New Roman" pitchFamily="18" charset="0"/>
                <a:cs typeface="Times New Roman" pitchFamily="18" charset="0"/>
              </a:rPr>
              <a:t>Именно «уроки безопасности» помогут пережить тревогу и уберегут от беды. Посыл у ваших инструкций должен быть такой: если ты все будешь правильно делать, с тобой ничего плохого не случится. «Чтобы вор не смог ничего украсть, мы не носим ценные вещи в рюкзаке за спиной», «Если ты увидел сумку без хозяина, сразу скажи мне. Мы с тобой отойдем подальше, и с нами все будет в порядке», «Если за тобой в сад пришел человек, который раньше тебя никогда домой не отводил, даже если это моя подруга или папин друг, скажи об этом воспитателю», «У террористов нет цели убить детей. Они хотят заставить взрослых выполнить их требования. Если ты будешь делать так, как тебе говорят, то позже приедет полиция и тебя спасут.</a:t>
            </a:r>
            <a:br>
              <a:rPr lang="ru-RU" sz="1600" b="0" dirty="0" smtClean="0">
                <a:solidFill>
                  <a:schemeClr val="tx1"/>
                </a:solidFill>
                <a:latin typeface="Times New Roman" pitchFamily="18" charset="0"/>
                <a:cs typeface="Times New Roman" pitchFamily="18" charset="0"/>
              </a:rPr>
            </a:br>
            <a:endParaRPr lang="ru-RU" sz="1600" b="0"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764704"/>
            <a:ext cx="7242048" cy="6277312"/>
          </a:xfrm>
        </p:spPr>
        <p:txBody>
          <a:bodyPr>
            <a:normAutofit fontScale="90000"/>
          </a:bodyPr>
          <a:lstStyle/>
          <a:p>
            <a:pPr fontAlgn="base"/>
            <a:r>
              <a:rPr lang="ru-RU" sz="1800" dirty="0" smtClean="0">
                <a:solidFill>
                  <a:schemeClr val="tx1"/>
                </a:solidFill>
                <a:latin typeface="Times New Roman" pitchFamily="18" charset="0"/>
                <a:cs typeface="Times New Roman" pitchFamily="18" charset="0"/>
              </a:rPr>
              <a:t>-А ЭТА КУРОЧКА В СУПЕ БЫЛА ЖИВАЯ?</a:t>
            </a:r>
            <a:r>
              <a:rPr lang="ru-RU" sz="1800" b="0" dirty="0" smtClean="0">
                <a:solidFill>
                  <a:schemeClr val="tx1"/>
                </a:solidFill>
                <a:latin typeface="Times New Roman" pitchFamily="18" charset="0"/>
                <a:cs typeface="Times New Roman" pitchFamily="18" charset="0"/>
              </a:rPr>
              <a:t/>
            </a:r>
            <a:br>
              <a:rPr lang="ru-RU" sz="1800" b="0" dirty="0" smtClean="0">
                <a:solidFill>
                  <a:schemeClr val="tx1"/>
                </a:solidFill>
                <a:latin typeface="Times New Roman" pitchFamily="18" charset="0"/>
                <a:cs typeface="Times New Roman" pitchFamily="18" charset="0"/>
              </a:rPr>
            </a:br>
            <a:r>
              <a:rPr lang="ru-RU" sz="1800" b="0" dirty="0" smtClean="0">
                <a:solidFill>
                  <a:schemeClr val="tx1"/>
                </a:solidFill>
                <a:latin typeface="Times New Roman" pitchFamily="18" charset="0"/>
                <a:cs typeface="Times New Roman" pitchFamily="18" charset="0"/>
              </a:rPr>
              <a:t>ПОСЛУШАЕМ ПРАВИЛЬНЫЙ ОТВЕТ:</a:t>
            </a:r>
            <a:br>
              <a:rPr lang="ru-RU" sz="1800" b="0" dirty="0" smtClean="0">
                <a:solidFill>
                  <a:schemeClr val="tx1"/>
                </a:solidFill>
                <a:latin typeface="Times New Roman" pitchFamily="18" charset="0"/>
                <a:cs typeface="Times New Roman" pitchFamily="18" charset="0"/>
              </a:rPr>
            </a:br>
            <a:r>
              <a:rPr lang="ru-RU" sz="1800" b="0" dirty="0" smtClean="0">
                <a:solidFill>
                  <a:schemeClr val="tx1"/>
                </a:solidFill>
                <a:latin typeface="Times New Roman" pitchFamily="18" charset="0"/>
                <a:cs typeface="Times New Roman" pitchFamily="18" charset="0"/>
              </a:rPr>
              <a:t>Тем не менее тайну из этой темы делать не стоит. «Есть животные, которые едят траву, а есть звери, которые едят других зверей. Человек ест мясо, чтобы выжить, потому что в мясе много белка, который помогает быть здоровыми». Если ребенок интересуется технической стороной вопроса, можно ответить так: «Существуют специальные породы кур и коров. Тех, которых ты видишь сейчас из окна машины, мы не едим. Как их убивают? Делается это на специальных фермах и так, чтобы им было не больно. Сейчас есть особые методы, но я точно про это не знаю, я там не работаю.</a:t>
            </a:r>
            <a:br>
              <a:rPr lang="ru-RU" sz="1800" b="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-МАМА, МЫ ЧТО, БЕДНЫЕ?</a:t>
            </a:r>
            <a:r>
              <a:rPr lang="ru-RU" sz="1800" b="0" dirty="0" smtClean="0">
                <a:solidFill>
                  <a:schemeClr val="tx1"/>
                </a:solidFill>
                <a:latin typeface="Times New Roman" pitchFamily="18" charset="0"/>
                <a:cs typeface="Times New Roman" pitchFamily="18" charset="0"/>
              </a:rPr>
              <a:t/>
            </a:r>
            <a:br>
              <a:rPr lang="ru-RU" sz="1800" b="0" dirty="0" smtClean="0">
                <a:solidFill>
                  <a:schemeClr val="tx1"/>
                </a:solidFill>
                <a:latin typeface="Times New Roman" pitchFamily="18" charset="0"/>
                <a:cs typeface="Times New Roman" pitchFamily="18" charset="0"/>
              </a:rPr>
            </a:br>
            <a:r>
              <a:rPr lang="ru-RU" sz="1800" b="0" dirty="0" smtClean="0">
                <a:solidFill>
                  <a:schemeClr val="tx1"/>
                </a:solidFill>
                <a:latin typeface="Times New Roman" pitchFamily="18" charset="0"/>
                <a:cs typeface="Times New Roman" pitchFamily="18" charset="0"/>
              </a:rPr>
              <a:t>ПОСЛУШАЕМ ПРАВИЛЬНЫЙ ОТВЕТ:</a:t>
            </a:r>
            <a:br>
              <a:rPr lang="ru-RU" sz="1800" b="0" dirty="0" smtClean="0">
                <a:solidFill>
                  <a:schemeClr val="tx1"/>
                </a:solidFill>
                <a:latin typeface="Times New Roman" pitchFamily="18" charset="0"/>
                <a:cs typeface="Times New Roman" pitchFamily="18" charset="0"/>
              </a:rPr>
            </a:br>
            <a:r>
              <a:rPr lang="ru-RU" sz="1800" b="0" dirty="0" smtClean="0">
                <a:solidFill>
                  <a:schemeClr val="tx1"/>
                </a:solidFill>
                <a:latin typeface="Times New Roman" pitchFamily="18" charset="0"/>
                <a:cs typeface="Times New Roman" pitchFamily="18" charset="0"/>
              </a:rPr>
              <a:t>Расскажите ребенку, что у одних семей бюджет побольше, а у других – чуть поменьше. Связано это прежде всего с системой приоритетов, а они у всех разные. «Мы не покупаем тебе все игрушки, которые ты просишь, не потому, что у нас нет денег, а потому, что у нас есть определенный бюджет. Мы тратим деньги на это, на это и на это. А еще откладываем часть средств, потому что нам важно то-то и то-то. Возможно, у родителей твоего друга уже есть дача, а у нас ее еще нет. «Если ты захочешь выбрать себе более прибыльную профессию, пожалуйста. Тогда ты сможешь покупать себе все, что захочешь. Но пока деньги зарабатываем мы с папой и хотим их тратить именно так.</a:t>
            </a:r>
            <a:br>
              <a:rPr lang="ru-RU" sz="1800" b="0" dirty="0" smtClean="0">
                <a:solidFill>
                  <a:schemeClr val="tx1"/>
                </a:solidFill>
                <a:latin typeface="Times New Roman" pitchFamily="18" charset="0"/>
                <a:cs typeface="Times New Roman" pitchFamily="18" charset="0"/>
              </a:rPr>
            </a:br>
            <a:r>
              <a:rPr lang="ru-RU" sz="1600" dirty="0" smtClean="0"/>
              <a:t/>
            </a:r>
            <a:br>
              <a:rPr lang="ru-RU" sz="1600" dirty="0" smtClean="0"/>
            </a:br>
            <a:endParaRPr lang="ru-RU" sz="16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Прямоугольник 2"/>
          <p:cNvSpPr/>
          <p:nvPr/>
        </p:nvSpPr>
        <p:spPr>
          <a:xfrm>
            <a:off x="539552" y="2924944"/>
            <a:ext cx="7560840" cy="1512168"/>
          </a:xfrm>
          <a:prstGeom prst="rect">
            <a:avLst/>
          </a:prstGeom>
          <a:noFill/>
        </p:spPr>
        <p:txBody>
          <a:bodyPr wrap="none" lIns="91440" tIns="45720" rIns="91440" bIns="45720">
            <a:prstTxWarp prst="textChevron">
              <a:avLst/>
            </a:prstTxWarp>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ru-RU" sz="54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Спасибо за внимание</a:t>
            </a:r>
            <a:endParaRPr lang="ru-RU" sz="54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38</TotalTime>
  <Words>73</Words>
  <Application>Microsoft Office PowerPoint</Application>
  <PresentationFormat>Экран (4:3)</PresentationFormat>
  <Paragraphs>11</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Изящная</vt:lpstr>
      <vt:lpstr> </vt:lpstr>
      <vt:lpstr>— Пап, откуда я взялся? Послушаем правильный ответ: Мы с твоей мамой встретились и поженились. А затем у мамы в животике появился ты. Сначала ты был совсем маленький, как рыбка. Потом ты рос, рос, не смог больше помещаться у мамы в животе и родился. И у кошки котята так же родятся. Кошка встречает жениха-кота, они целуются, у нее появляется большой животик, и затем из него вылезают котята. — Папа, ты говоришь, что я красавица. А почему тогда они говорят, что я некрасивая? Послушаем правильный ответ:  Все люди разные. И у каждого человека свой идеал красоты. Я тебя считаю красавицей... (Далее ты рассказываешь о внешних данных и положительных сторонах характера дочери: «У тебя обворожительная улыбка, веселые глаза, заразительный смех. Ты очень чуткая и добрая...») Если бы я был мальчиком твоего возраста, ты бы обязательно мне понравилась. И наверняка среди твоих сверстников есть и такие, которые думают так же, как я. Обязательно!  </vt:lpstr>
      <vt:lpstr>— Пап, а кого ты любишь больше: меня или брата? Послушаем правильный ответ:  Я вас обоих люблю очень сильно, но каждого по-своему. У меня на всех любви хватает: маму я люблю как маму, бабушку как бабушку, твоего брата как младшего сына, а тебя — как тебя. Невозможно же любить всех одинаково. — Пап, а почему ты ссоришься с мамой? Послушаем правильный ответ:  Тебе, наверное, нелегко приходится, когда мы ссоримся. Но ты не переживай. Все люди ссорятся. Ведь ты же ссоришься и со мной, и с мамой, и с братом. Обижаешься на нас просто потому, что не всегда уступаешь и хочешь сделать что-то по-своему. Так бывает и у взрослых. Не обращай внимания! Мы хоть с мамой и ссоримся, но потом обязательно помиримся. Твоя мама — самая лучшая женщина на свете. — Папа, а я умру? Послушаем правильный ответ:  Все животные умирают, и люди тоже умирают. И когда ты будешь очень-очень стареньким, ты умрешь. Ты мой ребенок, поэтому мне хочется, чтобы ты жил долго-предолго, был счастлив и здоров много-много лет.  </vt:lpstr>
      <vt:lpstr>— Почему ты со мной больше не живешь? Ты хочешь развестись с мамой? Послушаем правильный ответ:  Ты появился потому, что папа и мама очень хотели быть вместе. Но со временем мы перестали понимать друг друга, стали час­то ссориться и поняли, что больше не можем жить вместе. Мама и папа тебя очень любят. И даже если мы разведемся, мы всегда будем рядом, когда тебе будет нужно. Даже если я больше маме и не муж, для тебя я всегда твой папа. Если я буду жить в другом доме, ты сможешь приходить ко мне в гости в любое время, когда захочешь. Я все равно буду давать маме деньги, чтобы вы ни в чем не нуждались. Вы для меня по-прежнему самые близкие люди. — Папа, почему ты всегда уходишь из дома, когда к нам приезжает погостить мамина мама? Послушаем правильный ответ:  У тебя самая лучшая бабушка на свете! Я тебе даже немного завидую. Совсем немного, где-то даже мало. И я очень благодарен бабушке за то, что она воспитала нам такую замечательную жену и маму! Но когда она приезжает, мы ей стараемся угодить. Начинаем есть свекольные борщи и переставлять мебель... А ты перебираешься в нашу с мамой спальню. В общем, мы в эти дни живем не нашей обычной жизнью. Поэтому-то я и стараюсь подольше задержаться на работе.  </vt:lpstr>
      <vt:lpstr>Папа, а почему мне нельзя разговаривать с незнакомыми дядями на улице? Послушаем правильный ответ:  Пока тебе еще трудно без нашей с мамой помощи разобраться, какой человек добрый, а какой — злой. Некоторые злые улыбаются и могут предложить тебе конфету или пригласить посмотреть щенка. Но верить им нельзя. Они желают тебе плохого. Поэтому, если на улице к тебе подойдет незнакомый человек и попросит о чем-то, ты должен насторожиться, не разговаривать с ним, отойти от него подальше. Если это добрый человек, то он не обидится. А если это нехороший человек, то так ему трудно будет сделать тебе зло. -ПОЧЕМУ НА СВЕТЕ ЕСТЬ ПРЕСТУПНИКИ? ПОСЛУШАЕМ ПРАВИЛЬНЫЙ ОТВЕТ: Именно «уроки безопасности» помогут пережить тревогу и уберегут от беды. Посыл у ваших инструкций должен быть такой: если ты все будешь правильно делать, с тобой ничего плохого не случится. «Чтобы вор не смог ничего украсть, мы не носим ценные вещи в рюкзаке за спиной», «Если ты увидел сумку без хозяина, сразу скажи мне. Мы с тобой отойдем подальше, и с нами все будет в порядке», «Если за тобой в сад пришел человек, который раньше тебя никогда домой не отводил, даже если это моя подруга или папин друг, скажи об этом воспитателю», «У террористов нет цели убить детей. Они хотят заставить взрослых выполнить их требования. Если ты будешь делать так, как тебе говорят, то позже приедет полиция и тебя спасут. </vt:lpstr>
      <vt:lpstr>-А ЭТА КУРОЧКА В СУПЕ БЫЛА ЖИВАЯ? ПОСЛУШАЕМ ПРАВИЛЬНЫЙ ОТВЕТ: Тем не менее тайну из этой темы делать не стоит. «Есть животные, которые едят траву, а есть звери, которые едят других зверей. Человек ест мясо, чтобы выжить, потому что в мясе много белка, который помогает быть здоровыми». Если ребенок интересуется технической стороной вопроса, можно ответить так: «Существуют специальные породы кур и коров. Тех, которых ты видишь сейчас из окна машины, мы не едим. Как их убивают? Делается это на специальных фермах и так, чтобы им было не больно. Сейчас есть особые методы, но я точно про это не знаю, я там не работаю. -МАМА, МЫ ЧТО, БЕДНЫЕ? ПОСЛУШАЕМ ПРАВИЛЬНЫЙ ОТВЕТ: Расскажите ребенку, что у одних семей бюджет побольше, а у других – чуть поменьше. Связано это прежде всего с системой приоритетов, а они у всех разные. «Мы не покупаем тебе все игрушки, которые ты просишь, не потому, что у нас нет денег, а потому, что у нас есть определенный бюджет. Мы тратим деньги на это, на это и на это. А еще откладываем часть средств, потому что нам важно то-то и то-то. Возможно, у родителей твоего друга уже есть дача, а у нас ее еще нет. «Если ты захочешь выбрать себе более прибыльную профессию, пожалуйста. Тогда ты сможешь покупать себе все, что захочешь. Но пока деньги зарабатываем мы с папой и хотим их тратить именно так.  </vt:lpstr>
      <vt:lpstr>Слайд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Консультация для родителей </dc:title>
  <dc:creator>User</dc:creator>
  <cp:lastModifiedBy>User</cp:lastModifiedBy>
  <cp:revision>7</cp:revision>
  <dcterms:created xsi:type="dcterms:W3CDTF">2018-11-29T16:35:03Z</dcterms:created>
  <dcterms:modified xsi:type="dcterms:W3CDTF">2020-04-03T10:42:41Z</dcterms:modified>
</cp:coreProperties>
</file>