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312" r:id="rId4"/>
    <p:sldId id="266" r:id="rId5"/>
    <p:sldId id="263" r:id="rId6"/>
    <p:sldId id="267" r:id="rId7"/>
    <p:sldId id="268" r:id="rId8"/>
    <p:sldId id="270" r:id="rId9"/>
    <p:sldId id="271" r:id="rId10"/>
    <p:sldId id="272" r:id="rId11"/>
    <p:sldId id="305" r:id="rId12"/>
    <p:sldId id="273" r:id="rId13"/>
    <p:sldId id="277" r:id="rId14"/>
    <p:sldId id="306" r:id="rId15"/>
    <p:sldId id="279" r:id="rId16"/>
    <p:sldId id="274" r:id="rId17"/>
    <p:sldId id="278" r:id="rId18"/>
    <p:sldId id="295" r:id="rId19"/>
    <p:sldId id="294" r:id="rId20"/>
    <p:sldId id="282" r:id="rId21"/>
    <p:sldId id="265" r:id="rId22"/>
    <p:sldId id="297" r:id="rId23"/>
    <p:sldId id="283" r:id="rId24"/>
    <p:sldId id="285" r:id="rId25"/>
    <p:sldId id="317" r:id="rId26"/>
    <p:sldId id="321" r:id="rId27"/>
    <p:sldId id="299" r:id="rId28"/>
    <p:sldId id="28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3300"/>
    <a:srgbClr val="003300"/>
    <a:srgbClr val="006600"/>
    <a:srgbClr val="BAFEBD"/>
    <a:srgbClr val="00CC66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451" autoAdjust="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E92BD-B4D2-457A-BBCA-867A0A74B8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2269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D72B6-19C0-47B6-978E-644BB31548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0213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77490-3DDA-4A53-804F-F59DE289D5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67012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464FF-9613-467A-A82A-1A60F8CE15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3476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FB2E0-2F7F-4993-A304-729DB05BD5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118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10883-1EBA-4B06-8EE8-CF69E57A2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2738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45FFB-5000-48BC-A9E5-579847487C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1800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BB54-B601-4C01-94AC-82F1842200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8691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48C31-4401-46EB-B7AE-B77541505C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1764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1CBAD-E41B-4C49-B24A-EDB90BD7E2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42854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AC78B-0F71-4EF2-8F18-A5914DBBB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9739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4348F-A8E3-4BAC-A862-2B0CD992E9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0786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FEBD"/>
            </a:gs>
            <a:gs pos="50000">
              <a:srgbClr val="FFFFCC"/>
            </a:gs>
            <a:gs pos="100000">
              <a:srgbClr val="BAFEBD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63306B1-1665-4AD3-8A08-54EAE82E62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wmf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44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52.jpeg"/><Relationship Id="rId7" Type="http://schemas.openxmlformats.org/officeDocument/2006/relationships/image" Target="../media/image49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53.jpeg"/><Relationship Id="rId9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7" Type="http://schemas.openxmlformats.org/officeDocument/2006/relationships/image" Target="../media/image59.gif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gif"/><Relationship Id="rId5" Type="http://schemas.openxmlformats.org/officeDocument/2006/relationships/image" Target="../media/image57.gif"/><Relationship Id="rId4" Type="http://schemas.openxmlformats.org/officeDocument/2006/relationships/image" Target="../media/image56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oleObject" Target="../embeddings/oleObject5.bin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oleObject" Target="../embeddings/oleObject2.bin"/><Relationship Id="rId10" Type="http://schemas.openxmlformats.org/officeDocument/2006/relationships/image" Target="../media/image13.png"/><Relationship Id="rId19" Type="http://schemas.openxmlformats.org/officeDocument/2006/relationships/oleObject" Target="../embeddings/oleObject6.bin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205038"/>
            <a:ext cx="8424862" cy="8636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6600"/>
                </a:solidFill>
                <a:latin typeface="Arial" charset="0"/>
              </a:rPr>
              <a:t>Примеры комбинаторных задач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68313" y="1412875"/>
            <a:ext cx="2744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i="1">
                <a:solidFill>
                  <a:schemeClr val="tx2"/>
                </a:solidFill>
                <a:latin typeface="Arial" charset="0"/>
              </a:rPr>
              <a:t>Тема урока</a:t>
            </a:r>
            <a:r>
              <a:rPr lang="ru-RU" altLang="ru-RU" sz="3600">
                <a:solidFill>
                  <a:schemeClr val="tx2"/>
                </a:solidFill>
                <a:latin typeface="Arial" charset="0"/>
              </a:rPr>
              <a:t>: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588125" y="476250"/>
            <a:ext cx="1517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99"/>
                </a:solidFill>
              </a:rPr>
              <a:t>9 класс</a:t>
            </a: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3924300" y="3141663"/>
            <a:ext cx="1355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99"/>
                </a:solidFill>
              </a:rPr>
              <a:t>1 урок</a:t>
            </a:r>
          </a:p>
        </p:txBody>
      </p:sp>
      <p:grpSp>
        <p:nvGrpSpPr>
          <p:cNvPr id="10" name="Куб 9"/>
          <p:cNvGrpSpPr>
            <a:grpSpLocks/>
          </p:cNvGrpSpPr>
          <p:nvPr/>
        </p:nvGrpSpPr>
        <p:grpSpPr bwMode="auto">
          <a:xfrm>
            <a:off x="2759075" y="4230688"/>
            <a:ext cx="1620838" cy="1541462"/>
            <a:chOff x="1313" y="1371"/>
            <a:chExt cx="791" cy="791"/>
          </a:xfrm>
        </p:grpSpPr>
        <p:pic>
          <p:nvPicPr>
            <p:cNvPr id="2063" name="Куб 9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" y="1371"/>
              <a:ext cx="791" cy="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2" name="Text Box 30"/>
            <p:cNvSpPr txBox="1">
              <a:spLocks noChangeArrowheads="1"/>
            </p:cNvSpPr>
            <p:nvPr/>
          </p:nvSpPr>
          <p:spPr bwMode="auto">
            <a:xfrm>
              <a:off x="1350" y="1575"/>
              <a:ext cx="54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ru-RU" altLang="ru-RU" sz="6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11" name="Куб 10"/>
          <p:cNvGrpSpPr>
            <a:grpSpLocks/>
          </p:cNvGrpSpPr>
          <p:nvPr/>
        </p:nvGrpSpPr>
        <p:grpSpPr bwMode="auto">
          <a:xfrm>
            <a:off x="1473200" y="3513138"/>
            <a:ext cx="1620838" cy="1570037"/>
            <a:chOff x="503" y="922"/>
            <a:chExt cx="791" cy="806"/>
          </a:xfrm>
        </p:grpSpPr>
        <p:pic>
          <p:nvPicPr>
            <p:cNvPr id="2061" name="Куб 10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" y="922"/>
              <a:ext cx="791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5" name="Text Box 33"/>
            <p:cNvSpPr txBox="1">
              <a:spLocks noChangeArrowheads="1"/>
            </p:cNvSpPr>
            <p:nvPr/>
          </p:nvSpPr>
          <p:spPr bwMode="auto">
            <a:xfrm>
              <a:off x="540" y="1125"/>
              <a:ext cx="540" cy="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ru-RU" altLang="ru-RU" sz="6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12" name="Куб 11"/>
          <p:cNvGrpSpPr>
            <a:grpSpLocks/>
          </p:cNvGrpSpPr>
          <p:nvPr/>
        </p:nvGrpSpPr>
        <p:grpSpPr bwMode="auto">
          <a:xfrm>
            <a:off x="1835150" y="4149725"/>
            <a:ext cx="1587500" cy="1622425"/>
            <a:chOff x="726" y="1329"/>
            <a:chExt cx="775" cy="833"/>
          </a:xfrm>
        </p:grpSpPr>
        <p:pic>
          <p:nvPicPr>
            <p:cNvPr id="2059" name="Куб 11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" y="1329"/>
              <a:ext cx="775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8" name="Text Box 36"/>
            <p:cNvSpPr txBox="1">
              <a:spLocks noChangeArrowheads="1"/>
            </p:cNvSpPr>
            <p:nvPr/>
          </p:nvSpPr>
          <p:spPr bwMode="auto">
            <a:xfrm>
              <a:off x="765" y="1525"/>
              <a:ext cx="526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ru-RU" altLang="ru-RU" sz="6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998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998"/>
                            </p:stCondLst>
                            <p:childTnLst>
                              <p:par>
                                <p:cTn id="18" presetID="48" presetClass="entr" presetSubtype="0" ac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998"/>
                            </p:stCondLst>
                            <p:childTnLst>
                              <p:par>
                                <p:cTn id="25" presetID="48" presetClass="entr" presetSubtype="0" ac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998"/>
                            </p:stCondLst>
                            <p:childTnLst>
                              <p:par>
                                <p:cTn id="32" presetID="48" presetClass="entr" presetSubtype="0" ac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069AFA3-C210-47A1-8F7C-2CC46AE6FB5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11525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628775"/>
            <a:ext cx="1008063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41663"/>
            <a:ext cx="1152525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4652963"/>
            <a:ext cx="1152525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141663"/>
            <a:ext cx="1079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652963"/>
            <a:ext cx="1008063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628775"/>
            <a:ext cx="1008062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213100"/>
            <a:ext cx="1008062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628775"/>
            <a:ext cx="10414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7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213100"/>
            <a:ext cx="936625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22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628775"/>
            <a:ext cx="9350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23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628775"/>
            <a:ext cx="936625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0" name="Rectangle 24"/>
          <p:cNvSpPr>
            <a:spLocks noChangeArrowheads="1"/>
          </p:cNvSpPr>
          <p:nvPr/>
        </p:nvSpPr>
        <p:spPr bwMode="auto">
          <a:xfrm>
            <a:off x="179388" y="549275"/>
            <a:ext cx="19446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u="sng">
                <a:solidFill>
                  <a:srgbClr val="FF3300"/>
                </a:solidFill>
              </a:rPr>
              <a:t>Решение</a:t>
            </a:r>
            <a:endParaRPr lang="ru-RU" altLang="ru-RU" b="1" u="sng">
              <a:solidFill>
                <a:srgbClr val="FF3300"/>
              </a:solidFill>
            </a:endParaRP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3635375" y="4724400"/>
            <a:ext cx="29527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b="1" i="1">
                <a:solidFill>
                  <a:srgbClr val="003300"/>
                </a:solidFill>
              </a:rPr>
              <a:t>Всего </a:t>
            </a:r>
            <a:r>
              <a:rPr lang="ru-RU" altLang="ru-RU" b="1" i="1">
                <a:solidFill>
                  <a:srgbClr val="003300"/>
                </a:solidFill>
              </a:rPr>
              <a:t> 3+2+1=6</a:t>
            </a:r>
            <a:endParaRPr lang="ru-RU" altLang="ru-RU" b="1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3635375" y="5661025"/>
            <a:ext cx="4032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b="1" i="1">
                <a:solidFill>
                  <a:srgbClr val="FF3300"/>
                </a:solidFill>
              </a:rPr>
              <a:t>Ответ:6 вариантов</a:t>
            </a:r>
            <a:endParaRPr lang="ru-RU" altLang="ru-RU" b="1">
              <a:solidFill>
                <a:srgbClr val="FF3300"/>
              </a:solidFill>
            </a:endParaRPr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755650" y="2420938"/>
            <a:ext cx="44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755650" y="3933825"/>
            <a:ext cx="44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827088" y="5445125"/>
            <a:ext cx="44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25630" name="Rectangle 30"/>
          <p:cNvSpPr>
            <a:spLocks noChangeArrowheads="1"/>
          </p:cNvSpPr>
          <p:nvPr/>
        </p:nvSpPr>
        <p:spPr bwMode="auto">
          <a:xfrm>
            <a:off x="4140200" y="4005263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4140200" y="2420938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1908175" y="393382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5148263" y="242093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7019925" y="23495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1979613" y="2420938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1979613" y="5445125"/>
            <a:ext cx="392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8027988" y="2349500"/>
            <a:ext cx="392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5148263" y="4005263"/>
            <a:ext cx="392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5" grpId="0"/>
      <p:bldP spid="25626" grpId="0"/>
      <p:bldP spid="25627" grpId="0"/>
      <p:bldP spid="25628" grpId="0"/>
      <p:bldP spid="25629" grpId="0"/>
      <p:bldP spid="25630" grpId="0"/>
      <p:bldP spid="25631" grpId="0"/>
      <p:bldP spid="25632" grpId="0"/>
      <p:bldP spid="25633" grpId="0"/>
      <p:bldP spid="25634" grpId="0"/>
      <p:bldP spid="25635" grpId="0"/>
      <p:bldP spid="25636" grpId="0"/>
      <p:bldP spid="25637" grpId="0"/>
      <p:bldP spid="256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FC0824-BCAC-4F9A-B5E7-C09B97DFCFD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50825" y="5157788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5800" indent="-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90600" indent="-533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09800" indent="-381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dirty="0"/>
              <a:t>               Таким образом, из трёх данных цифр  можно составить всего 9 различных двузначных чисел.</a:t>
            </a:r>
          </a:p>
          <a:p>
            <a:pPr eaLnBrk="1" hangingPunct="1">
              <a:buFontTx/>
              <a:buNone/>
            </a:pPr>
            <a:r>
              <a:rPr lang="ru-RU" altLang="ru-RU" sz="2800" dirty="0">
                <a:solidFill>
                  <a:srgbClr val="CC0000"/>
                </a:solidFill>
              </a:rPr>
              <a:t>                       </a:t>
            </a:r>
            <a:r>
              <a:rPr lang="ru-RU" altLang="ru-RU" sz="2800" b="1" dirty="0">
                <a:solidFill>
                  <a:srgbClr val="FF3300"/>
                </a:solidFill>
              </a:rPr>
              <a:t>Ответ: 9 чисел.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115888"/>
            <a:ext cx="9144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Приемы решения комбинаторных задач</a:t>
            </a:r>
            <a:b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ru-RU" sz="36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 перебора</a:t>
            </a: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179388" y="3644900"/>
            <a:ext cx="49688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5800" indent="-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90600" indent="-533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09800" indent="-381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/>
              <a:t>        11;14;17; (начали с 1)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179388" y="2276475"/>
            <a:ext cx="86868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5800" indent="-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90600" indent="-533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09800" indent="-381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>
                <a:solidFill>
                  <a:srgbClr val="CC0000"/>
                </a:solidFill>
              </a:rPr>
              <a:t>        Решение:</a:t>
            </a:r>
            <a:r>
              <a:rPr lang="ru-RU" altLang="ru-RU" sz="2800"/>
              <a:t> Для того, чтобы не пропустить и не повторить ни одного из чисел, будем выписывать их в порядке возрастания: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250825" y="1268413"/>
            <a:ext cx="86868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5800" indent="-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90600" indent="-533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09800" indent="-381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400"/>
              <a:t>        </a:t>
            </a:r>
            <a:r>
              <a:rPr lang="ru-RU" altLang="ru-RU" i="1"/>
              <a:t>Сколько двузначных чисел можно составить, используя цифры  1; 4; 7?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179388" y="4149725"/>
            <a:ext cx="489743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5800" indent="-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90600" indent="-533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09800" indent="-381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/>
              <a:t>        41;44;47; (начали с 4) </a:t>
            </a: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179388" y="4652963"/>
            <a:ext cx="5040312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5800" indent="-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90600" indent="-533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09800" indent="-381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/>
              <a:t>        71;74;77; (начали с 7)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build="p"/>
      <p:bldP spid="59397" grpId="0"/>
      <p:bldP spid="59398" grpId="0"/>
      <p:bldP spid="59399" grpId="0"/>
      <p:bldP spid="59400" grpId="0"/>
      <p:bldP spid="59401" grpId="0"/>
      <p:bldP spid="594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179388" y="6381750"/>
            <a:ext cx="10795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A403328-5735-4344-905C-FEBA6C44772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5589588"/>
            <a:ext cx="914400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Приемы решения комбинаторных задач</a:t>
            </a:r>
            <a:r>
              <a:rPr lang="ru-RU" altLang="ru-RU" sz="36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дерево возможных вариантов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79388" y="115888"/>
            <a:ext cx="8964612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400"/>
              <a:t>   </a:t>
            </a:r>
            <a:r>
              <a:rPr lang="ru-RU" altLang="ru-RU" sz="2800"/>
              <a:t>Решим аналогичную задачу о составлении трехзначных чисел из цифр 1;4;7, так чтобы </a:t>
            </a:r>
            <a:r>
              <a:rPr lang="ru-RU" altLang="ru-RU" sz="2800" u="sng"/>
              <a:t>цифры не повторялись</a:t>
            </a:r>
            <a:r>
              <a:rPr lang="ru-RU" altLang="ru-RU" sz="2800"/>
              <a:t>. Для её решения построим схему - </a:t>
            </a:r>
            <a:r>
              <a:rPr lang="ru-RU" altLang="ru-RU" sz="2800" i="1" u="sng">
                <a:solidFill>
                  <a:srgbClr val="FF3300"/>
                </a:solidFill>
              </a:rPr>
              <a:t>дерево возможных вариантов</a:t>
            </a:r>
            <a:r>
              <a:rPr lang="ru-RU" altLang="ru-RU" sz="2800">
                <a:solidFill>
                  <a:srgbClr val="FF3300"/>
                </a:solidFill>
              </a:rPr>
              <a:t>.</a:t>
            </a:r>
            <a:r>
              <a:rPr lang="ru-RU" altLang="ru-RU" sz="2800">
                <a:solidFill>
                  <a:schemeClr val="accent2"/>
                </a:solidFill>
              </a:rPr>
              <a:t>	</a:t>
            </a:r>
            <a:r>
              <a:rPr lang="ru-RU" altLang="ru-RU" sz="2400"/>
              <a:t>				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3995738" y="1555750"/>
            <a:ext cx="990600" cy="3810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число</a:t>
            </a:r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1835150" y="2420938"/>
            <a:ext cx="658813" cy="373062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1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4140200" y="2420938"/>
            <a:ext cx="720725" cy="360362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4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6516688" y="2420938"/>
            <a:ext cx="614362" cy="360362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7</a:t>
            </a:r>
          </a:p>
        </p:txBody>
      </p:sp>
      <p:cxnSp>
        <p:nvCxnSpPr>
          <p:cNvPr id="26646" name="AutoShape 22"/>
          <p:cNvCxnSpPr>
            <a:cxnSpLocks noChangeShapeType="1"/>
            <a:stCxn id="26631" idx="2"/>
            <a:endCxn id="26659" idx="0"/>
          </p:cNvCxnSpPr>
          <p:nvPr/>
        </p:nvCxnSpPr>
        <p:spPr bwMode="auto">
          <a:xfrm flipH="1">
            <a:off x="1657350" y="2794000"/>
            <a:ext cx="508000" cy="346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47" name="AutoShape 23"/>
          <p:cNvCxnSpPr>
            <a:cxnSpLocks noChangeShapeType="1"/>
            <a:stCxn id="26631" idx="2"/>
            <a:endCxn id="26661" idx="0"/>
          </p:cNvCxnSpPr>
          <p:nvPr/>
        </p:nvCxnSpPr>
        <p:spPr bwMode="auto">
          <a:xfrm>
            <a:off x="2165350" y="2794000"/>
            <a:ext cx="482600" cy="346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50" name="AutoShape 26"/>
          <p:cNvCxnSpPr>
            <a:cxnSpLocks noChangeShapeType="1"/>
            <a:stCxn id="26632" idx="2"/>
            <a:endCxn id="26663" idx="0"/>
          </p:cNvCxnSpPr>
          <p:nvPr/>
        </p:nvCxnSpPr>
        <p:spPr bwMode="auto">
          <a:xfrm flipH="1">
            <a:off x="4038600" y="2781300"/>
            <a:ext cx="461963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51" name="AutoShape 27"/>
          <p:cNvCxnSpPr>
            <a:cxnSpLocks noChangeShapeType="1"/>
            <a:stCxn id="26632" idx="2"/>
          </p:cNvCxnSpPr>
          <p:nvPr/>
        </p:nvCxnSpPr>
        <p:spPr bwMode="auto">
          <a:xfrm>
            <a:off x="4500563" y="2781300"/>
            <a:ext cx="546100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55" name="AutoShape 31"/>
          <p:cNvCxnSpPr>
            <a:cxnSpLocks noChangeShapeType="1"/>
            <a:stCxn id="26633" idx="2"/>
            <a:endCxn id="26662" idx="0"/>
          </p:cNvCxnSpPr>
          <p:nvPr/>
        </p:nvCxnSpPr>
        <p:spPr bwMode="auto">
          <a:xfrm flipH="1">
            <a:off x="6413500" y="2781300"/>
            <a:ext cx="411163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56" name="AutoShape 32"/>
          <p:cNvCxnSpPr>
            <a:cxnSpLocks noChangeShapeType="1"/>
          </p:cNvCxnSpPr>
          <p:nvPr/>
        </p:nvCxnSpPr>
        <p:spPr bwMode="auto">
          <a:xfrm>
            <a:off x="6877050" y="2781300"/>
            <a:ext cx="519113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58" name="AutoShape 34"/>
          <p:cNvSpPr>
            <a:spLocks noChangeArrowheads="1"/>
          </p:cNvSpPr>
          <p:nvPr/>
        </p:nvSpPr>
        <p:spPr bwMode="auto">
          <a:xfrm>
            <a:off x="7019925" y="3140075"/>
            <a:ext cx="647700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4</a:t>
            </a:r>
          </a:p>
        </p:txBody>
      </p:sp>
      <p:sp>
        <p:nvSpPr>
          <p:cNvPr id="26659" name="AutoShape 35"/>
          <p:cNvSpPr>
            <a:spLocks noChangeArrowheads="1"/>
          </p:cNvSpPr>
          <p:nvPr/>
        </p:nvSpPr>
        <p:spPr bwMode="auto">
          <a:xfrm>
            <a:off x="1331913" y="3140075"/>
            <a:ext cx="649287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4</a:t>
            </a:r>
          </a:p>
        </p:txBody>
      </p:sp>
      <p:sp>
        <p:nvSpPr>
          <p:cNvPr id="26660" name="AutoShape 36"/>
          <p:cNvSpPr>
            <a:spLocks noChangeArrowheads="1"/>
          </p:cNvSpPr>
          <p:nvPr/>
        </p:nvSpPr>
        <p:spPr bwMode="auto">
          <a:xfrm>
            <a:off x="4716463" y="3140075"/>
            <a:ext cx="614362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7</a:t>
            </a:r>
          </a:p>
        </p:txBody>
      </p:sp>
      <p:sp>
        <p:nvSpPr>
          <p:cNvPr id="26661" name="AutoShape 37"/>
          <p:cNvSpPr>
            <a:spLocks noChangeArrowheads="1"/>
          </p:cNvSpPr>
          <p:nvPr/>
        </p:nvSpPr>
        <p:spPr bwMode="auto">
          <a:xfrm>
            <a:off x="2339975" y="3140075"/>
            <a:ext cx="614363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7</a:t>
            </a:r>
          </a:p>
        </p:txBody>
      </p:sp>
      <p:sp>
        <p:nvSpPr>
          <p:cNvPr id="26662" name="AutoShape 38"/>
          <p:cNvSpPr>
            <a:spLocks noChangeArrowheads="1"/>
          </p:cNvSpPr>
          <p:nvPr/>
        </p:nvSpPr>
        <p:spPr bwMode="auto">
          <a:xfrm>
            <a:off x="6083300" y="3140075"/>
            <a:ext cx="658813" cy="3730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1</a:t>
            </a:r>
          </a:p>
        </p:txBody>
      </p:sp>
      <p:sp>
        <p:nvSpPr>
          <p:cNvPr id="26663" name="AutoShape 39"/>
          <p:cNvSpPr>
            <a:spLocks noChangeArrowheads="1"/>
          </p:cNvSpPr>
          <p:nvPr/>
        </p:nvSpPr>
        <p:spPr bwMode="auto">
          <a:xfrm>
            <a:off x="3708400" y="3140075"/>
            <a:ext cx="658813" cy="3730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1</a:t>
            </a:r>
          </a:p>
        </p:txBody>
      </p:sp>
      <p:sp>
        <p:nvSpPr>
          <p:cNvPr id="26664" name="AutoShape 40"/>
          <p:cNvSpPr>
            <a:spLocks noChangeArrowheads="1"/>
          </p:cNvSpPr>
          <p:nvPr/>
        </p:nvSpPr>
        <p:spPr bwMode="auto">
          <a:xfrm>
            <a:off x="3492500" y="4076700"/>
            <a:ext cx="614363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7</a:t>
            </a:r>
          </a:p>
        </p:txBody>
      </p:sp>
      <p:sp>
        <p:nvSpPr>
          <p:cNvPr id="26665" name="AutoShape 41"/>
          <p:cNvSpPr>
            <a:spLocks noChangeArrowheads="1"/>
          </p:cNvSpPr>
          <p:nvPr/>
        </p:nvSpPr>
        <p:spPr bwMode="auto">
          <a:xfrm>
            <a:off x="1042988" y="4076700"/>
            <a:ext cx="614362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7</a:t>
            </a:r>
          </a:p>
        </p:txBody>
      </p:sp>
      <p:sp>
        <p:nvSpPr>
          <p:cNvPr id="26666" name="AutoShape 42"/>
          <p:cNvSpPr>
            <a:spLocks noChangeArrowheads="1"/>
          </p:cNvSpPr>
          <p:nvPr/>
        </p:nvSpPr>
        <p:spPr bwMode="auto">
          <a:xfrm>
            <a:off x="7380288" y="4076700"/>
            <a:ext cx="658812" cy="3730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1</a:t>
            </a:r>
          </a:p>
        </p:txBody>
      </p:sp>
      <p:sp>
        <p:nvSpPr>
          <p:cNvPr id="26667" name="AutoShape 43"/>
          <p:cNvSpPr>
            <a:spLocks noChangeArrowheads="1"/>
          </p:cNvSpPr>
          <p:nvPr/>
        </p:nvSpPr>
        <p:spPr bwMode="auto">
          <a:xfrm>
            <a:off x="5003800" y="4076700"/>
            <a:ext cx="658813" cy="3730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1</a:t>
            </a:r>
          </a:p>
        </p:txBody>
      </p:sp>
      <p:sp>
        <p:nvSpPr>
          <p:cNvPr id="26668" name="AutoShape 44"/>
          <p:cNvSpPr>
            <a:spLocks noChangeArrowheads="1"/>
          </p:cNvSpPr>
          <p:nvPr/>
        </p:nvSpPr>
        <p:spPr bwMode="auto">
          <a:xfrm>
            <a:off x="2627313" y="4076700"/>
            <a:ext cx="647700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4</a:t>
            </a:r>
          </a:p>
        </p:txBody>
      </p:sp>
      <p:sp>
        <p:nvSpPr>
          <p:cNvPr id="26669" name="AutoShape 45"/>
          <p:cNvSpPr>
            <a:spLocks noChangeArrowheads="1"/>
          </p:cNvSpPr>
          <p:nvPr/>
        </p:nvSpPr>
        <p:spPr bwMode="auto">
          <a:xfrm>
            <a:off x="5867400" y="4076700"/>
            <a:ext cx="647700" cy="360363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4</a:t>
            </a:r>
          </a:p>
        </p:txBody>
      </p:sp>
      <p:cxnSp>
        <p:nvCxnSpPr>
          <p:cNvPr id="26670" name="AutoShape 46"/>
          <p:cNvCxnSpPr>
            <a:cxnSpLocks noChangeShapeType="1"/>
            <a:stCxn id="26659" idx="2"/>
            <a:endCxn id="26665" idx="0"/>
          </p:cNvCxnSpPr>
          <p:nvPr/>
        </p:nvCxnSpPr>
        <p:spPr bwMode="auto">
          <a:xfrm flipH="1">
            <a:off x="1350963" y="3500438"/>
            <a:ext cx="306387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1" name="AutoShape 47"/>
          <p:cNvCxnSpPr>
            <a:cxnSpLocks noChangeShapeType="1"/>
            <a:stCxn id="26661" idx="2"/>
            <a:endCxn id="26668" idx="0"/>
          </p:cNvCxnSpPr>
          <p:nvPr/>
        </p:nvCxnSpPr>
        <p:spPr bwMode="auto">
          <a:xfrm>
            <a:off x="2647950" y="3500438"/>
            <a:ext cx="303213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2" name="AutoShape 48"/>
          <p:cNvCxnSpPr>
            <a:cxnSpLocks noChangeShapeType="1"/>
            <a:stCxn id="26663" idx="2"/>
            <a:endCxn id="26664" idx="0"/>
          </p:cNvCxnSpPr>
          <p:nvPr/>
        </p:nvCxnSpPr>
        <p:spPr bwMode="auto">
          <a:xfrm flipH="1">
            <a:off x="3800475" y="3513138"/>
            <a:ext cx="238125" cy="563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3" name="AutoShape 49"/>
          <p:cNvCxnSpPr>
            <a:cxnSpLocks noChangeShapeType="1"/>
            <a:endCxn id="26669" idx="0"/>
          </p:cNvCxnSpPr>
          <p:nvPr/>
        </p:nvCxnSpPr>
        <p:spPr bwMode="auto">
          <a:xfrm flipH="1">
            <a:off x="6191250" y="3500438"/>
            <a:ext cx="198438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4" name="AutoShape 50"/>
          <p:cNvCxnSpPr>
            <a:cxnSpLocks noChangeShapeType="1"/>
          </p:cNvCxnSpPr>
          <p:nvPr/>
        </p:nvCxnSpPr>
        <p:spPr bwMode="auto">
          <a:xfrm>
            <a:off x="4500563" y="1916113"/>
            <a:ext cx="9525" cy="4841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5" name="AutoShape 51"/>
          <p:cNvCxnSpPr>
            <a:cxnSpLocks noChangeShapeType="1"/>
            <a:stCxn id="26660" idx="2"/>
            <a:endCxn id="26667" idx="0"/>
          </p:cNvCxnSpPr>
          <p:nvPr/>
        </p:nvCxnSpPr>
        <p:spPr bwMode="auto">
          <a:xfrm>
            <a:off x="5024438" y="3500438"/>
            <a:ext cx="309562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6" name="AutoShape 52"/>
          <p:cNvCxnSpPr>
            <a:cxnSpLocks noChangeShapeType="1"/>
            <a:endCxn id="26666" idx="0"/>
          </p:cNvCxnSpPr>
          <p:nvPr/>
        </p:nvCxnSpPr>
        <p:spPr bwMode="auto">
          <a:xfrm>
            <a:off x="7451725" y="3500438"/>
            <a:ext cx="258763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7" name="AutoShape 53"/>
          <p:cNvCxnSpPr>
            <a:cxnSpLocks noChangeShapeType="1"/>
            <a:stCxn id="26630" idx="2"/>
            <a:endCxn id="26631" idx="0"/>
          </p:cNvCxnSpPr>
          <p:nvPr/>
        </p:nvCxnSpPr>
        <p:spPr bwMode="auto">
          <a:xfrm flipH="1">
            <a:off x="2165350" y="1936750"/>
            <a:ext cx="2325688" cy="4841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78" name="AutoShape 54"/>
          <p:cNvCxnSpPr>
            <a:cxnSpLocks noChangeShapeType="1"/>
          </p:cNvCxnSpPr>
          <p:nvPr/>
        </p:nvCxnSpPr>
        <p:spPr bwMode="auto">
          <a:xfrm>
            <a:off x="4500563" y="1916113"/>
            <a:ext cx="2260600" cy="4841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79" name="Rectangle 55"/>
          <p:cNvSpPr>
            <a:spLocks noChangeArrowheads="1"/>
          </p:cNvSpPr>
          <p:nvPr/>
        </p:nvSpPr>
        <p:spPr bwMode="auto">
          <a:xfrm>
            <a:off x="1331913" y="4652963"/>
            <a:ext cx="6553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alt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Ответ:</a:t>
            </a:r>
            <a:r>
              <a:rPr lang="ru-RU" alt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числа 147;174;417;471;714;741</a:t>
            </a:r>
            <a:endParaRPr lang="ru-RU" altLang="ru-RU" sz="280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80" name="Rectangle 56"/>
          <p:cNvSpPr>
            <a:spLocks noChangeArrowheads="1"/>
          </p:cNvSpPr>
          <p:nvPr/>
        </p:nvSpPr>
        <p:spPr bwMode="auto">
          <a:xfrm>
            <a:off x="3059113" y="5157788"/>
            <a:ext cx="2755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чисел (вариантов)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  <p:bldP spid="26630" grpId="0" animBg="1"/>
      <p:bldP spid="26631" grpId="0" animBg="1"/>
      <p:bldP spid="26632" grpId="0" animBg="1"/>
      <p:bldP spid="26633" grpId="0" animBg="1"/>
      <p:bldP spid="26658" grpId="0" animBg="1"/>
      <p:bldP spid="26659" grpId="0" animBg="1"/>
      <p:bldP spid="26660" grpId="0" animBg="1"/>
      <p:bldP spid="26661" grpId="0" animBg="1"/>
      <p:bldP spid="26662" grpId="0" animBg="1"/>
      <p:bldP spid="26663" grpId="0" animBg="1"/>
      <p:bldP spid="26664" grpId="0" animBg="1"/>
      <p:bldP spid="26665" grpId="0" animBg="1"/>
      <p:bldP spid="26666" grpId="0" animBg="1"/>
      <p:bldP spid="26667" grpId="0" animBg="1"/>
      <p:bldP spid="26668" grpId="0" animBg="1"/>
      <p:bldP spid="26669" grpId="0" animBg="1"/>
      <p:bldP spid="26679" grpId="0"/>
      <p:bldP spid="266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F17D86D-1145-42EA-935C-8EF7D1FDE1E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0770" name="Rectangle 50"/>
          <p:cNvSpPr>
            <a:spLocks noChangeArrowheads="1"/>
          </p:cNvSpPr>
          <p:nvPr/>
        </p:nvSpPr>
        <p:spPr bwMode="auto">
          <a:xfrm>
            <a:off x="179388" y="188913"/>
            <a:ext cx="8640762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1200"/>
              <a:t>   </a:t>
            </a:r>
          </a:p>
          <a:p>
            <a:pPr eaLnBrk="1" hangingPunct="1">
              <a:buFontTx/>
              <a:buNone/>
            </a:pPr>
            <a:r>
              <a:rPr lang="ru-RU" altLang="ru-RU" sz="2800">
                <a:solidFill>
                  <a:srgbClr val="FF3300"/>
                </a:solidFill>
              </a:rPr>
              <a:t>Заметим, что ответ на вопрос, можно получить, не выписывая сами числа.</a:t>
            </a:r>
            <a:r>
              <a:rPr lang="ru-RU" altLang="ru-RU" sz="2800"/>
              <a:t> Будем рассуждать так. </a:t>
            </a:r>
          </a:p>
          <a:p>
            <a:pPr eaLnBrk="1" hangingPunct="1">
              <a:buFontTx/>
              <a:buNone/>
            </a:pPr>
            <a:endParaRPr lang="ru-RU" altLang="ru-RU" sz="1200"/>
          </a:p>
          <a:p>
            <a:pPr eaLnBrk="1" hangingPunct="1">
              <a:buFontTx/>
              <a:buNone/>
            </a:pPr>
            <a:endParaRPr lang="ru-RU" altLang="ru-RU" sz="1200"/>
          </a:p>
          <a:p>
            <a:pPr eaLnBrk="1" hangingPunct="1">
              <a:buFontTx/>
              <a:buNone/>
            </a:pPr>
            <a:r>
              <a:rPr lang="ru-RU" altLang="ru-RU" sz="2800"/>
              <a:t>    </a:t>
            </a:r>
            <a:r>
              <a:rPr lang="ru-RU" altLang="ru-RU" sz="2800" i="1"/>
              <a:t>Первую цифру можно выбрать </a:t>
            </a:r>
            <a:r>
              <a:rPr lang="ru-RU" altLang="ru-RU" sz="2800" i="1" u="sng"/>
              <a:t>тремя</a:t>
            </a:r>
            <a:r>
              <a:rPr lang="ru-RU" altLang="ru-RU" sz="2800" i="1"/>
              <a:t> способами</a:t>
            </a:r>
            <a:r>
              <a:rPr lang="ru-RU" altLang="ru-RU" sz="2800"/>
              <a:t>. Так как после выбора первой цифры останутся две, то </a:t>
            </a:r>
            <a:r>
              <a:rPr lang="ru-RU" altLang="ru-RU" sz="2800" i="1"/>
              <a:t>вторую цифру можно выбрать </a:t>
            </a:r>
            <a:r>
              <a:rPr lang="ru-RU" altLang="ru-RU" sz="2800" i="1" u="sng"/>
              <a:t>двумя</a:t>
            </a:r>
            <a:r>
              <a:rPr lang="ru-RU" altLang="ru-RU" sz="2800" i="1"/>
              <a:t> способами.</a:t>
            </a:r>
            <a:r>
              <a:rPr lang="ru-RU" altLang="ru-RU" sz="2800"/>
              <a:t> </a:t>
            </a:r>
            <a:r>
              <a:rPr lang="ru-RU" altLang="ru-RU" sz="2800" i="1"/>
              <a:t>Остается приписать </a:t>
            </a:r>
            <a:r>
              <a:rPr lang="ru-RU" altLang="ru-RU" sz="2800" i="1" u="sng"/>
              <a:t>одну</a:t>
            </a:r>
            <a:r>
              <a:rPr lang="ru-RU" altLang="ru-RU" sz="2800" i="1"/>
              <a:t> цифру</a:t>
            </a:r>
            <a:r>
              <a:rPr lang="ru-RU" altLang="ru-RU" sz="2800"/>
              <a:t>. Следовательно, общее число искомых трехзначных чисел равно произведению </a:t>
            </a:r>
            <a:endParaRPr lang="ru-RU" altLang="ru-RU" sz="2800" u="sng">
              <a:solidFill>
                <a:srgbClr val="FF3300"/>
              </a:solidFill>
            </a:endParaRPr>
          </a:p>
        </p:txBody>
      </p:sp>
      <p:graphicFrame>
        <p:nvGraphicFramePr>
          <p:cNvPr id="30771" name="Object 51"/>
          <p:cNvGraphicFramePr>
            <a:graphicFrameLocks noChangeAspect="1"/>
          </p:cNvGraphicFramePr>
          <p:nvPr/>
        </p:nvGraphicFramePr>
        <p:xfrm>
          <a:off x="2987675" y="4724400"/>
          <a:ext cx="3097213" cy="903288"/>
        </p:xfrm>
        <a:graphic>
          <a:graphicData uri="http://schemas.openxmlformats.org/presentationml/2006/ole">
            <p:oleObj spid="_x0000_s14343" name="Формула" r:id="rId3" imgW="609336" imgH="17772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C47E192-A312-4054-A59A-689EC867155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468313" y="2349500"/>
            <a:ext cx="82296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«Если объект </a:t>
            </a:r>
            <a:r>
              <a:rPr lang="ru-RU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можно выбрать </a:t>
            </a:r>
            <a:r>
              <a:rPr lang="en-US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</a:t>
            </a:r>
            <a:r>
              <a:rPr lang="ru-RU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способами, а другой объект </a:t>
            </a:r>
            <a:r>
              <a:rPr lang="ru-RU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можно выбрать </a:t>
            </a:r>
            <a:r>
              <a:rPr lang="en-US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способами, то объект 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 и В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»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можно выбрать </a:t>
            </a:r>
            <a:r>
              <a:rPr lang="en-US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</a:t>
            </a:r>
            <a:r>
              <a:rPr lang="ru-RU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∙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 </a:t>
            </a:r>
            <a:r>
              <a:rPr lang="ru-RU" alt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способами».</a:t>
            </a:r>
            <a:endParaRPr lang="ru-RU" altLang="ru-RU" sz="1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Мы нашли ответ на вопрос, используя так называемое </a:t>
            </a:r>
            <a:r>
              <a:rPr lang="ru-RU" altLang="ru-RU" sz="36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комбинаторное правило умножения</a:t>
            </a:r>
          </a:p>
        </p:txBody>
      </p:sp>
      <p:grpSp>
        <p:nvGrpSpPr>
          <p:cNvPr id="7" name="Куб 6"/>
          <p:cNvGrpSpPr>
            <a:grpSpLocks/>
          </p:cNvGrpSpPr>
          <p:nvPr/>
        </p:nvGrpSpPr>
        <p:grpSpPr bwMode="auto">
          <a:xfrm>
            <a:off x="3348038" y="4797425"/>
            <a:ext cx="1262062" cy="1296988"/>
            <a:chOff x="3291" y="2630"/>
            <a:chExt cx="795" cy="838"/>
          </a:xfrm>
        </p:grpSpPr>
        <p:pic>
          <p:nvPicPr>
            <p:cNvPr id="15374" name="Куб 6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" y="2630"/>
              <a:ext cx="795" cy="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5" name="Text Box 9"/>
            <p:cNvSpPr txBox="1">
              <a:spLocks noChangeArrowheads="1"/>
            </p:cNvSpPr>
            <p:nvPr/>
          </p:nvSpPr>
          <p:spPr bwMode="auto">
            <a:xfrm>
              <a:off x="3330" y="2835"/>
              <a:ext cx="540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ru-RU" altLang="ru-RU" sz="6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8" name="Куб 7"/>
          <p:cNvGrpSpPr>
            <a:grpSpLocks/>
          </p:cNvGrpSpPr>
          <p:nvPr/>
        </p:nvGrpSpPr>
        <p:grpSpPr bwMode="auto">
          <a:xfrm>
            <a:off x="4211638" y="4797425"/>
            <a:ext cx="1368425" cy="1296988"/>
            <a:chOff x="3291" y="2047"/>
            <a:chExt cx="795" cy="806"/>
          </a:xfrm>
        </p:grpSpPr>
        <p:pic>
          <p:nvPicPr>
            <p:cNvPr id="15372" name="Куб 7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" y="2047"/>
              <a:ext cx="795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8" name="Text Box 12"/>
            <p:cNvSpPr txBox="1">
              <a:spLocks noChangeArrowheads="1"/>
            </p:cNvSpPr>
            <p:nvPr/>
          </p:nvSpPr>
          <p:spPr bwMode="auto">
            <a:xfrm>
              <a:off x="3330" y="2250"/>
              <a:ext cx="540" cy="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ru-RU" altLang="ru-RU" sz="6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9" name="Куб 8"/>
          <p:cNvGrpSpPr>
            <a:grpSpLocks/>
          </p:cNvGrpSpPr>
          <p:nvPr/>
        </p:nvGrpSpPr>
        <p:grpSpPr bwMode="auto">
          <a:xfrm>
            <a:off x="5148263" y="4797425"/>
            <a:ext cx="1368425" cy="1296988"/>
            <a:chOff x="3291" y="1505"/>
            <a:chExt cx="795" cy="791"/>
          </a:xfrm>
        </p:grpSpPr>
        <p:pic>
          <p:nvPicPr>
            <p:cNvPr id="15370" name="Куб 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" y="1505"/>
              <a:ext cx="795" cy="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31" name="Text Box 15"/>
            <p:cNvSpPr txBox="1">
              <a:spLocks noChangeArrowheads="1"/>
            </p:cNvSpPr>
            <p:nvPr/>
          </p:nvSpPr>
          <p:spPr bwMode="auto">
            <a:xfrm>
              <a:off x="3330" y="1710"/>
              <a:ext cx="540" cy="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endParaRPr lang="ru-RU" altLang="ru-RU" sz="6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46F79AF-F1EF-4ABE-9611-91C4976DB6B5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6388" name="Заголовок 1"/>
          <p:cNvSpPr>
            <a:spLocks/>
          </p:cNvSpPr>
          <p:nvPr/>
        </p:nvSpPr>
        <p:spPr bwMode="auto">
          <a:xfrm>
            <a:off x="250825" y="692150"/>
            <a:ext cx="8713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3300"/>
                </a:solidFill>
              </a:rPr>
              <a:t>У Куклы Светы 3 юбки и 5 кофт, удачно сочетающихся по цвету. Сколько различных комбинаций одежды имеется у Светы?</a:t>
            </a:r>
            <a:endParaRPr lang="ru-RU" altLang="ru-RU" sz="4400">
              <a:solidFill>
                <a:srgbClr val="003300"/>
              </a:solidFill>
            </a:endParaRPr>
          </a:p>
        </p:txBody>
      </p:sp>
      <p:pic>
        <p:nvPicPr>
          <p:cNvPr id="16389" name="Picture 2" descr="C:\Documents and Settings\Ирина Михайловна\Рабочий стол\Безымянный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D5CC"/>
              </a:clrFrom>
              <a:clrTo>
                <a:srgbClr val="E8D5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07" t="3082" r="3555" b="809"/>
          <a:stretch>
            <a:fillRect/>
          </a:stretch>
        </p:blipFill>
        <p:spPr bwMode="auto">
          <a:xfrm>
            <a:off x="250825" y="1844675"/>
            <a:ext cx="2376488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:\Documents and Settings\Ирина Михайловна\Рабочий стол\22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465" b="59766"/>
          <a:stretch>
            <a:fillRect/>
          </a:stretch>
        </p:blipFill>
        <p:spPr bwMode="auto">
          <a:xfrm>
            <a:off x="2708275" y="1816100"/>
            <a:ext cx="2366963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5" descr="C:\Documents and Settings\Ирина Михайловна\Рабочий стол\22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3363" y="3235325"/>
            <a:ext cx="2378075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455863"/>
            <a:ext cx="2481263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Documents and Settings\Ирина Михайловна\Рабочий стол\22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3363" y="4668838"/>
            <a:ext cx="2378075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Documents and Settings\Ирина Михайловна\Рабочий стол\22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5925" y="2668588"/>
            <a:ext cx="2378075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Documents and Settings\Ирина Михайловна\Рабочий стол\22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1913" y="1657350"/>
            <a:ext cx="2378075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6463" y="3595688"/>
            <a:ext cx="2481262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522538"/>
            <a:ext cx="248126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6463" y="3595688"/>
            <a:ext cx="2481262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522538"/>
            <a:ext cx="248126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6463" y="3595688"/>
            <a:ext cx="2481262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4563" y="2565400"/>
            <a:ext cx="24257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6463" y="3735388"/>
            <a:ext cx="2408237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6" t="27271" r="60254" b="32422"/>
          <a:stretch>
            <a:fillRect/>
          </a:stretch>
        </p:blipFill>
        <p:spPr bwMode="auto">
          <a:xfrm rot="-1567352">
            <a:off x="5445125" y="5014913"/>
            <a:ext cx="1860550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124075" y="6092825"/>
            <a:ext cx="36718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FF3300"/>
                </a:solidFill>
                <a:latin typeface="Arial" charset="0"/>
              </a:rPr>
              <a:t>Решение.  </a:t>
            </a:r>
            <a:r>
              <a:rPr lang="ru-RU" altLang="ru-RU" sz="2800" b="1">
                <a:solidFill>
                  <a:srgbClr val="FF3300"/>
                </a:solidFill>
                <a:latin typeface="Arial" charset="0"/>
              </a:rPr>
              <a:t>3·5 = 15</a:t>
            </a: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1547813" y="0"/>
            <a:ext cx="6435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32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комбинаторное правило умножения</a:t>
            </a:r>
          </a:p>
        </p:txBody>
      </p:sp>
      <p:pic>
        <p:nvPicPr>
          <p:cNvPr id="16406" name="Picture 3" descr="C:\Documents and Settings\Ирина Михайловна\Рабочий стол\с.bmp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6" t="27271" r="60254" b="32422"/>
          <a:stretch>
            <a:fillRect/>
          </a:stretch>
        </p:blipFill>
        <p:spPr bwMode="auto">
          <a:xfrm rot="-1567352">
            <a:off x="5364163" y="4797425"/>
            <a:ext cx="1860550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-0.26476 0.184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8.81332E-7 L -0.5276 -0.230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89" y="-11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208 -0.19801 L -0.03229 0.032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0" y="1154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92 0.01922 L -0.64514 -0.05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934 -0.13842 L -0.0625 -0.04397 " pathEditMode="relative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15 0.01782 L -0.4967 0.112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67 0.11226 L -0.00052 0.02824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476 0.18449 L -0.00486 -0.01505 " pathEditMode="relative" ptsTypes="AA">
                                      <p:cBhvr>
                                        <p:cTn id="30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2.59259E-6 L -0.53038 0.205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15 0.01782 L -0.4967 0.1122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67 0.11226 L -0.00052 0.02824 " pathEditMode="relative" ptsTypes="AA">
                                      <p:cBhvr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92 0.01922 L -0.64514 -0.054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934 -0.13842 L -0.0625 -0.04397 " pathEditMode="relative" ptsTypes="AA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29 0.03285 L -0.55989 -0.1980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89" y="-11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76 -0.23087 L 0.00799 -5.47074E-6 " pathEditMode="relative" ptsTypes="AA">
                                      <p:cBhvr>
                                        <p:cTn id="5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038 0.20533 L 0.02084 0.00579 " pathEditMode="relative" ptsTypes="AA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18 0.01759 L -0.70903 0.0594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15 0.01782 L -0.4967 0.1122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67 0.11226 L -0.00052 0.02824 " pathEditMode="relative" ptsTypes="AA">
                                      <p:cBhvr>
                                        <p:cTn id="6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92 0.01922 L -0.64514 -0.0544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934 -0.13842 L -0.0625 -0.04397 " pathEditMode="relative" ptsTypes="AA">
                                      <p:cBhvr>
                                        <p:cTn id="7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5.47074E-6 L -0.53541 -0.23087 " pathEditMode="relative" ptsTypes="AA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76 -0.23087 L 0.00782 -5.47074E-6 " pathEditMode="relative" ptsTypes="AA">
                                      <p:cBhvr>
                                        <p:cTn id="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903 0.05949 L -0.00035 -0.00348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00" y="-31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2083 L -0.27257 -0.2321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-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15 0.01782 L -0.4967 0.11226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67 0.11226 L -0.00052 0.02824 " pathEditMode="relative" ptsTypes="AA">
                                      <p:cBhvr>
                                        <p:cTn id="9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92 0.01922 L -0.64514 -0.054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934 -0.13842 L -0.0625 -0.04397 " pathEditMode="relative" ptsTypes="AA"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L -0.53577 -0.23565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00" y="-1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C9307FA-D5DE-4550-B9CA-951995FEAE5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115888"/>
            <a:ext cx="91440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Решите задачу, используя</a:t>
            </a:r>
            <a:b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ru-RU" sz="36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дерево возможных вариантов</a:t>
            </a: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250825" y="1268413"/>
            <a:ext cx="85693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класс пришли четыре новых ученика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иша,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атя,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ася,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иза. С помощью дерева возможных вариантов покажи, все возможные варианты расположения четырех учеников за одной партой. Сколько вариантов выбора будет?</a:t>
            </a:r>
          </a:p>
        </p:txBody>
      </p:sp>
      <p:pic>
        <p:nvPicPr>
          <p:cNvPr id="27655" name="Picture 4" descr="208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076700"/>
            <a:ext cx="877887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5" descr="30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92600"/>
            <a:ext cx="9032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6" descr="442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508500"/>
            <a:ext cx="13858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7" descr="467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7913" y="3789363"/>
            <a:ext cx="1136650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2" descr="C:\Documents and Settings\Admin\Мои документы\для презентаций\картинки\Educational Cartoons\PROFESSR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213100"/>
            <a:ext cx="2046288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4211638" y="5445125"/>
            <a:ext cx="411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059113" y="5445125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2124075" y="5661025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1331913" y="6165850"/>
            <a:ext cx="471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62" grpId="0"/>
      <p:bldP spid="27663" grpId="0"/>
      <p:bldP spid="27664" grpId="0"/>
      <p:bldP spid="276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1BE11C7-164A-4469-9D64-AE6DB90CB04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323850" y="260350"/>
            <a:ext cx="85693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С помощью </a:t>
            </a:r>
            <a:r>
              <a:rPr lang="ru-RU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дерева возможных вариантов</a:t>
            </a:r>
            <a:r>
              <a:rPr lang="ru-RU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решите </a:t>
            </a:r>
            <a:r>
              <a:rPr lang="ru-RU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задачу</a:t>
            </a:r>
            <a:endParaRPr lang="en-US" altLang="ru-RU" sz="2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ru-RU" sz="2800" dirty="0" smtClean="0"/>
              <a:t>В кафе предлагают два первых блюда: </a:t>
            </a:r>
            <a:r>
              <a:rPr lang="ru-RU" sz="2800" dirty="0" smtClean="0"/>
              <a:t>Борщ, Рассольник </a:t>
            </a:r>
            <a:r>
              <a:rPr lang="ru-RU" sz="2800" dirty="0" smtClean="0"/>
              <a:t>- и четыре вторых блюда :гуляш</a:t>
            </a:r>
            <a:r>
              <a:rPr lang="ru-RU" sz="2800" dirty="0" smtClean="0"/>
              <a:t>,</a:t>
            </a:r>
            <a:r>
              <a:rPr lang="en-US" sz="2800" dirty="0" smtClean="0"/>
              <a:t> </a:t>
            </a:r>
            <a:r>
              <a:rPr lang="ru-RU" sz="2800" dirty="0" smtClean="0"/>
              <a:t>котлеты, сосиски, пельмени</a:t>
            </a:r>
            <a:r>
              <a:rPr lang="ru-RU" sz="2800" dirty="0" smtClean="0"/>
              <a:t>. нужно указать все обеды из первого и второго блюд</a:t>
            </a:r>
            <a:r>
              <a:rPr lang="ru-RU" sz="2800" dirty="0" smtClean="0"/>
              <a:t>, </a:t>
            </a:r>
            <a:r>
              <a:rPr lang="ru-RU" sz="2800" dirty="0" err="1" smtClean="0"/>
              <a:t>котрые</a:t>
            </a:r>
            <a:r>
              <a:rPr lang="ru-RU" sz="2800" dirty="0" smtClean="0"/>
              <a:t> </a:t>
            </a:r>
            <a:r>
              <a:rPr lang="ru-RU" sz="2800" dirty="0" smtClean="0"/>
              <a:t>может заказать посетитель.</a:t>
            </a:r>
            <a:endParaRPr lang="ru-RU" altLang="ru-RU" sz="2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ADCBCF2-00C5-46FB-AB25-9757AD585E4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9156" name="Picture 4" descr="ручка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941888"/>
            <a:ext cx="1524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 descr="ручка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797425"/>
            <a:ext cx="15843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6" descr="ручка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797425"/>
            <a:ext cx="15113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7" descr="ручка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500438"/>
            <a:ext cx="1512888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213100"/>
            <a:ext cx="149225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1" name="Picture 10" descr="блокнот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213100"/>
            <a:ext cx="10922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11" descr="блокнот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213100"/>
            <a:ext cx="9779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3" name="Picture 12" descr="442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4437063"/>
            <a:ext cx="12890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457200" y="1125538"/>
            <a:ext cx="82296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 Миши 4 ручки разного цвета  и 3 блокнота разного размера. Сколько различных наборов из ручки и блокнота сможет составить Миша? Реши задачу, составив таблицу.</a:t>
            </a: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0" y="115888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2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Приемы решения комбинаторных задач</a:t>
            </a:r>
            <a: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32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задачи, решаемые с помощью таблиц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5795963" y="2852738"/>
            <a:ext cx="37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4427538" y="2852738"/>
            <a:ext cx="319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2700338" y="2781300"/>
            <a:ext cx="33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7885113" y="2997200"/>
            <a:ext cx="319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с</a:t>
            </a:r>
          </a:p>
        </p:txBody>
      </p:sp>
      <p:sp>
        <p:nvSpPr>
          <p:cNvPr id="49174" name="Rectangle 22"/>
          <p:cNvSpPr>
            <a:spLocks noChangeArrowheads="1"/>
          </p:cNvSpPr>
          <p:nvPr/>
        </p:nvSpPr>
        <p:spPr bwMode="auto">
          <a:xfrm>
            <a:off x="4500563" y="6021388"/>
            <a:ext cx="3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з</a:t>
            </a: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6227763" y="5949950"/>
            <a:ext cx="338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7812088" y="5949950"/>
            <a:ext cx="331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20501" name="Rectangle 25"/>
          <p:cNvSpPr>
            <a:spLocks noChangeArrowheads="1"/>
          </p:cNvSpPr>
          <p:nvPr/>
        </p:nvSpPr>
        <p:spPr bwMode="auto">
          <a:xfrm>
            <a:off x="3348038" y="6453188"/>
            <a:ext cx="2449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i="1">
                <a:solidFill>
                  <a:srgbClr val="9B9B9B"/>
                </a:solidFill>
                <a:latin typeface="Arial" charset="0"/>
              </a:rPr>
              <a:t>Логинова Н.В.   МБОУ «СОШ №16»</a:t>
            </a:r>
            <a:endParaRPr lang="ru-RU" altLang="ru-RU" sz="1000" b="1">
              <a:solidFill>
                <a:srgbClr val="9B9B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0" grpId="0"/>
      <p:bldP spid="49171" grpId="0"/>
      <p:bldP spid="49173" grpId="0"/>
      <p:bldP spid="49174" grpId="0"/>
      <p:bldP spid="49175" grpId="0"/>
      <p:bldP spid="491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5E840DE-12BA-41B7-ABA4-6D48C5A4884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1908175" y="5949950"/>
            <a:ext cx="597693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ru-RU" altLang="ru-RU" sz="32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 различных наборов</a:t>
            </a:r>
          </a:p>
        </p:txBody>
      </p:sp>
      <p:graphicFrame>
        <p:nvGraphicFramePr>
          <p:cNvPr id="101436" name="Group 60"/>
          <p:cNvGraphicFramePr>
            <a:graphicFrameLocks noGrp="1"/>
          </p:cNvGraphicFramePr>
          <p:nvPr>
            <p:ph type="tbl" idx="4294967295"/>
          </p:nvPr>
        </p:nvGraphicFramePr>
        <p:xfrm>
          <a:off x="468313" y="836613"/>
          <a:ext cx="8280400" cy="4892675"/>
        </p:xfrm>
        <a:graphic>
          <a:graphicData uri="http://schemas.openxmlformats.org/drawingml/2006/table">
            <a:tbl>
              <a:tblPr/>
              <a:tblGrid>
                <a:gridCol w="1655762"/>
                <a:gridCol w="1657350"/>
                <a:gridCol w="1654175"/>
                <a:gridCol w="1657350"/>
                <a:gridCol w="1655763"/>
              </a:tblGrid>
              <a:tr h="863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0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8165" name="Picture 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10429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66" name="Picture 42" descr="блокнот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44900"/>
            <a:ext cx="647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67" name="Picture 44" descr="блокнот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4797425"/>
            <a:ext cx="550863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68" name="Picture 45" descr="ручка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413" y="908050"/>
            <a:ext cx="1008062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69" name="Picture 46" descr="ручка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175" y="836613"/>
            <a:ext cx="10795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0" name="Picture 49" descr="ручка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836613"/>
            <a:ext cx="10795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1" name="Picture 50" descr="ручка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836613"/>
            <a:ext cx="1008062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2" name="Picture 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73238"/>
            <a:ext cx="10429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3" name="Picture 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773238"/>
            <a:ext cx="10429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4" name="Picture 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73238"/>
            <a:ext cx="10429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5" name="Picture 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773238"/>
            <a:ext cx="10429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6" name="Picture 64" descr="блокнот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644900"/>
            <a:ext cx="647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7" name="Picture 65" descr="блокнот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644900"/>
            <a:ext cx="647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8" name="Picture 66" descr="блокнот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644900"/>
            <a:ext cx="647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79" name="Picture 67" descr="блокнот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644900"/>
            <a:ext cx="647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0" name="Picture 68" descr="блокнот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797425"/>
            <a:ext cx="550862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1" name="Picture 69" descr="блокнот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797425"/>
            <a:ext cx="550863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2" name="Picture 70" descr="блокнот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797425"/>
            <a:ext cx="550862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3" name="Picture 71" descr="блокнот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797425"/>
            <a:ext cx="550862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4" name="Picture 72" descr="ручка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492375"/>
            <a:ext cx="1008062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5" name="Picture 73" descr="ручка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933825"/>
            <a:ext cx="1008062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6" name="Picture 74" descr="ручка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868863"/>
            <a:ext cx="1008062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7" name="Picture 75" descr="ручка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420938"/>
            <a:ext cx="10795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8" name="Picture 76" descr="ручка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860800"/>
            <a:ext cx="10795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89" name="Picture 77" descr="ручка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868863"/>
            <a:ext cx="10795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90" name="Picture 78" descr="ручка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92375"/>
            <a:ext cx="10795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91" name="Picture 79" descr="ручка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60800"/>
            <a:ext cx="10795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92" name="Picture 80" descr="ручка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797425"/>
            <a:ext cx="10795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93" name="Picture 81" descr="ручка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565400"/>
            <a:ext cx="935038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94" name="Picture 82" descr="ручка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948113"/>
            <a:ext cx="9366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95" name="Picture 83" descr="ручка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941888"/>
            <a:ext cx="792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96" name="Rectangle 68"/>
          <p:cNvSpPr>
            <a:spLocks noChangeArrowheads="1"/>
          </p:cNvSpPr>
          <p:nvPr/>
        </p:nvSpPr>
        <p:spPr bwMode="auto">
          <a:xfrm>
            <a:off x="1547813" y="5157788"/>
            <a:ext cx="37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</p:txBody>
      </p:sp>
      <p:sp>
        <p:nvSpPr>
          <p:cNvPr id="48197" name="Rectangle 69"/>
          <p:cNvSpPr>
            <a:spLocks noChangeArrowheads="1"/>
          </p:cNvSpPr>
          <p:nvPr/>
        </p:nvSpPr>
        <p:spPr bwMode="auto">
          <a:xfrm>
            <a:off x="1692275" y="414972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</a:p>
        </p:txBody>
      </p:sp>
      <p:sp>
        <p:nvSpPr>
          <p:cNvPr id="48198" name="Rectangle 70"/>
          <p:cNvSpPr>
            <a:spLocks noChangeArrowheads="1"/>
          </p:cNvSpPr>
          <p:nvPr/>
        </p:nvSpPr>
        <p:spPr bwMode="auto">
          <a:xfrm>
            <a:off x="1763713" y="2852738"/>
            <a:ext cx="33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</a:p>
        </p:txBody>
      </p:sp>
      <p:sp>
        <p:nvSpPr>
          <p:cNvPr id="48199" name="Rectangle 71"/>
          <p:cNvSpPr>
            <a:spLocks noChangeArrowheads="1"/>
          </p:cNvSpPr>
          <p:nvPr/>
        </p:nvSpPr>
        <p:spPr bwMode="auto">
          <a:xfrm>
            <a:off x="3419475" y="1196975"/>
            <a:ext cx="3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з</a:t>
            </a:r>
          </a:p>
        </p:txBody>
      </p:sp>
      <p:sp>
        <p:nvSpPr>
          <p:cNvPr id="48200" name="Rectangle 72"/>
          <p:cNvSpPr>
            <a:spLocks noChangeArrowheads="1"/>
          </p:cNvSpPr>
          <p:nvPr/>
        </p:nvSpPr>
        <p:spPr bwMode="auto">
          <a:xfrm>
            <a:off x="5076825" y="1196975"/>
            <a:ext cx="338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48201" name="Rectangle 73"/>
          <p:cNvSpPr>
            <a:spLocks noChangeArrowheads="1"/>
          </p:cNvSpPr>
          <p:nvPr/>
        </p:nvSpPr>
        <p:spPr bwMode="auto">
          <a:xfrm>
            <a:off x="6804025" y="1196975"/>
            <a:ext cx="331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48202" name="Rectangle 74"/>
          <p:cNvSpPr>
            <a:spLocks noChangeArrowheads="1"/>
          </p:cNvSpPr>
          <p:nvPr/>
        </p:nvSpPr>
        <p:spPr bwMode="auto">
          <a:xfrm>
            <a:off x="8388350" y="119697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с</a:t>
            </a:r>
          </a:p>
        </p:txBody>
      </p:sp>
      <p:pic>
        <p:nvPicPr>
          <p:cNvPr id="48203" name="Picture 12" descr="442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0"/>
            <a:ext cx="12890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4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8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4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48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48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48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48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8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1000"/>
                                        <p:tgtEl>
                                          <p:spTgt spid="4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48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1000"/>
                                        <p:tgtEl>
                                          <p:spTgt spid="4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4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1000"/>
                                        <p:tgtEl>
                                          <p:spTgt spid="4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4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000"/>
                                        <p:tgtEl>
                                          <p:spTgt spid="4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4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000"/>
                                        <p:tgtEl>
                                          <p:spTgt spid="4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4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4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1000"/>
                                        <p:tgtEl>
                                          <p:spTgt spid="48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4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48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1000"/>
                                        <p:tgtEl>
                                          <p:spTgt spid="4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1000"/>
                                        <p:tgtEl>
                                          <p:spTgt spid="4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1000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96" grpId="0"/>
      <p:bldP spid="48197" grpId="0"/>
      <p:bldP spid="48199" grpId="0"/>
      <p:bldP spid="48200" grpId="0"/>
      <p:bldP spid="48201" grpId="0"/>
      <p:bldP spid="482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9821024-C90F-4958-A641-D3D972C88D8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539750" y="3716338"/>
            <a:ext cx="82804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/>
              <a:t>   Такие задачи получили название </a:t>
            </a:r>
            <a:r>
              <a:rPr lang="ru-RU" altLang="ru-RU" sz="2800" u="sng">
                <a:solidFill>
                  <a:srgbClr val="FF3300"/>
                </a:solidFill>
              </a:rPr>
              <a:t>комбинаторных задач</a:t>
            </a:r>
            <a:r>
              <a:rPr lang="ru-RU" altLang="ru-RU" sz="2800"/>
              <a:t>, а раздел математики, в котором рассматриваются эти задачи, называют </a:t>
            </a:r>
            <a:r>
              <a:rPr lang="ru-RU" altLang="ru-RU" sz="2800" u="sng">
                <a:solidFill>
                  <a:srgbClr val="FF3300"/>
                </a:solidFill>
              </a:rPr>
              <a:t>комбинаторикой.</a:t>
            </a: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395288" y="1628775"/>
            <a:ext cx="82804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/>
              <a:t>   В науке и на практике часто встречаются задачи, решая которые приходится </a:t>
            </a:r>
            <a:r>
              <a:rPr lang="ru-RU" altLang="ru-RU" sz="2800" i="1"/>
              <a:t>составлять различные комбинации </a:t>
            </a:r>
            <a:r>
              <a:rPr lang="ru-RU" altLang="ru-RU" sz="2800"/>
              <a:t>из конечного числа элементов и</a:t>
            </a:r>
            <a:r>
              <a:rPr lang="ru-RU" altLang="ru-RU" sz="2800" i="1"/>
              <a:t> подсчитывать число комбинаций</a:t>
            </a:r>
            <a:r>
              <a:rPr lang="ru-RU" altLang="ru-RU" sz="2800"/>
              <a:t>. </a:t>
            </a:r>
            <a:endParaRPr lang="ru-RU" altLang="ru-RU" sz="2800" u="sng">
              <a:solidFill>
                <a:srgbClr val="FF3300"/>
              </a:solidFill>
            </a:endParaRPr>
          </a:p>
        </p:txBody>
      </p:sp>
      <p:pic>
        <p:nvPicPr>
          <p:cNvPr id="3078" name="Picture 7" descr="C:\Documents and Settings\Ирина Михайловна\Рабочий стол\kovalevskaya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05" b="4631"/>
          <a:stretch>
            <a:fillRect/>
          </a:stretch>
        </p:blipFill>
        <p:spPr bwMode="auto">
          <a:xfrm>
            <a:off x="0" y="0"/>
            <a:ext cx="3419475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5" grpId="0" build="p"/>
      <p:bldP spid="1541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94327AB-3B52-4FAE-8611-19F3C23F3FF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9388" y="1196975"/>
            <a:ext cx="88201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3300"/>
                </a:solidFill>
              </a:rPr>
              <a:t>Сколько четных двузначных чисел можно составить из цифр 0,1,2,4,5,9?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188913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2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Приемы решения комбинаторных задач</a:t>
            </a:r>
            <a: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32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задачи, решаемые с помощью таблиц</a:t>
            </a:r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5795963" y="3933825"/>
            <a:ext cx="305911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2400" b="1">
                <a:solidFill>
                  <a:srgbClr val="003300"/>
                </a:solidFill>
              </a:rPr>
              <a:t>Ответ:15 чисел (5·3)</a:t>
            </a:r>
          </a:p>
        </p:txBody>
      </p:sp>
      <p:graphicFrame>
        <p:nvGraphicFramePr>
          <p:cNvPr id="15427" name="Group 67"/>
          <p:cNvGraphicFramePr>
            <a:graphicFrameLocks noGrp="1"/>
          </p:cNvGraphicFramePr>
          <p:nvPr/>
        </p:nvGraphicFramePr>
        <p:xfrm>
          <a:off x="3348038" y="2708275"/>
          <a:ext cx="2327275" cy="2824163"/>
        </p:xfrm>
        <a:graphic>
          <a:graphicData uri="http://schemas.openxmlformats.org/drawingml/2006/table">
            <a:tbl>
              <a:tblPr/>
              <a:tblGrid>
                <a:gridCol w="776287"/>
                <a:gridCol w="774700"/>
                <a:gridCol w="776288"/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1" name="Text Box 69"/>
          <p:cNvSpPr txBox="1">
            <a:spLocks noChangeArrowheads="1"/>
          </p:cNvSpPr>
          <p:nvPr/>
        </p:nvSpPr>
        <p:spPr bwMode="auto">
          <a:xfrm>
            <a:off x="2843213" y="2852738"/>
            <a:ext cx="415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5430" name="Text Box 70"/>
          <p:cNvSpPr txBox="1">
            <a:spLocks noChangeArrowheads="1"/>
          </p:cNvSpPr>
          <p:nvPr/>
        </p:nvSpPr>
        <p:spPr bwMode="auto">
          <a:xfrm>
            <a:off x="2843213" y="2852738"/>
            <a:ext cx="360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charset="0"/>
              </a:rPr>
              <a:t>1</a:t>
            </a:r>
          </a:p>
        </p:txBody>
      </p:sp>
      <p:sp>
        <p:nvSpPr>
          <p:cNvPr id="15431" name="Text Box 71"/>
          <p:cNvSpPr txBox="1">
            <a:spLocks noChangeArrowheads="1"/>
          </p:cNvSpPr>
          <p:nvPr/>
        </p:nvSpPr>
        <p:spPr bwMode="auto">
          <a:xfrm>
            <a:off x="2843213" y="3357563"/>
            <a:ext cx="287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charset="0"/>
              </a:rPr>
              <a:t>2</a:t>
            </a:r>
          </a:p>
        </p:txBody>
      </p:sp>
      <p:sp>
        <p:nvSpPr>
          <p:cNvPr id="15432" name="Text Box 72"/>
          <p:cNvSpPr txBox="1">
            <a:spLocks noChangeArrowheads="1"/>
          </p:cNvSpPr>
          <p:nvPr/>
        </p:nvSpPr>
        <p:spPr bwMode="auto">
          <a:xfrm>
            <a:off x="2857500" y="3929063"/>
            <a:ext cx="287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charset="0"/>
              </a:rPr>
              <a:t>4</a:t>
            </a:r>
          </a:p>
        </p:txBody>
      </p:sp>
      <p:sp>
        <p:nvSpPr>
          <p:cNvPr id="15433" name="Text Box 73"/>
          <p:cNvSpPr txBox="1">
            <a:spLocks noChangeArrowheads="1"/>
          </p:cNvSpPr>
          <p:nvPr/>
        </p:nvSpPr>
        <p:spPr bwMode="auto">
          <a:xfrm>
            <a:off x="2857500" y="4429125"/>
            <a:ext cx="360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charset="0"/>
              </a:rPr>
              <a:t>5</a:t>
            </a:r>
          </a:p>
        </p:txBody>
      </p:sp>
      <p:sp>
        <p:nvSpPr>
          <p:cNvPr id="15434" name="Text Box 74"/>
          <p:cNvSpPr txBox="1">
            <a:spLocks noChangeArrowheads="1"/>
          </p:cNvSpPr>
          <p:nvPr/>
        </p:nvSpPr>
        <p:spPr bwMode="auto">
          <a:xfrm>
            <a:off x="2857500" y="5072063"/>
            <a:ext cx="360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Arial" charset="0"/>
              </a:rPr>
              <a:t>9</a:t>
            </a:r>
          </a:p>
        </p:txBody>
      </p:sp>
      <p:sp>
        <p:nvSpPr>
          <p:cNvPr id="15435" name="Text Box 75"/>
          <p:cNvSpPr txBox="1">
            <a:spLocks noChangeArrowheads="1"/>
          </p:cNvSpPr>
          <p:nvPr/>
        </p:nvSpPr>
        <p:spPr bwMode="auto">
          <a:xfrm>
            <a:off x="3563938" y="2276475"/>
            <a:ext cx="431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latin typeface="Arial" charset="0"/>
              </a:rPr>
              <a:t>0</a:t>
            </a:r>
          </a:p>
        </p:txBody>
      </p:sp>
      <p:sp>
        <p:nvSpPr>
          <p:cNvPr id="15436" name="Text Box 76"/>
          <p:cNvSpPr txBox="1">
            <a:spLocks noChangeArrowheads="1"/>
          </p:cNvSpPr>
          <p:nvPr/>
        </p:nvSpPr>
        <p:spPr bwMode="auto">
          <a:xfrm>
            <a:off x="4356100" y="2276475"/>
            <a:ext cx="311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Arial" charset="0"/>
              </a:rPr>
              <a:t>2</a:t>
            </a:r>
          </a:p>
        </p:txBody>
      </p:sp>
      <p:sp>
        <p:nvSpPr>
          <p:cNvPr id="15437" name="Text Box 77"/>
          <p:cNvSpPr txBox="1">
            <a:spLocks noChangeArrowheads="1"/>
          </p:cNvSpPr>
          <p:nvPr/>
        </p:nvSpPr>
        <p:spPr bwMode="auto">
          <a:xfrm>
            <a:off x="5148263" y="2276475"/>
            <a:ext cx="287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latin typeface="Arial" charset="0"/>
              </a:rPr>
              <a:t>4</a:t>
            </a:r>
          </a:p>
        </p:txBody>
      </p:sp>
      <p:sp>
        <p:nvSpPr>
          <p:cNvPr id="15438" name="Text Box 78"/>
          <p:cNvSpPr txBox="1">
            <a:spLocks noChangeArrowheads="1"/>
          </p:cNvSpPr>
          <p:nvPr/>
        </p:nvSpPr>
        <p:spPr bwMode="auto">
          <a:xfrm>
            <a:off x="3419475" y="285273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1</a:t>
            </a:r>
            <a:r>
              <a:rPr lang="ru-RU" altLang="ru-RU" sz="1800" b="1">
                <a:latin typeface="Arial" charset="0"/>
              </a:rPr>
              <a:t>0</a:t>
            </a:r>
          </a:p>
        </p:txBody>
      </p:sp>
      <p:sp>
        <p:nvSpPr>
          <p:cNvPr id="22571" name="Text Box 79"/>
          <p:cNvSpPr txBox="1">
            <a:spLocks noChangeArrowheads="1"/>
          </p:cNvSpPr>
          <p:nvPr/>
        </p:nvSpPr>
        <p:spPr bwMode="auto">
          <a:xfrm>
            <a:off x="4356100" y="2852738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5441" name="Text Box 81"/>
          <p:cNvSpPr txBox="1">
            <a:spLocks noChangeArrowheads="1"/>
          </p:cNvSpPr>
          <p:nvPr/>
        </p:nvSpPr>
        <p:spPr bwMode="auto">
          <a:xfrm>
            <a:off x="5003800" y="2852738"/>
            <a:ext cx="504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1</a:t>
            </a:r>
            <a:r>
              <a:rPr lang="ru-RU" altLang="ru-RU" sz="1800" b="1">
                <a:latin typeface="Arial" charset="0"/>
              </a:rPr>
              <a:t>4</a:t>
            </a:r>
          </a:p>
        </p:txBody>
      </p:sp>
      <p:sp>
        <p:nvSpPr>
          <p:cNvPr id="15442" name="Text Box 82"/>
          <p:cNvSpPr txBox="1">
            <a:spLocks noChangeArrowheads="1"/>
          </p:cNvSpPr>
          <p:nvPr/>
        </p:nvSpPr>
        <p:spPr bwMode="auto">
          <a:xfrm>
            <a:off x="4211638" y="27813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1</a:t>
            </a:r>
            <a:r>
              <a:rPr lang="ru-RU" altLang="ru-RU" sz="1800" b="1">
                <a:latin typeface="Arial" charset="0"/>
              </a:rPr>
              <a:t>2</a:t>
            </a:r>
          </a:p>
        </p:txBody>
      </p:sp>
      <p:sp>
        <p:nvSpPr>
          <p:cNvPr id="15443" name="Text Box 83"/>
          <p:cNvSpPr txBox="1">
            <a:spLocks noChangeArrowheads="1"/>
          </p:cNvSpPr>
          <p:nvPr/>
        </p:nvSpPr>
        <p:spPr bwMode="auto">
          <a:xfrm>
            <a:off x="3419475" y="34290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2</a:t>
            </a:r>
            <a:r>
              <a:rPr lang="ru-RU" altLang="ru-RU" sz="1800" b="1">
                <a:latin typeface="Arial" charset="0"/>
              </a:rPr>
              <a:t>0</a:t>
            </a:r>
          </a:p>
        </p:txBody>
      </p:sp>
      <p:sp>
        <p:nvSpPr>
          <p:cNvPr id="15445" name="Text Box 85"/>
          <p:cNvSpPr txBox="1">
            <a:spLocks noChangeArrowheads="1"/>
          </p:cNvSpPr>
          <p:nvPr/>
        </p:nvSpPr>
        <p:spPr bwMode="auto">
          <a:xfrm>
            <a:off x="4211638" y="34290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2</a:t>
            </a:r>
            <a:r>
              <a:rPr lang="ru-RU" altLang="ru-RU" sz="1800" b="1">
                <a:latin typeface="Arial" charset="0"/>
              </a:rPr>
              <a:t>2</a:t>
            </a:r>
          </a:p>
        </p:txBody>
      </p:sp>
      <p:sp>
        <p:nvSpPr>
          <p:cNvPr id="15446" name="Text Box 86"/>
          <p:cNvSpPr txBox="1">
            <a:spLocks noChangeArrowheads="1"/>
          </p:cNvSpPr>
          <p:nvPr/>
        </p:nvSpPr>
        <p:spPr bwMode="auto">
          <a:xfrm>
            <a:off x="5003800" y="3429000"/>
            <a:ext cx="576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2</a:t>
            </a:r>
            <a:r>
              <a:rPr lang="ru-RU" altLang="ru-RU" sz="1800" b="1">
                <a:latin typeface="Arial" charset="0"/>
              </a:rPr>
              <a:t>4</a:t>
            </a:r>
          </a:p>
        </p:txBody>
      </p:sp>
      <p:sp>
        <p:nvSpPr>
          <p:cNvPr id="15447" name="Text Box 87"/>
          <p:cNvSpPr txBox="1">
            <a:spLocks noChangeArrowheads="1"/>
          </p:cNvSpPr>
          <p:nvPr/>
        </p:nvSpPr>
        <p:spPr bwMode="auto">
          <a:xfrm>
            <a:off x="3419475" y="3933825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4</a:t>
            </a:r>
            <a:r>
              <a:rPr lang="ru-RU" altLang="ru-RU" sz="1800" b="1">
                <a:latin typeface="Arial" charset="0"/>
              </a:rPr>
              <a:t>0</a:t>
            </a:r>
          </a:p>
        </p:txBody>
      </p:sp>
      <p:sp>
        <p:nvSpPr>
          <p:cNvPr id="15448" name="Text Box 88"/>
          <p:cNvSpPr txBox="1">
            <a:spLocks noChangeArrowheads="1"/>
          </p:cNvSpPr>
          <p:nvPr/>
        </p:nvSpPr>
        <p:spPr bwMode="auto">
          <a:xfrm>
            <a:off x="4211638" y="3933825"/>
            <a:ext cx="574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4</a:t>
            </a:r>
            <a:r>
              <a:rPr lang="ru-RU" altLang="ru-RU" sz="1800" b="1">
                <a:latin typeface="Arial" charset="0"/>
              </a:rPr>
              <a:t>2</a:t>
            </a:r>
          </a:p>
        </p:txBody>
      </p:sp>
      <p:sp>
        <p:nvSpPr>
          <p:cNvPr id="15449" name="Text Box 89"/>
          <p:cNvSpPr txBox="1">
            <a:spLocks noChangeArrowheads="1"/>
          </p:cNvSpPr>
          <p:nvPr/>
        </p:nvSpPr>
        <p:spPr bwMode="auto">
          <a:xfrm>
            <a:off x="5003800" y="3933825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4</a:t>
            </a:r>
            <a:r>
              <a:rPr lang="ru-RU" altLang="ru-RU" sz="1800" b="1">
                <a:latin typeface="Arial" charset="0"/>
              </a:rPr>
              <a:t>4</a:t>
            </a:r>
          </a:p>
        </p:txBody>
      </p:sp>
      <p:sp>
        <p:nvSpPr>
          <p:cNvPr id="15450" name="Text Box 90"/>
          <p:cNvSpPr txBox="1">
            <a:spLocks noChangeArrowheads="1"/>
          </p:cNvSpPr>
          <p:nvPr/>
        </p:nvSpPr>
        <p:spPr bwMode="auto">
          <a:xfrm>
            <a:off x="3419475" y="45085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5</a:t>
            </a:r>
            <a:r>
              <a:rPr lang="ru-RU" altLang="ru-RU" sz="1800" b="1">
                <a:latin typeface="Arial" charset="0"/>
              </a:rPr>
              <a:t>0</a:t>
            </a:r>
          </a:p>
        </p:txBody>
      </p:sp>
      <p:sp>
        <p:nvSpPr>
          <p:cNvPr id="15451" name="Text Box 91"/>
          <p:cNvSpPr txBox="1">
            <a:spLocks noChangeArrowheads="1"/>
          </p:cNvSpPr>
          <p:nvPr/>
        </p:nvSpPr>
        <p:spPr bwMode="auto">
          <a:xfrm>
            <a:off x="4140200" y="4508500"/>
            <a:ext cx="7191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5</a:t>
            </a:r>
            <a:r>
              <a:rPr lang="ru-RU" altLang="ru-RU" sz="1800" b="1">
                <a:latin typeface="Arial" charset="0"/>
              </a:rPr>
              <a:t>2</a:t>
            </a:r>
          </a:p>
        </p:txBody>
      </p:sp>
      <p:sp>
        <p:nvSpPr>
          <p:cNvPr id="15452" name="Text Box 92"/>
          <p:cNvSpPr txBox="1">
            <a:spLocks noChangeArrowheads="1"/>
          </p:cNvSpPr>
          <p:nvPr/>
        </p:nvSpPr>
        <p:spPr bwMode="auto">
          <a:xfrm>
            <a:off x="4932363" y="45085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5</a:t>
            </a:r>
            <a:r>
              <a:rPr lang="ru-RU" altLang="ru-RU" sz="1800" b="1">
                <a:latin typeface="Arial" charset="0"/>
              </a:rPr>
              <a:t>4</a:t>
            </a:r>
          </a:p>
        </p:txBody>
      </p:sp>
      <p:sp>
        <p:nvSpPr>
          <p:cNvPr id="15453" name="Text Box 93"/>
          <p:cNvSpPr txBox="1">
            <a:spLocks noChangeArrowheads="1"/>
          </p:cNvSpPr>
          <p:nvPr/>
        </p:nvSpPr>
        <p:spPr bwMode="auto">
          <a:xfrm>
            <a:off x="3492500" y="5084763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9</a:t>
            </a:r>
            <a:r>
              <a:rPr lang="ru-RU" altLang="ru-RU" sz="1800" b="1">
                <a:latin typeface="Arial" charset="0"/>
              </a:rPr>
              <a:t>0</a:t>
            </a:r>
          </a:p>
        </p:txBody>
      </p:sp>
      <p:sp>
        <p:nvSpPr>
          <p:cNvPr id="15454" name="Text Box 94"/>
          <p:cNvSpPr txBox="1">
            <a:spLocks noChangeArrowheads="1"/>
          </p:cNvSpPr>
          <p:nvPr/>
        </p:nvSpPr>
        <p:spPr bwMode="auto">
          <a:xfrm>
            <a:off x="4211638" y="5084763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9</a:t>
            </a:r>
            <a:r>
              <a:rPr lang="ru-RU" altLang="ru-RU" sz="1800" b="1">
                <a:latin typeface="Arial" charset="0"/>
              </a:rPr>
              <a:t>2</a:t>
            </a:r>
          </a:p>
        </p:txBody>
      </p:sp>
      <p:sp>
        <p:nvSpPr>
          <p:cNvPr id="15455" name="Text Box 95"/>
          <p:cNvSpPr txBox="1">
            <a:spLocks noChangeArrowheads="1"/>
          </p:cNvSpPr>
          <p:nvPr/>
        </p:nvSpPr>
        <p:spPr bwMode="auto">
          <a:xfrm>
            <a:off x="5003800" y="5084763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charset="0"/>
              </a:rPr>
              <a:t>9</a:t>
            </a:r>
            <a:r>
              <a:rPr lang="ru-RU" altLang="ru-RU" sz="1800" b="1">
                <a:latin typeface="Arial" charset="0"/>
              </a:rPr>
              <a:t>4</a:t>
            </a:r>
          </a:p>
        </p:txBody>
      </p:sp>
      <p:pic>
        <p:nvPicPr>
          <p:cNvPr id="2050" name="Picture 2" descr="E:\анимация\Буквы и цифры\бук\arg-0-25-trans-y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25" y="5643563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7" name="Picture 3" descr="E:\анимация\Буквы и цифры\бук\arg-1-25-trans-y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607050"/>
            <a:ext cx="1214437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E:\анимация\Буквы и цифры\бук\arg-2-25-trans-y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5" y="5500688"/>
            <a:ext cx="12858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E:\анимация\Буквы и цифры\бук\arg-4-25-trans-y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5" y="5624513"/>
            <a:ext cx="11430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E:\анимация\Буквы и цифры\бук\arg-5-25-trans-y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88" y="5500688"/>
            <a:ext cx="1071562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E:\анимация\Буквы и цифры\бук\arg-9-25-trans-y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500688"/>
            <a:ext cx="1071562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99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98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499"/>
                            </p:stCondLst>
                            <p:childTnLst>
                              <p:par>
                                <p:cTn id="9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98"/>
                            </p:stCondLst>
                            <p:childTnLst>
                              <p:par>
                                <p:cTn id="10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497"/>
                            </p:stCondLst>
                            <p:childTnLst>
                              <p:par>
                                <p:cTn id="1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1996"/>
                            </p:stCondLst>
                            <p:childTnLst>
                              <p:par>
                                <p:cTn id="1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3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9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9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3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 nodeType="clickPar">
                      <p:stCondLst>
                        <p:cond delay="indefinite"/>
                      </p:stCondLst>
                      <p:childTnLst>
                        <p:par>
                          <p:cTn id="2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 nodeType="clickPar">
                      <p:stCondLst>
                        <p:cond delay="indefinite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3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 nodeType="clickPar">
                      <p:stCondLst>
                        <p:cond delay="indefinite"/>
                      </p:stCondLst>
                      <p:childTnLst>
                        <p:par>
                          <p:cTn id="2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 nodeType="clickPar">
                      <p:stCondLst>
                        <p:cond delay="indefinite"/>
                      </p:stCondLst>
                      <p:childTnLst>
                        <p:par>
                          <p:cTn id="2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4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5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0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4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5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0.00347 L -0.16788 0.00347 " pathEditMode="relative" rAng="0" ptsTypes="AA">
                                      <p:cBhvr>
                                        <p:cTn id="30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35845" grpId="0"/>
      <p:bldP spid="15400" grpId="0" build="p"/>
      <p:bldP spid="15430" grpId="0"/>
      <p:bldP spid="15431" grpId="0"/>
      <p:bldP spid="15432" grpId="0"/>
      <p:bldP spid="15433" grpId="0"/>
      <p:bldP spid="15434" grpId="0"/>
      <p:bldP spid="15435" grpId="0"/>
      <p:bldP spid="15436" grpId="0"/>
      <p:bldP spid="15437" grpId="0"/>
      <p:bldP spid="15438" grpId="0"/>
      <p:bldP spid="15441" grpId="0"/>
      <p:bldP spid="15442" grpId="0"/>
      <p:bldP spid="15443" grpId="0"/>
      <p:bldP spid="15445" grpId="0"/>
      <p:bldP spid="15446" grpId="0"/>
      <p:bldP spid="15447" grpId="0"/>
      <p:bldP spid="15448" grpId="0"/>
      <p:bldP spid="15449" grpId="0"/>
      <p:bldP spid="15450" grpId="0"/>
      <p:bldP spid="15451" grpId="0"/>
      <p:bldP spid="15452" grpId="0"/>
      <p:bldP spid="15453" grpId="0"/>
      <p:bldP spid="15454" grpId="0"/>
      <p:bldP spid="154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Куб 8"/>
          <p:cNvGrpSpPr>
            <a:grpSpLocks/>
          </p:cNvGrpSpPr>
          <p:nvPr/>
        </p:nvGrpSpPr>
        <p:grpSpPr bwMode="auto">
          <a:xfrm>
            <a:off x="1000125" y="115888"/>
            <a:ext cx="1773238" cy="1506537"/>
            <a:chOff x="580" y="311"/>
            <a:chExt cx="1117" cy="949"/>
          </a:xfrm>
        </p:grpSpPr>
        <p:pic>
          <p:nvPicPr>
            <p:cNvPr id="23614" name="Куб 8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" y="311"/>
              <a:ext cx="1117" cy="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 rot="421198">
              <a:off x="882" y="588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м</a:t>
              </a:r>
            </a:p>
          </p:txBody>
        </p:sp>
      </p:grpSp>
      <p:grpSp>
        <p:nvGrpSpPr>
          <p:cNvPr id="23555" name="Куб 24"/>
          <p:cNvGrpSpPr>
            <a:grpSpLocks/>
          </p:cNvGrpSpPr>
          <p:nvPr/>
        </p:nvGrpSpPr>
        <p:grpSpPr bwMode="auto">
          <a:xfrm>
            <a:off x="1865313" y="304800"/>
            <a:ext cx="1506537" cy="1322388"/>
            <a:chOff x="1125" y="430"/>
            <a:chExt cx="949" cy="833"/>
          </a:xfrm>
        </p:grpSpPr>
        <p:pic>
          <p:nvPicPr>
            <p:cNvPr id="23612" name="Куб 24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" y="430"/>
              <a:ext cx="949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1350" y="652"/>
              <a:ext cx="472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б</a:t>
              </a:r>
            </a:p>
          </p:txBody>
        </p:sp>
      </p:grpSp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20DFB74-9961-46F4-8AFC-4E3DDAF4FEE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8" name="Куб 7"/>
          <p:cNvSpPr/>
          <p:nvPr/>
        </p:nvSpPr>
        <p:spPr>
          <a:xfrm rot="20773083">
            <a:off x="469828" y="369825"/>
            <a:ext cx="1000132" cy="1000132"/>
          </a:xfrm>
          <a:prstGeom prst="cub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grpSp>
        <p:nvGrpSpPr>
          <p:cNvPr id="23561" name="Куб 9"/>
          <p:cNvGrpSpPr>
            <a:grpSpLocks/>
          </p:cNvGrpSpPr>
          <p:nvPr/>
        </p:nvGrpSpPr>
        <p:grpSpPr bwMode="auto">
          <a:xfrm>
            <a:off x="2420938" y="207963"/>
            <a:ext cx="1773237" cy="1627187"/>
            <a:chOff x="1475" y="369"/>
            <a:chExt cx="1117" cy="1025"/>
          </a:xfrm>
        </p:grpSpPr>
        <p:pic>
          <p:nvPicPr>
            <p:cNvPr id="23610" name="Куб 9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" y="369"/>
              <a:ext cx="1117" cy="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 rot="20773083">
              <a:off x="1797" y="690"/>
              <a:ext cx="472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и</a:t>
              </a:r>
            </a:p>
          </p:txBody>
        </p:sp>
      </p:grpSp>
      <p:grpSp>
        <p:nvGrpSpPr>
          <p:cNvPr id="23562" name="Куб 10"/>
          <p:cNvGrpSpPr>
            <a:grpSpLocks/>
          </p:cNvGrpSpPr>
          <p:nvPr/>
        </p:nvGrpSpPr>
        <p:grpSpPr bwMode="auto">
          <a:xfrm>
            <a:off x="3213100" y="219075"/>
            <a:ext cx="1566863" cy="1390650"/>
            <a:chOff x="1974" y="376"/>
            <a:chExt cx="987" cy="876"/>
          </a:xfrm>
        </p:grpSpPr>
        <p:pic>
          <p:nvPicPr>
            <p:cNvPr id="23608" name="Куб 10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" y="376"/>
              <a:ext cx="987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 rot="169430">
              <a:off x="2216" y="619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н</a:t>
              </a:r>
            </a:p>
          </p:txBody>
        </p:sp>
      </p:grpSp>
      <p:grpSp>
        <p:nvGrpSpPr>
          <p:cNvPr id="23563" name="Куб 11"/>
          <p:cNvGrpSpPr>
            <a:grpSpLocks/>
          </p:cNvGrpSpPr>
          <p:nvPr/>
        </p:nvGrpSpPr>
        <p:grpSpPr bwMode="auto">
          <a:xfrm>
            <a:off x="3865563" y="268288"/>
            <a:ext cx="1620837" cy="1493837"/>
            <a:chOff x="2385" y="407"/>
            <a:chExt cx="1021" cy="941"/>
          </a:xfrm>
        </p:grpSpPr>
        <p:pic>
          <p:nvPicPr>
            <p:cNvPr id="23606" name="Куб 11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407"/>
              <a:ext cx="1021" cy="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 rot="458798">
              <a:off x="2639" y="680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а</a:t>
              </a:r>
            </a:p>
          </p:txBody>
        </p:sp>
      </p:grpSp>
      <p:pic>
        <p:nvPicPr>
          <p:cNvPr id="23564" name="Куб 12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5650" y="176213"/>
            <a:ext cx="15970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5" name="Куб 13"/>
          <p:cNvGrpSpPr>
            <a:grpSpLocks/>
          </p:cNvGrpSpPr>
          <p:nvPr/>
        </p:nvGrpSpPr>
        <p:grpSpPr bwMode="auto">
          <a:xfrm>
            <a:off x="5224463" y="304800"/>
            <a:ext cx="1504950" cy="1322388"/>
            <a:chOff x="3241" y="430"/>
            <a:chExt cx="948" cy="833"/>
          </a:xfrm>
        </p:grpSpPr>
        <p:pic>
          <p:nvPicPr>
            <p:cNvPr id="23604" name="Куб 13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1" y="430"/>
              <a:ext cx="948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3465" y="652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о</a:t>
              </a:r>
            </a:p>
          </p:txBody>
        </p:sp>
      </p:grpSp>
      <p:grpSp>
        <p:nvGrpSpPr>
          <p:cNvPr id="23566" name="Куб 14"/>
          <p:cNvGrpSpPr>
            <a:grpSpLocks/>
          </p:cNvGrpSpPr>
          <p:nvPr/>
        </p:nvGrpSpPr>
        <p:grpSpPr bwMode="auto">
          <a:xfrm>
            <a:off x="5851525" y="49213"/>
            <a:ext cx="1652588" cy="1498600"/>
            <a:chOff x="3636" y="269"/>
            <a:chExt cx="1041" cy="944"/>
          </a:xfrm>
        </p:grpSpPr>
        <p:pic>
          <p:nvPicPr>
            <p:cNvPr id="23602" name="Куб 14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6" y="269"/>
              <a:ext cx="1041" cy="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6" name="Text Box 28"/>
            <p:cNvSpPr txBox="1">
              <a:spLocks noChangeArrowheads="1"/>
            </p:cNvSpPr>
            <p:nvPr/>
          </p:nvSpPr>
          <p:spPr bwMode="auto">
            <a:xfrm rot="457481">
              <a:off x="3899" y="545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р</a:t>
              </a:r>
            </a:p>
          </p:txBody>
        </p:sp>
      </p:grpSp>
      <p:grpSp>
        <p:nvGrpSpPr>
          <p:cNvPr id="23567" name="Куб 15"/>
          <p:cNvGrpSpPr>
            <a:grpSpLocks/>
          </p:cNvGrpSpPr>
          <p:nvPr/>
        </p:nvGrpSpPr>
        <p:grpSpPr bwMode="auto">
          <a:xfrm>
            <a:off x="6419850" y="66675"/>
            <a:ext cx="1773238" cy="1628775"/>
            <a:chOff x="3994" y="280"/>
            <a:chExt cx="1117" cy="1026"/>
          </a:xfrm>
        </p:grpSpPr>
        <p:pic>
          <p:nvPicPr>
            <p:cNvPr id="23600" name="Куб 15"/>
            <p:cNvPicPr>
              <a:picLocks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4" y="280"/>
              <a:ext cx="1117" cy="1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9" name="Text Box 31"/>
            <p:cNvSpPr txBox="1">
              <a:spLocks noChangeArrowheads="1"/>
            </p:cNvSpPr>
            <p:nvPr/>
          </p:nvSpPr>
          <p:spPr bwMode="auto">
            <a:xfrm rot="20773083">
              <a:off x="4317" y="600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и</a:t>
              </a:r>
            </a:p>
          </p:txBody>
        </p:sp>
      </p:grpSp>
      <p:grpSp>
        <p:nvGrpSpPr>
          <p:cNvPr id="23568" name="Куб 16"/>
          <p:cNvGrpSpPr>
            <a:grpSpLocks/>
          </p:cNvGrpSpPr>
          <p:nvPr/>
        </p:nvGrpSpPr>
        <p:grpSpPr bwMode="auto">
          <a:xfrm>
            <a:off x="7218363" y="255588"/>
            <a:ext cx="1663700" cy="1543050"/>
            <a:chOff x="4497" y="399"/>
            <a:chExt cx="1048" cy="972"/>
          </a:xfrm>
        </p:grpSpPr>
        <p:pic>
          <p:nvPicPr>
            <p:cNvPr id="23598" name="Куб 16"/>
            <p:cNvPicPr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7" y="399"/>
              <a:ext cx="1048" cy="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2" name="Text Box 34"/>
            <p:cNvSpPr txBox="1">
              <a:spLocks noChangeArrowheads="1"/>
            </p:cNvSpPr>
            <p:nvPr/>
          </p:nvSpPr>
          <p:spPr bwMode="auto">
            <a:xfrm rot="595265">
              <a:off x="4762" y="687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к</a:t>
              </a:r>
            </a:p>
          </p:txBody>
        </p:sp>
      </p:grpSp>
      <p:grpSp>
        <p:nvGrpSpPr>
          <p:cNvPr id="23569" name="Куб 17"/>
          <p:cNvGrpSpPr>
            <a:grpSpLocks/>
          </p:cNvGrpSpPr>
          <p:nvPr/>
        </p:nvGrpSpPr>
        <p:grpSpPr bwMode="auto">
          <a:xfrm>
            <a:off x="7870825" y="0"/>
            <a:ext cx="1724025" cy="1616075"/>
            <a:chOff x="4908" y="238"/>
            <a:chExt cx="1086" cy="1018"/>
          </a:xfrm>
        </p:grpSpPr>
        <p:pic>
          <p:nvPicPr>
            <p:cNvPr id="23596" name="Куб 17"/>
            <p:cNvPicPr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8" y="238"/>
              <a:ext cx="1086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5" name="Text Box 37"/>
            <p:cNvSpPr txBox="1">
              <a:spLocks noChangeArrowheads="1"/>
            </p:cNvSpPr>
            <p:nvPr/>
          </p:nvSpPr>
          <p:spPr bwMode="auto">
            <a:xfrm rot="20773083">
              <a:off x="5217" y="555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а</a:t>
              </a:r>
            </a:p>
          </p:txBody>
        </p:sp>
      </p:grpSp>
      <p:grpSp>
        <p:nvGrpSpPr>
          <p:cNvPr id="23570" name="Куб 6"/>
          <p:cNvGrpSpPr>
            <a:grpSpLocks/>
          </p:cNvGrpSpPr>
          <p:nvPr/>
        </p:nvGrpSpPr>
        <p:grpSpPr bwMode="auto">
          <a:xfrm>
            <a:off x="-541338" y="-242888"/>
            <a:ext cx="1681163" cy="1560513"/>
            <a:chOff x="-230" y="35"/>
            <a:chExt cx="1059" cy="983"/>
          </a:xfrm>
        </p:grpSpPr>
        <p:pic>
          <p:nvPicPr>
            <p:cNvPr id="23594" name="Куб 6"/>
            <p:cNvPicPr>
              <a:picLocks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0" y="35"/>
              <a:ext cx="1059" cy="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8" name="Text Box 40"/>
            <p:cNvSpPr txBox="1">
              <a:spLocks noChangeArrowheads="1"/>
            </p:cNvSpPr>
            <p:nvPr/>
          </p:nvSpPr>
          <p:spPr bwMode="auto">
            <a:xfrm rot="655611">
              <a:off x="40" y="330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к</a:t>
              </a:r>
            </a:p>
          </p:txBody>
        </p:sp>
      </p:grp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39750" y="1989138"/>
            <a:ext cx="82296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ГРАФ 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– совокупность объектов со связями между ними. Объекты представляются как </a:t>
            </a:r>
            <a:r>
              <a:rPr lang="ru-RU" altLang="ru-RU" sz="28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вершины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или </a:t>
            </a:r>
            <a:r>
              <a:rPr lang="ru-RU" altLang="ru-RU" sz="28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узлы графа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а связи – как </a:t>
            </a:r>
            <a:r>
              <a:rPr lang="ru-RU" altLang="ru-RU" sz="28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дуги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или </a:t>
            </a:r>
            <a:r>
              <a:rPr lang="ru-RU" altLang="ru-RU" sz="28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ребра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graphicFrame>
        <p:nvGraphicFramePr>
          <p:cNvPr id="23572" name="Object 52"/>
          <p:cNvGraphicFramePr>
            <a:graphicFrameLocks noChangeAspect="1"/>
          </p:cNvGraphicFramePr>
          <p:nvPr/>
        </p:nvGraphicFramePr>
        <p:xfrm>
          <a:off x="2627313" y="5805488"/>
          <a:ext cx="201612" cy="201612"/>
        </p:xfrm>
        <a:graphic>
          <a:graphicData uri="http://schemas.openxmlformats.org/presentationml/2006/ole">
            <p:oleObj spid="_x0000_s23616" name="Формула" r:id="rId15" imgW="114102" imgH="114102" progId="Equation.3">
              <p:embed/>
            </p:oleObj>
          </a:graphicData>
        </a:graphic>
      </p:graphicFrame>
      <p:graphicFrame>
        <p:nvGraphicFramePr>
          <p:cNvPr id="23573" name="Object 53"/>
          <p:cNvGraphicFramePr>
            <a:graphicFrameLocks noChangeAspect="1"/>
          </p:cNvGraphicFramePr>
          <p:nvPr/>
        </p:nvGraphicFramePr>
        <p:xfrm>
          <a:off x="4500563" y="6237288"/>
          <a:ext cx="201612" cy="201612"/>
        </p:xfrm>
        <a:graphic>
          <a:graphicData uri="http://schemas.openxmlformats.org/presentationml/2006/ole">
            <p:oleObj spid="_x0000_s23617" name="Формула" r:id="rId16" imgW="114102" imgH="114102" progId="Equation.3">
              <p:embed/>
            </p:oleObj>
          </a:graphicData>
        </a:graphic>
      </p:graphicFrame>
      <p:graphicFrame>
        <p:nvGraphicFramePr>
          <p:cNvPr id="23574" name="Object 54"/>
          <p:cNvGraphicFramePr>
            <a:graphicFrameLocks noChangeAspect="1"/>
          </p:cNvGraphicFramePr>
          <p:nvPr/>
        </p:nvGraphicFramePr>
        <p:xfrm>
          <a:off x="2195513" y="4437063"/>
          <a:ext cx="201612" cy="201612"/>
        </p:xfrm>
        <a:graphic>
          <a:graphicData uri="http://schemas.openxmlformats.org/presentationml/2006/ole">
            <p:oleObj spid="_x0000_s23618" name="Формула" r:id="rId17" imgW="114102" imgH="114102" progId="Equation.3">
              <p:embed/>
            </p:oleObj>
          </a:graphicData>
        </a:graphic>
      </p:graphicFrame>
      <p:graphicFrame>
        <p:nvGraphicFramePr>
          <p:cNvPr id="23575" name="Object 55"/>
          <p:cNvGraphicFramePr>
            <a:graphicFrameLocks noChangeAspect="1"/>
          </p:cNvGraphicFramePr>
          <p:nvPr/>
        </p:nvGraphicFramePr>
        <p:xfrm>
          <a:off x="3635375" y="3860800"/>
          <a:ext cx="201613" cy="201613"/>
        </p:xfrm>
        <a:graphic>
          <a:graphicData uri="http://schemas.openxmlformats.org/presentationml/2006/ole">
            <p:oleObj spid="_x0000_s23619" name="Формула" r:id="rId18" imgW="114102" imgH="114102" progId="Equation.3">
              <p:embed/>
            </p:oleObj>
          </a:graphicData>
        </a:graphic>
      </p:graphicFrame>
      <p:graphicFrame>
        <p:nvGraphicFramePr>
          <p:cNvPr id="23576" name="Object 56"/>
          <p:cNvGraphicFramePr>
            <a:graphicFrameLocks noChangeAspect="1"/>
          </p:cNvGraphicFramePr>
          <p:nvPr/>
        </p:nvGraphicFramePr>
        <p:xfrm>
          <a:off x="4572000" y="4797425"/>
          <a:ext cx="201613" cy="201613"/>
        </p:xfrm>
        <a:graphic>
          <a:graphicData uri="http://schemas.openxmlformats.org/presentationml/2006/ole">
            <p:oleObj spid="_x0000_s23620" name="Формула" r:id="rId19" imgW="114102" imgH="114102" progId="Equation.3">
              <p:embed/>
            </p:oleObj>
          </a:graphicData>
        </a:graphic>
      </p:graphicFrame>
      <p:sp>
        <p:nvSpPr>
          <p:cNvPr id="23577" name="Line 57"/>
          <p:cNvSpPr>
            <a:spLocks noChangeShapeType="1"/>
          </p:cNvSpPr>
          <p:nvPr/>
        </p:nvSpPr>
        <p:spPr bwMode="auto">
          <a:xfrm flipH="1">
            <a:off x="2268538" y="3933825"/>
            <a:ext cx="1439862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8" name="Line 58"/>
          <p:cNvSpPr>
            <a:spLocks noChangeShapeType="1"/>
          </p:cNvSpPr>
          <p:nvPr/>
        </p:nvSpPr>
        <p:spPr bwMode="auto">
          <a:xfrm flipH="1">
            <a:off x="2700338" y="4005263"/>
            <a:ext cx="1008062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9" name="Line 59"/>
          <p:cNvSpPr>
            <a:spLocks noChangeShapeType="1"/>
          </p:cNvSpPr>
          <p:nvPr/>
        </p:nvSpPr>
        <p:spPr bwMode="auto">
          <a:xfrm>
            <a:off x="3708400" y="4005263"/>
            <a:ext cx="863600" cy="2376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0" name="Line 60"/>
          <p:cNvSpPr>
            <a:spLocks noChangeShapeType="1"/>
          </p:cNvSpPr>
          <p:nvPr/>
        </p:nvSpPr>
        <p:spPr bwMode="auto">
          <a:xfrm>
            <a:off x="3708400" y="3933825"/>
            <a:ext cx="935038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1" name="Line 61"/>
          <p:cNvSpPr>
            <a:spLocks noChangeShapeType="1"/>
          </p:cNvSpPr>
          <p:nvPr/>
        </p:nvSpPr>
        <p:spPr bwMode="auto">
          <a:xfrm>
            <a:off x="2268538" y="4508500"/>
            <a:ext cx="23749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2" name="Line 62"/>
          <p:cNvSpPr>
            <a:spLocks noChangeShapeType="1"/>
          </p:cNvSpPr>
          <p:nvPr/>
        </p:nvSpPr>
        <p:spPr bwMode="auto">
          <a:xfrm>
            <a:off x="2268538" y="4508500"/>
            <a:ext cx="2303462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3" name="Line 63"/>
          <p:cNvSpPr>
            <a:spLocks noChangeShapeType="1"/>
          </p:cNvSpPr>
          <p:nvPr/>
        </p:nvSpPr>
        <p:spPr bwMode="auto">
          <a:xfrm>
            <a:off x="2268538" y="4508500"/>
            <a:ext cx="43180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4" name="Line 64"/>
          <p:cNvSpPr>
            <a:spLocks noChangeShapeType="1"/>
          </p:cNvSpPr>
          <p:nvPr/>
        </p:nvSpPr>
        <p:spPr bwMode="auto">
          <a:xfrm>
            <a:off x="2700338" y="5949950"/>
            <a:ext cx="18716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5" name="Line 65"/>
          <p:cNvSpPr>
            <a:spLocks noChangeShapeType="1"/>
          </p:cNvSpPr>
          <p:nvPr/>
        </p:nvSpPr>
        <p:spPr bwMode="auto">
          <a:xfrm flipV="1">
            <a:off x="2700338" y="4868863"/>
            <a:ext cx="194310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6" name="Line 66"/>
          <p:cNvSpPr>
            <a:spLocks noChangeShapeType="1"/>
          </p:cNvSpPr>
          <p:nvPr/>
        </p:nvSpPr>
        <p:spPr bwMode="auto">
          <a:xfrm flipH="1">
            <a:off x="4572000" y="4868863"/>
            <a:ext cx="71438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7" name="Line 67"/>
          <p:cNvSpPr>
            <a:spLocks noChangeShapeType="1"/>
          </p:cNvSpPr>
          <p:nvPr/>
        </p:nvSpPr>
        <p:spPr bwMode="auto">
          <a:xfrm flipH="1">
            <a:off x="3779838" y="3933825"/>
            <a:ext cx="194468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8" name="Line 68"/>
          <p:cNvSpPr>
            <a:spLocks noChangeShapeType="1"/>
          </p:cNvSpPr>
          <p:nvPr/>
        </p:nvSpPr>
        <p:spPr bwMode="auto">
          <a:xfrm flipH="1">
            <a:off x="4716463" y="3933825"/>
            <a:ext cx="1008062" cy="9350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9" name="Line 69"/>
          <p:cNvSpPr>
            <a:spLocks noChangeShapeType="1"/>
          </p:cNvSpPr>
          <p:nvPr/>
        </p:nvSpPr>
        <p:spPr bwMode="auto">
          <a:xfrm flipH="1" flipV="1">
            <a:off x="4643438" y="5373688"/>
            <a:ext cx="1441450" cy="7143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90" name="Line 70"/>
          <p:cNvSpPr>
            <a:spLocks noChangeShapeType="1"/>
          </p:cNvSpPr>
          <p:nvPr/>
        </p:nvSpPr>
        <p:spPr bwMode="auto">
          <a:xfrm flipH="1">
            <a:off x="4284663" y="5445125"/>
            <a:ext cx="1800225" cy="144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79" name="Rectangle 71"/>
          <p:cNvSpPr>
            <a:spLocks noChangeArrowheads="1"/>
          </p:cNvSpPr>
          <p:nvPr/>
        </p:nvSpPr>
        <p:spPr bwMode="auto">
          <a:xfrm>
            <a:off x="5867400" y="3716338"/>
            <a:ext cx="1343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вершины</a:t>
            </a:r>
          </a:p>
        </p:txBody>
      </p:sp>
      <p:sp>
        <p:nvSpPr>
          <p:cNvPr id="17480" name="Rectangle 72"/>
          <p:cNvSpPr>
            <a:spLocks noChangeArrowheads="1"/>
          </p:cNvSpPr>
          <p:nvPr/>
        </p:nvSpPr>
        <p:spPr bwMode="auto">
          <a:xfrm>
            <a:off x="6227763" y="5229225"/>
            <a:ext cx="930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ребра</a:t>
            </a:r>
          </a:p>
        </p:txBody>
      </p:sp>
      <p:sp>
        <p:nvSpPr>
          <p:cNvPr id="23593" name="Rectangle 73"/>
          <p:cNvSpPr>
            <a:spLocks noChangeArrowheads="1"/>
          </p:cNvSpPr>
          <p:nvPr/>
        </p:nvSpPr>
        <p:spPr bwMode="auto">
          <a:xfrm>
            <a:off x="3348038" y="6381750"/>
            <a:ext cx="2449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i="1">
                <a:solidFill>
                  <a:srgbClr val="9B9B9B"/>
                </a:solidFill>
                <a:latin typeface="Arial" charset="0"/>
              </a:rPr>
              <a:t>Логинова Н.В.   МБОУ «СОШ №16»</a:t>
            </a:r>
            <a:endParaRPr lang="ru-RU" altLang="ru-RU" sz="1000" b="1">
              <a:solidFill>
                <a:srgbClr val="9B9B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BEFEAF1-CCDD-4149-9A97-A2488659F3BD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539750" y="188913"/>
            <a:ext cx="82296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Пятеро друзей встретились после каникул и обменялись рукопожатиями. Каждый, здороваясь, пожал руку. Сколько всего было сделано рукопожатий?</a:t>
            </a:r>
          </a:p>
        </p:txBody>
      </p:sp>
      <p:pic>
        <p:nvPicPr>
          <p:cNvPr id="51205" name="Picture 23" descr="j0236281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5013325"/>
            <a:ext cx="2736850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4" descr="45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8613" y="1557338"/>
            <a:ext cx="3857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5" descr="45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2575" y="2565400"/>
            <a:ext cx="3857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6" descr="45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789363"/>
            <a:ext cx="3857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Picture 7" descr="45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6813" y="3789363"/>
            <a:ext cx="3857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Picture 8" descr="45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4650" y="2565400"/>
            <a:ext cx="3857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1" name="Line 9"/>
          <p:cNvSpPr>
            <a:spLocks noChangeShapeType="1"/>
          </p:cNvSpPr>
          <p:nvPr/>
        </p:nvSpPr>
        <p:spPr bwMode="auto">
          <a:xfrm>
            <a:off x="4570413" y="1917700"/>
            <a:ext cx="792162" cy="6477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2" name="Line 10"/>
          <p:cNvSpPr>
            <a:spLocks noChangeShapeType="1"/>
          </p:cNvSpPr>
          <p:nvPr/>
        </p:nvSpPr>
        <p:spPr bwMode="auto">
          <a:xfrm>
            <a:off x="4427538" y="2205038"/>
            <a:ext cx="431800" cy="1512887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3" name="Line 11"/>
          <p:cNvSpPr>
            <a:spLocks noChangeShapeType="1"/>
          </p:cNvSpPr>
          <p:nvPr/>
        </p:nvSpPr>
        <p:spPr bwMode="auto">
          <a:xfrm flipH="1">
            <a:off x="3922713" y="2278063"/>
            <a:ext cx="288925" cy="1439862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4" name="Line 12"/>
          <p:cNvSpPr>
            <a:spLocks noChangeShapeType="1"/>
          </p:cNvSpPr>
          <p:nvPr/>
        </p:nvSpPr>
        <p:spPr bwMode="auto">
          <a:xfrm flipV="1">
            <a:off x="3346450" y="2062163"/>
            <a:ext cx="792163" cy="719137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5" name="Line 13"/>
          <p:cNvSpPr>
            <a:spLocks noChangeShapeType="1"/>
          </p:cNvSpPr>
          <p:nvPr/>
        </p:nvSpPr>
        <p:spPr bwMode="auto">
          <a:xfrm>
            <a:off x="3275013" y="2925763"/>
            <a:ext cx="2087562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6" name="Line 14"/>
          <p:cNvSpPr>
            <a:spLocks noChangeShapeType="1"/>
          </p:cNvSpPr>
          <p:nvPr/>
        </p:nvSpPr>
        <p:spPr bwMode="auto">
          <a:xfrm>
            <a:off x="3346450" y="3070225"/>
            <a:ext cx="1439863" cy="719138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7" name="Line 15"/>
          <p:cNvSpPr>
            <a:spLocks noChangeShapeType="1"/>
          </p:cNvSpPr>
          <p:nvPr/>
        </p:nvSpPr>
        <p:spPr bwMode="auto">
          <a:xfrm>
            <a:off x="3203575" y="3213100"/>
            <a:ext cx="504825" cy="719138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 flipH="1">
            <a:off x="4067175" y="2925763"/>
            <a:ext cx="1368425" cy="10795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H="1">
            <a:off x="5075238" y="3286125"/>
            <a:ext cx="431800" cy="792163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20" name="Line 21"/>
          <p:cNvSpPr>
            <a:spLocks noChangeShapeType="1"/>
          </p:cNvSpPr>
          <p:nvPr/>
        </p:nvSpPr>
        <p:spPr bwMode="auto">
          <a:xfrm>
            <a:off x="4138613" y="4149725"/>
            <a:ext cx="576262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5292725" y="5157788"/>
            <a:ext cx="3635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altLang="ru-RU" sz="2800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Ответ:</a:t>
            </a:r>
            <a:r>
              <a:rPr lang="ru-RU" altLang="ru-RU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рукопожатий</a:t>
            </a:r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3348038" y="6381750"/>
            <a:ext cx="2449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i="1">
                <a:solidFill>
                  <a:srgbClr val="9B9B9B"/>
                </a:solidFill>
                <a:latin typeface="Arial" charset="0"/>
              </a:rPr>
              <a:t>Логинова Н.В.   МБОУ «СОШ №16»</a:t>
            </a:r>
            <a:endParaRPr lang="ru-RU" altLang="ru-RU" sz="1000" b="1">
              <a:solidFill>
                <a:srgbClr val="9B9B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0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 animBg="1"/>
      <p:bldP spid="51220" grpId="0" animBg="1"/>
      <p:bldP spid="512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18EE13C-49B2-4C71-B0C2-7AFAF18581E5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468313" y="1196975"/>
            <a:ext cx="82296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Сколько различных завтраков, состоящих из 1 напитка и 1 вида выпечки, можно составить из </a:t>
            </a:r>
            <a:r>
              <a:rPr lang="ru-RU" alt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ая, </a:t>
            </a:r>
            <a:r>
              <a:rPr lang="ru-RU" alt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офе, </a:t>
            </a:r>
            <a:r>
              <a:rPr lang="ru-RU" alt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улочки, </a:t>
            </a:r>
            <a:r>
              <a:rPr lang="ru-RU" alt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еченья и </a:t>
            </a:r>
            <a:r>
              <a:rPr lang="ru-RU" alt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афель?</a:t>
            </a:r>
            <a:endParaRPr lang="ru-RU" altLang="ru-RU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altLang="ru-RU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115888"/>
            <a:ext cx="91440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Решите задачу, используя</a:t>
            </a:r>
            <a:r>
              <a:rPr lang="ru-RU" alt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граф, дерево возможных вариантов и таблицы</a:t>
            </a:r>
            <a:endParaRPr lang="ru-RU" altLang="ru-RU" sz="36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6872" name="Picture 4" descr="ча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213100"/>
            <a:ext cx="19050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5" descr="коф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941888"/>
            <a:ext cx="180022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6" descr="вафл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429000"/>
            <a:ext cx="10064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7" descr="бул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221163"/>
            <a:ext cx="1006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6" name="Picture 8" descr="печень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5157788"/>
            <a:ext cx="136207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1331913" y="4292600"/>
            <a:ext cx="35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2411413" y="5876925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8532813" y="4437063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7235825" y="5445125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п</a:t>
            </a: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7019925" y="3500438"/>
            <a:ext cx="349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25616" name="Rectangle 19"/>
          <p:cNvSpPr>
            <a:spLocks noChangeArrowheads="1"/>
          </p:cNvSpPr>
          <p:nvPr/>
        </p:nvSpPr>
        <p:spPr bwMode="auto">
          <a:xfrm>
            <a:off x="3348038" y="6381750"/>
            <a:ext cx="2449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i="1">
                <a:solidFill>
                  <a:srgbClr val="9B9B9B"/>
                </a:solidFill>
                <a:latin typeface="Arial" charset="0"/>
              </a:rPr>
              <a:t>Логинова Н.В.   МБОУ «СОШ №16»</a:t>
            </a:r>
            <a:endParaRPr lang="ru-RU" altLang="ru-RU" sz="1000" b="1">
              <a:solidFill>
                <a:srgbClr val="9B9B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7" grpId="0"/>
      <p:bldP spid="36878" grpId="0"/>
      <p:bldP spid="36880" grpId="0"/>
      <p:bldP spid="36881" grpId="0"/>
      <p:bldP spid="368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F37E87-769D-452D-A9D6-3E04FFDFC00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50825" y="1125538"/>
            <a:ext cx="8713788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820738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228725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6713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/>
              <a:t>Шесть семей уехали отдыхать в разные города. Приехав к месту отдыха, они поговорили друг с другом по телефону. Сколько звонков было сделано?</a:t>
            </a:r>
            <a:endParaRPr lang="ru-RU" altLang="ru-RU" sz="2800">
              <a:solidFill>
                <a:srgbClr val="0000FF"/>
              </a:solidFill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15888"/>
            <a:ext cx="91440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Решите задачу, используя</a:t>
            </a:r>
            <a:r>
              <a:rPr lang="ru-RU" altLang="ru-RU" sz="36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граф</a:t>
            </a:r>
          </a:p>
        </p:txBody>
      </p:sp>
      <p:pic>
        <p:nvPicPr>
          <p:cNvPr id="38918" name="Picture 6" descr="_11926234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3141663"/>
            <a:ext cx="13366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7" descr="3527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997200"/>
            <a:ext cx="138747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8" descr="albero_irm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0688" y="5229225"/>
            <a:ext cx="1089025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Picture 9" descr="c93r5t_co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141663"/>
            <a:ext cx="18002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10" descr="dd45a668bf3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925" y="5086350"/>
            <a:ext cx="1800225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11" descr="family_cornelia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076700"/>
            <a:ext cx="12366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3348038" y="6381750"/>
            <a:ext cx="2449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i="1">
                <a:solidFill>
                  <a:srgbClr val="9B9B9B"/>
                </a:solidFill>
                <a:latin typeface="Arial" charset="0"/>
              </a:rPr>
              <a:t>Логинова Н.В.   МБОУ «СОШ №16»</a:t>
            </a:r>
            <a:endParaRPr lang="ru-RU" altLang="ru-RU" sz="1000" b="1">
              <a:solidFill>
                <a:srgbClr val="9B9B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B4C1A8A-9D03-4CCB-9B37-8183366F561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528638" y="2160588"/>
            <a:ext cx="8229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магазине продают воздушные шары: красные, желтые, зеленые, синие. Какие наборы можно составить из двух разных шаров? Сколько наборов </a:t>
            </a:r>
            <a:br>
              <a:rPr lang="ru-RU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 тебя получилось?</a:t>
            </a:r>
          </a:p>
        </p:txBody>
      </p:sp>
      <p:sp>
        <p:nvSpPr>
          <p:cNvPr id="63493" name="Freeform 5"/>
          <p:cNvSpPr>
            <a:spLocks/>
          </p:cNvSpPr>
          <p:nvPr/>
        </p:nvSpPr>
        <p:spPr bwMode="auto">
          <a:xfrm>
            <a:off x="1187450" y="4032250"/>
            <a:ext cx="677863" cy="676275"/>
          </a:xfrm>
          <a:custGeom>
            <a:avLst/>
            <a:gdLst>
              <a:gd name="T0" fmla="*/ 2147483647 w 1066"/>
              <a:gd name="T1" fmla="*/ 2147483647 h 1067"/>
              <a:gd name="T2" fmla="*/ 2147483647 w 1066"/>
              <a:gd name="T3" fmla="*/ 2147483647 h 1067"/>
              <a:gd name="T4" fmla="*/ 2147483647 w 1066"/>
              <a:gd name="T5" fmla="*/ 2147483647 h 1067"/>
              <a:gd name="T6" fmla="*/ 2147483647 w 1066"/>
              <a:gd name="T7" fmla="*/ 2147483647 h 1067"/>
              <a:gd name="T8" fmla="*/ 2147483647 w 1066"/>
              <a:gd name="T9" fmla="*/ 2147483647 h 1067"/>
              <a:gd name="T10" fmla="*/ 2147483647 w 1066"/>
              <a:gd name="T11" fmla="*/ 2147483647 h 1067"/>
              <a:gd name="T12" fmla="*/ 2147483647 w 1066"/>
              <a:gd name="T13" fmla="*/ 2147483647 h 1067"/>
              <a:gd name="T14" fmla="*/ 2147483647 w 1066"/>
              <a:gd name="T15" fmla="*/ 2147483647 h 1067"/>
              <a:gd name="T16" fmla="*/ 2147483647 w 1066"/>
              <a:gd name="T17" fmla="*/ 2147483647 h 1067"/>
              <a:gd name="T18" fmla="*/ 2147483647 w 1066"/>
              <a:gd name="T19" fmla="*/ 2147483647 h 1067"/>
              <a:gd name="T20" fmla="*/ 2147483647 w 1066"/>
              <a:gd name="T21" fmla="*/ 2147483647 h 1067"/>
              <a:gd name="T22" fmla="*/ 2147483647 w 1066"/>
              <a:gd name="T23" fmla="*/ 2147483647 h 1067"/>
              <a:gd name="T24" fmla="*/ 2147483647 w 1066"/>
              <a:gd name="T25" fmla="*/ 2147483647 h 1067"/>
              <a:gd name="T26" fmla="*/ 2147483647 w 1066"/>
              <a:gd name="T27" fmla="*/ 2147483647 h 1067"/>
              <a:gd name="T28" fmla="*/ 2147483647 w 1066"/>
              <a:gd name="T29" fmla="*/ 2147483647 h 1067"/>
              <a:gd name="T30" fmla="*/ 2147483647 w 1066"/>
              <a:gd name="T31" fmla="*/ 2147483647 h 1067"/>
              <a:gd name="T32" fmla="*/ 2147483647 w 1066"/>
              <a:gd name="T33" fmla="*/ 2147483647 h 1067"/>
              <a:gd name="T34" fmla="*/ 2147483647 w 1066"/>
              <a:gd name="T35" fmla="*/ 2147483647 h 1067"/>
              <a:gd name="T36" fmla="*/ 2147483647 w 1066"/>
              <a:gd name="T37" fmla="*/ 2147483647 h 1067"/>
              <a:gd name="T38" fmla="*/ 2147483647 w 1066"/>
              <a:gd name="T39" fmla="*/ 2147483647 h 1067"/>
              <a:gd name="T40" fmla="*/ 2147483647 w 1066"/>
              <a:gd name="T41" fmla="*/ 2147483647 h 1067"/>
              <a:gd name="T42" fmla="*/ 2147483647 w 1066"/>
              <a:gd name="T43" fmla="*/ 2147483647 h 1067"/>
              <a:gd name="T44" fmla="*/ 2147483647 w 1066"/>
              <a:gd name="T45" fmla="*/ 2147483647 h 1067"/>
              <a:gd name="T46" fmla="*/ 2147483647 w 1066"/>
              <a:gd name="T47" fmla="*/ 2147483647 h 1067"/>
              <a:gd name="T48" fmla="*/ 2147483647 w 1066"/>
              <a:gd name="T49" fmla="*/ 2147483647 h 1067"/>
              <a:gd name="T50" fmla="*/ 2147483647 w 1066"/>
              <a:gd name="T51" fmla="*/ 2147483647 h 1067"/>
              <a:gd name="T52" fmla="*/ 2147483647 w 1066"/>
              <a:gd name="T53" fmla="*/ 2147483647 h 1067"/>
              <a:gd name="T54" fmla="*/ 2147483647 w 1066"/>
              <a:gd name="T55" fmla="*/ 2147483647 h 1067"/>
              <a:gd name="T56" fmla="*/ 2147483647 w 1066"/>
              <a:gd name="T57" fmla="*/ 2147483647 h 1067"/>
              <a:gd name="T58" fmla="*/ 2147483647 w 1066"/>
              <a:gd name="T59" fmla="*/ 2147483647 h 1067"/>
              <a:gd name="T60" fmla="*/ 2147483647 w 1066"/>
              <a:gd name="T61" fmla="*/ 2147483647 h 1067"/>
              <a:gd name="T62" fmla="*/ 2147483647 w 1066"/>
              <a:gd name="T63" fmla="*/ 2147483647 h 10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6"/>
              <a:gd name="T97" fmla="*/ 0 h 1067"/>
              <a:gd name="T98" fmla="*/ 1066 w 1066"/>
              <a:gd name="T99" fmla="*/ 1067 h 106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6" h="1067">
                <a:moveTo>
                  <a:pt x="533" y="1067"/>
                </a:moveTo>
                <a:lnTo>
                  <a:pt x="588" y="1064"/>
                </a:lnTo>
                <a:lnTo>
                  <a:pt x="640" y="1056"/>
                </a:lnTo>
                <a:lnTo>
                  <a:pt x="692" y="1043"/>
                </a:lnTo>
                <a:lnTo>
                  <a:pt x="741" y="1025"/>
                </a:lnTo>
                <a:lnTo>
                  <a:pt x="787" y="1002"/>
                </a:lnTo>
                <a:lnTo>
                  <a:pt x="831" y="976"/>
                </a:lnTo>
                <a:lnTo>
                  <a:pt x="872" y="945"/>
                </a:lnTo>
                <a:lnTo>
                  <a:pt x="911" y="910"/>
                </a:lnTo>
                <a:lnTo>
                  <a:pt x="944" y="872"/>
                </a:lnTo>
                <a:lnTo>
                  <a:pt x="975" y="832"/>
                </a:lnTo>
                <a:lnTo>
                  <a:pt x="1001" y="787"/>
                </a:lnTo>
                <a:lnTo>
                  <a:pt x="1024" y="741"/>
                </a:lnTo>
                <a:lnTo>
                  <a:pt x="1042" y="692"/>
                </a:lnTo>
                <a:lnTo>
                  <a:pt x="1055" y="640"/>
                </a:lnTo>
                <a:lnTo>
                  <a:pt x="1063" y="588"/>
                </a:lnTo>
                <a:lnTo>
                  <a:pt x="1066" y="534"/>
                </a:lnTo>
                <a:lnTo>
                  <a:pt x="1063" y="479"/>
                </a:lnTo>
                <a:lnTo>
                  <a:pt x="1055" y="427"/>
                </a:lnTo>
                <a:lnTo>
                  <a:pt x="1042" y="375"/>
                </a:lnTo>
                <a:lnTo>
                  <a:pt x="1024" y="326"/>
                </a:lnTo>
                <a:lnTo>
                  <a:pt x="1001" y="280"/>
                </a:lnTo>
                <a:lnTo>
                  <a:pt x="975" y="235"/>
                </a:lnTo>
                <a:lnTo>
                  <a:pt x="944" y="195"/>
                </a:lnTo>
                <a:lnTo>
                  <a:pt x="911" y="156"/>
                </a:lnTo>
                <a:lnTo>
                  <a:pt x="872" y="123"/>
                </a:lnTo>
                <a:lnTo>
                  <a:pt x="831" y="91"/>
                </a:lnTo>
                <a:lnTo>
                  <a:pt x="787" y="65"/>
                </a:lnTo>
                <a:lnTo>
                  <a:pt x="741" y="42"/>
                </a:lnTo>
                <a:lnTo>
                  <a:pt x="692" y="25"/>
                </a:lnTo>
                <a:lnTo>
                  <a:pt x="640" y="12"/>
                </a:lnTo>
                <a:lnTo>
                  <a:pt x="588" y="3"/>
                </a:lnTo>
                <a:lnTo>
                  <a:pt x="533" y="0"/>
                </a:lnTo>
                <a:lnTo>
                  <a:pt x="479" y="3"/>
                </a:lnTo>
                <a:lnTo>
                  <a:pt x="427" y="12"/>
                </a:lnTo>
                <a:lnTo>
                  <a:pt x="375" y="25"/>
                </a:lnTo>
                <a:lnTo>
                  <a:pt x="326" y="42"/>
                </a:lnTo>
                <a:lnTo>
                  <a:pt x="280" y="65"/>
                </a:lnTo>
                <a:lnTo>
                  <a:pt x="235" y="91"/>
                </a:lnTo>
                <a:lnTo>
                  <a:pt x="195" y="123"/>
                </a:lnTo>
                <a:lnTo>
                  <a:pt x="157" y="156"/>
                </a:lnTo>
                <a:lnTo>
                  <a:pt x="123" y="195"/>
                </a:lnTo>
                <a:lnTo>
                  <a:pt x="91" y="235"/>
                </a:lnTo>
                <a:lnTo>
                  <a:pt x="65" y="280"/>
                </a:lnTo>
                <a:lnTo>
                  <a:pt x="42" y="326"/>
                </a:lnTo>
                <a:lnTo>
                  <a:pt x="25" y="375"/>
                </a:lnTo>
                <a:lnTo>
                  <a:pt x="12" y="427"/>
                </a:lnTo>
                <a:lnTo>
                  <a:pt x="3" y="479"/>
                </a:lnTo>
                <a:lnTo>
                  <a:pt x="0" y="534"/>
                </a:lnTo>
                <a:lnTo>
                  <a:pt x="3" y="588"/>
                </a:lnTo>
                <a:lnTo>
                  <a:pt x="12" y="640"/>
                </a:lnTo>
                <a:lnTo>
                  <a:pt x="25" y="692"/>
                </a:lnTo>
                <a:lnTo>
                  <a:pt x="42" y="741"/>
                </a:lnTo>
                <a:lnTo>
                  <a:pt x="65" y="787"/>
                </a:lnTo>
                <a:lnTo>
                  <a:pt x="91" y="832"/>
                </a:lnTo>
                <a:lnTo>
                  <a:pt x="123" y="872"/>
                </a:lnTo>
                <a:lnTo>
                  <a:pt x="157" y="910"/>
                </a:lnTo>
                <a:lnTo>
                  <a:pt x="195" y="945"/>
                </a:lnTo>
                <a:lnTo>
                  <a:pt x="235" y="976"/>
                </a:lnTo>
                <a:lnTo>
                  <a:pt x="280" y="1002"/>
                </a:lnTo>
                <a:lnTo>
                  <a:pt x="326" y="1025"/>
                </a:lnTo>
                <a:lnTo>
                  <a:pt x="375" y="1043"/>
                </a:lnTo>
                <a:lnTo>
                  <a:pt x="427" y="1056"/>
                </a:lnTo>
                <a:lnTo>
                  <a:pt x="479" y="1064"/>
                </a:lnTo>
                <a:lnTo>
                  <a:pt x="533" y="106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4" name="Freeform 6"/>
          <p:cNvSpPr>
            <a:spLocks/>
          </p:cNvSpPr>
          <p:nvPr/>
        </p:nvSpPr>
        <p:spPr bwMode="auto">
          <a:xfrm>
            <a:off x="1403350" y="4679950"/>
            <a:ext cx="190500" cy="198438"/>
          </a:xfrm>
          <a:custGeom>
            <a:avLst/>
            <a:gdLst>
              <a:gd name="T0" fmla="*/ 2147483647 w 119"/>
              <a:gd name="T1" fmla="*/ 0 h 133"/>
              <a:gd name="T2" fmla="*/ 0 w 119"/>
              <a:gd name="T3" fmla="*/ 2147483647 h 133"/>
              <a:gd name="T4" fmla="*/ 2147483647 w 119"/>
              <a:gd name="T5" fmla="*/ 2147483647 h 133"/>
              <a:gd name="T6" fmla="*/ 2147483647 w 119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  <a:gd name="T12" fmla="*/ 0 w 119"/>
              <a:gd name="T13" fmla="*/ 0 h 133"/>
              <a:gd name="T14" fmla="*/ 119 w 119"/>
              <a:gd name="T15" fmla="*/ 133 h 1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" h="133">
                <a:moveTo>
                  <a:pt x="53" y="0"/>
                </a:moveTo>
                <a:lnTo>
                  <a:pt x="0" y="127"/>
                </a:lnTo>
                <a:lnTo>
                  <a:pt x="119" y="133"/>
                </a:lnTo>
                <a:lnTo>
                  <a:pt x="53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6" name="Freeform 8"/>
          <p:cNvSpPr>
            <a:spLocks/>
          </p:cNvSpPr>
          <p:nvPr/>
        </p:nvSpPr>
        <p:spPr bwMode="auto">
          <a:xfrm>
            <a:off x="6804025" y="4679950"/>
            <a:ext cx="473075" cy="901700"/>
          </a:xfrm>
          <a:custGeom>
            <a:avLst/>
            <a:gdLst>
              <a:gd name="T0" fmla="*/ 2147483647 w 744"/>
              <a:gd name="T1" fmla="*/ 2147483647 h 1421"/>
              <a:gd name="T2" fmla="*/ 2147483647 w 744"/>
              <a:gd name="T3" fmla="*/ 2147483647 h 1421"/>
              <a:gd name="T4" fmla="*/ 2147483647 w 744"/>
              <a:gd name="T5" fmla="*/ 2147483647 h 1421"/>
              <a:gd name="T6" fmla="*/ 2147483647 w 744"/>
              <a:gd name="T7" fmla="*/ 2147483647 h 1421"/>
              <a:gd name="T8" fmla="*/ 2147483647 w 744"/>
              <a:gd name="T9" fmla="*/ 2147483647 h 1421"/>
              <a:gd name="T10" fmla="*/ 2147483647 w 744"/>
              <a:gd name="T11" fmla="*/ 2147483647 h 1421"/>
              <a:gd name="T12" fmla="*/ 2147483647 w 744"/>
              <a:gd name="T13" fmla="*/ 2147483647 h 1421"/>
              <a:gd name="T14" fmla="*/ 2147483647 w 744"/>
              <a:gd name="T15" fmla="*/ 2147483647 h 1421"/>
              <a:gd name="T16" fmla="*/ 2147483647 w 744"/>
              <a:gd name="T17" fmla="*/ 2147483647 h 1421"/>
              <a:gd name="T18" fmla="*/ 2147483647 w 744"/>
              <a:gd name="T19" fmla="*/ 2147483647 h 1421"/>
              <a:gd name="T20" fmla="*/ 2147483647 w 744"/>
              <a:gd name="T21" fmla="*/ 2147483647 h 1421"/>
              <a:gd name="T22" fmla="*/ 2147483647 w 744"/>
              <a:gd name="T23" fmla="*/ 2147483647 h 1421"/>
              <a:gd name="T24" fmla="*/ 2147483647 w 744"/>
              <a:gd name="T25" fmla="*/ 2147483647 h 1421"/>
              <a:gd name="T26" fmla="*/ 2147483647 w 744"/>
              <a:gd name="T27" fmla="*/ 2147483647 h 1421"/>
              <a:gd name="T28" fmla="*/ 2147483647 w 744"/>
              <a:gd name="T29" fmla="*/ 2147483647 h 1421"/>
              <a:gd name="T30" fmla="*/ 2147483647 w 744"/>
              <a:gd name="T31" fmla="*/ 2147483647 h 1421"/>
              <a:gd name="T32" fmla="*/ 2147483647 w 744"/>
              <a:gd name="T33" fmla="*/ 2147483647 h 1421"/>
              <a:gd name="T34" fmla="*/ 2147483647 w 744"/>
              <a:gd name="T35" fmla="*/ 2147483647 h 1421"/>
              <a:gd name="T36" fmla="*/ 2147483647 w 744"/>
              <a:gd name="T37" fmla="*/ 2147483647 h 1421"/>
              <a:gd name="T38" fmla="*/ 2147483647 w 744"/>
              <a:gd name="T39" fmla="*/ 2147483647 h 1421"/>
              <a:gd name="T40" fmla="*/ 2147483647 w 744"/>
              <a:gd name="T41" fmla="*/ 2147483647 h 1421"/>
              <a:gd name="T42" fmla="*/ 2147483647 w 744"/>
              <a:gd name="T43" fmla="*/ 2147483647 h 1421"/>
              <a:gd name="T44" fmla="*/ 2147483647 w 744"/>
              <a:gd name="T45" fmla="*/ 2147483647 h 1421"/>
              <a:gd name="T46" fmla="*/ 2147483647 w 744"/>
              <a:gd name="T47" fmla="*/ 2147483647 h 1421"/>
              <a:gd name="T48" fmla="*/ 2147483647 w 744"/>
              <a:gd name="T49" fmla="*/ 2147483647 h 1421"/>
              <a:gd name="T50" fmla="*/ 2147483647 w 744"/>
              <a:gd name="T51" fmla="*/ 2147483647 h 1421"/>
              <a:gd name="T52" fmla="*/ 2147483647 w 744"/>
              <a:gd name="T53" fmla="*/ 2147483647 h 1421"/>
              <a:gd name="T54" fmla="*/ 2147483647 w 744"/>
              <a:gd name="T55" fmla="*/ 2147483647 h 1421"/>
              <a:gd name="T56" fmla="*/ 2147483647 w 744"/>
              <a:gd name="T57" fmla="*/ 2147483647 h 1421"/>
              <a:gd name="T58" fmla="*/ 2147483647 w 744"/>
              <a:gd name="T59" fmla="*/ 2147483647 h 1421"/>
              <a:gd name="T60" fmla="*/ 2147483647 w 744"/>
              <a:gd name="T61" fmla="*/ 2147483647 h 1421"/>
              <a:gd name="T62" fmla="*/ 0 w 744"/>
              <a:gd name="T63" fmla="*/ 2147483647 h 1421"/>
              <a:gd name="T64" fmla="*/ 2147483647 w 744"/>
              <a:gd name="T65" fmla="*/ 2147483647 h 1421"/>
              <a:gd name="T66" fmla="*/ 2147483647 w 744"/>
              <a:gd name="T67" fmla="*/ 2147483647 h 1421"/>
              <a:gd name="T68" fmla="*/ 2147483647 w 744"/>
              <a:gd name="T69" fmla="*/ 2147483647 h 1421"/>
              <a:gd name="T70" fmla="*/ 2147483647 w 744"/>
              <a:gd name="T71" fmla="*/ 2147483647 h 1421"/>
              <a:gd name="T72" fmla="*/ 2147483647 w 744"/>
              <a:gd name="T73" fmla="*/ 2147483647 h 1421"/>
              <a:gd name="T74" fmla="*/ 2147483647 w 744"/>
              <a:gd name="T75" fmla="*/ 2147483647 h 1421"/>
              <a:gd name="T76" fmla="*/ 2147483647 w 744"/>
              <a:gd name="T77" fmla="*/ 2147483647 h 1421"/>
              <a:gd name="T78" fmla="*/ 2147483647 w 744"/>
              <a:gd name="T79" fmla="*/ 2147483647 h 1421"/>
              <a:gd name="T80" fmla="*/ 2147483647 w 744"/>
              <a:gd name="T81" fmla="*/ 2147483647 h 1421"/>
              <a:gd name="T82" fmla="*/ 2147483647 w 744"/>
              <a:gd name="T83" fmla="*/ 2147483647 h 1421"/>
              <a:gd name="T84" fmla="*/ 2147483647 w 744"/>
              <a:gd name="T85" fmla="*/ 2147483647 h 1421"/>
              <a:gd name="T86" fmla="*/ 2147483647 w 744"/>
              <a:gd name="T87" fmla="*/ 2147483647 h 1421"/>
              <a:gd name="T88" fmla="*/ 2147483647 w 744"/>
              <a:gd name="T89" fmla="*/ 2147483647 h 1421"/>
              <a:gd name="T90" fmla="*/ 2147483647 w 744"/>
              <a:gd name="T91" fmla="*/ 2147483647 h 1421"/>
              <a:gd name="T92" fmla="*/ 2147483647 w 744"/>
              <a:gd name="T93" fmla="*/ 2147483647 h 1421"/>
              <a:gd name="T94" fmla="*/ 2147483647 w 744"/>
              <a:gd name="T95" fmla="*/ 2147483647 h 1421"/>
              <a:gd name="T96" fmla="*/ 2147483647 w 744"/>
              <a:gd name="T97" fmla="*/ 2147483647 h 1421"/>
              <a:gd name="T98" fmla="*/ 2147483647 w 744"/>
              <a:gd name="T99" fmla="*/ 2147483647 h 1421"/>
              <a:gd name="T100" fmla="*/ 2147483647 w 744"/>
              <a:gd name="T101" fmla="*/ 2147483647 h 1421"/>
              <a:gd name="T102" fmla="*/ 2147483647 w 744"/>
              <a:gd name="T103" fmla="*/ 2147483647 h 1421"/>
              <a:gd name="T104" fmla="*/ 2147483647 w 744"/>
              <a:gd name="T105" fmla="*/ 2147483647 h 142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44"/>
              <a:gd name="T160" fmla="*/ 0 h 1421"/>
              <a:gd name="T161" fmla="*/ 744 w 744"/>
              <a:gd name="T162" fmla="*/ 1421 h 142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44" h="1421">
                <a:moveTo>
                  <a:pt x="736" y="1291"/>
                </a:moveTo>
                <a:lnTo>
                  <a:pt x="744" y="1248"/>
                </a:lnTo>
                <a:lnTo>
                  <a:pt x="744" y="1206"/>
                </a:lnTo>
                <a:lnTo>
                  <a:pt x="737" y="1165"/>
                </a:lnTo>
                <a:lnTo>
                  <a:pt x="720" y="1123"/>
                </a:lnTo>
                <a:lnTo>
                  <a:pt x="695" y="1082"/>
                </a:lnTo>
                <a:lnTo>
                  <a:pt x="662" y="1044"/>
                </a:lnTo>
                <a:lnTo>
                  <a:pt x="622" y="1005"/>
                </a:lnTo>
                <a:lnTo>
                  <a:pt x="573" y="967"/>
                </a:lnTo>
                <a:lnTo>
                  <a:pt x="547" y="950"/>
                </a:lnTo>
                <a:lnTo>
                  <a:pt x="520" y="934"/>
                </a:lnTo>
                <a:lnTo>
                  <a:pt x="494" y="918"/>
                </a:lnTo>
                <a:lnTo>
                  <a:pt x="466" y="904"/>
                </a:lnTo>
                <a:lnTo>
                  <a:pt x="440" y="889"/>
                </a:lnTo>
                <a:lnTo>
                  <a:pt x="413" y="875"/>
                </a:lnTo>
                <a:lnTo>
                  <a:pt x="387" y="860"/>
                </a:lnTo>
                <a:lnTo>
                  <a:pt x="361" y="846"/>
                </a:lnTo>
                <a:lnTo>
                  <a:pt x="339" y="836"/>
                </a:lnTo>
                <a:lnTo>
                  <a:pt x="319" y="824"/>
                </a:lnTo>
                <a:lnTo>
                  <a:pt x="298" y="813"/>
                </a:lnTo>
                <a:lnTo>
                  <a:pt x="278" y="803"/>
                </a:lnTo>
                <a:lnTo>
                  <a:pt x="257" y="791"/>
                </a:lnTo>
                <a:lnTo>
                  <a:pt x="236" y="780"/>
                </a:lnTo>
                <a:lnTo>
                  <a:pt x="217" y="768"/>
                </a:lnTo>
                <a:lnTo>
                  <a:pt x="197" y="757"/>
                </a:lnTo>
                <a:lnTo>
                  <a:pt x="177" y="744"/>
                </a:lnTo>
                <a:lnTo>
                  <a:pt x="158" y="731"/>
                </a:lnTo>
                <a:lnTo>
                  <a:pt x="138" y="718"/>
                </a:lnTo>
                <a:lnTo>
                  <a:pt x="119" y="705"/>
                </a:lnTo>
                <a:lnTo>
                  <a:pt x="100" y="690"/>
                </a:lnTo>
                <a:lnTo>
                  <a:pt x="83" y="674"/>
                </a:lnTo>
                <a:lnTo>
                  <a:pt x="64" y="659"/>
                </a:lnTo>
                <a:lnTo>
                  <a:pt x="47" y="643"/>
                </a:lnTo>
                <a:lnTo>
                  <a:pt x="31" y="620"/>
                </a:lnTo>
                <a:lnTo>
                  <a:pt x="23" y="595"/>
                </a:lnTo>
                <a:lnTo>
                  <a:pt x="20" y="571"/>
                </a:lnTo>
                <a:lnTo>
                  <a:pt x="21" y="546"/>
                </a:lnTo>
                <a:lnTo>
                  <a:pt x="24" y="523"/>
                </a:lnTo>
                <a:lnTo>
                  <a:pt x="30" y="503"/>
                </a:lnTo>
                <a:lnTo>
                  <a:pt x="36" y="487"/>
                </a:lnTo>
                <a:lnTo>
                  <a:pt x="41" y="474"/>
                </a:lnTo>
                <a:lnTo>
                  <a:pt x="50" y="461"/>
                </a:lnTo>
                <a:lnTo>
                  <a:pt x="60" y="450"/>
                </a:lnTo>
                <a:lnTo>
                  <a:pt x="70" y="437"/>
                </a:lnTo>
                <a:lnTo>
                  <a:pt x="82" y="425"/>
                </a:lnTo>
                <a:lnTo>
                  <a:pt x="92" y="414"/>
                </a:lnTo>
                <a:lnTo>
                  <a:pt x="103" y="402"/>
                </a:lnTo>
                <a:lnTo>
                  <a:pt x="115" y="392"/>
                </a:lnTo>
                <a:lnTo>
                  <a:pt x="126" y="380"/>
                </a:lnTo>
                <a:lnTo>
                  <a:pt x="138" y="369"/>
                </a:lnTo>
                <a:lnTo>
                  <a:pt x="151" y="357"/>
                </a:lnTo>
                <a:lnTo>
                  <a:pt x="162" y="346"/>
                </a:lnTo>
                <a:lnTo>
                  <a:pt x="174" y="334"/>
                </a:lnTo>
                <a:lnTo>
                  <a:pt x="185" y="321"/>
                </a:lnTo>
                <a:lnTo>
                  <a:pt x="195" y="308"/>
                </a:lnTo>
                <a:lnTo>
                  <a:pt x="206" y="295"/>
                </a:lnTo>
                <a:lnTo>
                  <a:pt x="216" y="281"/>
                </a:lnTo>
                <a:lnTo>
                  <a:pt x="233" y="246"/>
                </a:lnTo>
                <a:lnTo>
                  <a:pt x="244" y="212"/>
                </a:lnTo>
                <a:lnTo>
                  <a:pt x="252" y="176"/>
                </a:lnTo>
                <a:lnTo>
                  <a:pt x="254" y="140"/>
                </a:lnTo>
                <a:lnTo>
                  <a:pt x="253" y="105"/>
                </a:lnTo>
                <a:lnTo>
                  <a:pt x="249" y="69"/>
                </a:lnTo>
                <a:lnTo>
                  <a:pt x="243" y="34"/>
                </a:lnTo>
                <a:lnTo>
                  <a:pt x="236" y="0"/>
                </a:lnTo>
                <a:lnTo>
                  <a:pt x="217" y="4"/>
                </a:lnTo>
                <a:lnTo>
                  <a:pt x="224" y="37"/>
                </a:lnTo>
                <a:lnTo>
                  <a:pt x="229" y="70"/>
                </a:lnTo>
                <a:lnTo>
                  <a:pt x="233" y="104"/>
                </a:lnTo>
                <a:lnTo>
                  <a:pt x="234" y="138"/>
                </a:lnTo>
                <a:lnTo>
                  <a:pt x="231" y="173"/>
                </a:lnTo>
                <a:lnTo>
                  <a:pt x="226" y="206"/>
                </a:lnTo>
                <a:lnTo>
                  <a:pt x="214" y="239"/>
                </a:lnTo>
                <a:lnTo>
                  <a:pt x="198" y="271"/>
                </a:lnTo>
                <a:lnTo>
                  <a:pt x="190" y="284"/>
                </a:lnTo>
                <a:lnTo>
                  <a:pt x="180" y="297"/>
                </a:lnTo>
                <a:lnTo>
                  <a:pt x="170" y="310"/>
                </a:lnTo>
                <a:lnTo>
                  <a:pt x="158" y="321"/>
                </a:lnTo>
                <a:lnTo>
                  <a:pt x="148" y="333"/>
                </a:lnTo>
                <a:lnTo>
                  <a:pt x="136" y="344"/>
                </a:lnTo>
                <a:lnTo>
                  <a:pt x="125" y="354"/>
                </a:lnTo>
                <a:lnTo>
                  <a:pt x="113" y="366"/>
                </a:lnTo>
                <a:lnTo>
                  <a:pt x="102" y="378"/>
                </a:lnTo>
                <a:lnTo>
                  <a:pt x="89" y="388"/>
                </a:lnTo>
                <a:lnTo>
                  <a:pt x="77" y="399"/>
                </a:lnTo>
                <a:lnTo>
                  <a:pt x="66" y="412"/>
                </a:lnTo>
                <a:lnTo>
                  <a:pt x="54" y="424"/>
                </a:lnTo>
                <a:lnTo>
                  <a:pt x="44" y="437"/>
                </a:lnTo>
                <a:lnTo>
                  <a:pt x="34" y="450"/>
                </a:lnTo>
                <a:lnTo>
                  <a:pt x="24" y="464"/>
                </a:lnTo>
                <a:lnTo>
                  <a:pt x="24" y="465"/>
                </a:lnTo>
                <a:lnTo>
                  <a:pt x="13" y="493"/>
                </a:lnTo>
                <a:lnTo>
                  <a:pt x="4" y="519"/>
                </a:lnTo>
                <a:lnTo>
                  <a:pt x="0" y="545"/>
                </a:lnTo>
                <a:lnTo>
                  <a:pt x="0" y="571"/>
                </a:lnTo>
                <a:lnTo>
                  <a:pt x="2" y="594"/>
                </a:lnTo>
                <a:lnTo>
                  <a:pt x="8" y="617"/>
                </a:lnTo>
                <a:lnTo>
                  <a:pt x="18" y="637"/>
                </a:lnTo>
                <a:lnTo>
                  <a:pt x="33" y="656"/>
                </a:lnTo>
                <a:lnTo>
                  <a:pt x="50" y="673"/>
                </a:lnTo>
                <a:lnTo>
                  <a:pt x="69" y="689"/>
                </a:lnTo>
                <a:lnTo>
                  <a:pt x="87" y="705"/>
                </a:lnTo>
                <a:lnTo>
                  <a:pt x="106" y="719"/>
                </a:lnTo>
                <a:lnTo>
                  <a:pt x="126" y="734"/>
                </a:lnTo>
                <a:lnTo>
                  <a:pt x="145" y="747"/>
                </a:lnTo>
                <a:lnTo>
                  <a:pt x="165" y="760"/>
                </a:lnTo>
                <a:lnTo>
                  <a:pt x="185" y="773"/>
                </a:lnTo>
                <a:lnTo>
                  <a:pt x="206" y="785"/>
                </a:lnTo>
                <a:lnTo>
                  <a:pt x="226" y="797"/>
                </a:lnTo>
                <a:lnTo>
                  <a:pt x="246" y="809"/>
                </a:lnTo>
                <a:lnTo>
                  <a:pt x="267" y="820"/>
                </a:lnTo>
                <a:lnTo>
                  <a:pt x="288" y="832"/>
                </a:lnTo>
                <a:lnTo>
                  <a:pt x="309" y="843"/>
                </a:lnTo>
                <a:lnTo>
                  <a:pt x="331" y="853"/>
                </a:lnTo>
                <a:lnTo>
                  <a:pt x="352" y="865"/>
                </a:lnTo>
                <a:lnTo>
                  <a:pt x="378" y="878"/>
                </a:lnTo>
                <a:lnTo>
                  <a:pt x="404" y="892"/>
                </a:lnTo>
                <a:lnTo>
                  <a:pt x="430" y="907"/>
                </a:lnTo>
                <a:lnTo>
                  <a:pt x="458" y="921"/>
                </a:lnTo>
                <a:lnTo>
                  <a:pt x="484" y="935"/>
                </a:lnTo>
                <a:lnTo>
                  <a:pt x="509" y="951"/>
                </a:lnTo>
                <a:lnTo>
                  <a:pt x="535" y="967"/>
                </a:lnTo>
                <a:lnTo>
                  <a:pt x="561" y="983"/>
                </a:lnTo>
                <a:lnTo>
                  <a:pt x="596" y="1009"/>
                </a:lnTo>
                <a:lnTo>
                  <a:pt x="630" y="1039"/>
                </a:lnTo>
                <a:lnTo>
                  <a:pt x="662" y="1072"/>
                </a:lnTo>
                <a:lnTo>
                  <a:pt x="689" y="1108"/>
                </a:lnTo>
                <a:lnTo>
                  <a:pt x="710" y="1149"/>
                </a:lnTo>
                <a:lnTo>
                  <a:pt x="723" y="1192"/>
                </a:lnTo>
                <a:lnTo>
                  <a:pt x="725" y="1237"/>
                </a:lnTo>
                <a:lnTo>
                  <a:pt x="717" y="1286"/>
                </a:lnTo>
                <a:lnTo>
                  <a:pt x="713" y="1300"/>
                </a:lnTo>
                <a:lnTo>
                  <a:pt x="707" y="1315"/>
                </a:lnTo>
                <a:lnTo>
                  <a:pt x="701" y="1328"/>
                </a:lnTo>
                <a:lnTo>
                  <a:pt x="694" y="1340"/>
                </a:lnTo>
                <a:lnTo>
                  <a:pt x="687" y="1353"/>
                </a:lnTo>
                <a:lnTo>
                  <a:pt x="679" y="1368"/>
                </a:lnTo>
                <a:lnTo>
                  <a:pt x="671" y="1381"/>
                </a:lnTo>
                <a:lnTo>
                  <a:pt x="662" y="1394"/>
                </a:lnTo>
                <a:lnTo>
                  <a:pt x="658" y="1401"/>
                </a:lnTo>
                <a:lnTo>
                  <a:pt x="653" y="1407"/>
                </a:lnTo>
                <a:lnTo>
                  <a:pt x="648" y="1414"/>
                </a:lnTo>
                <a:lnTo>
                  <a:pt x="643" y="1421"/>
                </a:lnTo>
                <a:lnTo>
                  <a:pt x="651" y="1420"/>
                </a:lnTo>
                <a:lnTo>
                  <a:pt x="658" y="1418"/>
                </a:lnTo>
                <a:lnTo>
                  <a:pt x="664" y="1417"/>
                </a:lnTo>
                <a:lnTo>
                  <a:pt x="671" y="1417"/>
                </a:lnTo>
                <a:lnTo>
                  <a:pt x="672" y="1414"/>
                </a:lnTo>
                <a:lnTo>
                  <a:pt x="675" y="1411"/>
                </a:lnTo>
                <a:lnTo>
                  <a:pt x="677" y="1408"/>
                </a:lnTo>
                <a:lnTo>
                  <a:pt x="678" y="1405"/>
                </a:lnTo>
                <a:lnTo>
                  <a:pt x="687" y="1392"/>
                </a:lnTo>
                <a:lnTo>
                  <a:pt x="695" y="1378"/>
                </a:lnTo>
                <a:lnTo>
                  <a:pt x="704" y="1365"/>
                </a:lnTo>
                <a:lnTo>
                  <a:pt x="711" y="1351"/>
                </a:lnTo>
                <a:lnTo>
                  <a:pt x="718" y="1336"/>
                </a:lnTo>
                <a:lnTo>
                  <a:pt x="725" y="1322"/>
                </a:lnTo>
                <a:lnTo>
                  <a:pt x="731" y="1307"/>
                </a:lnTo>
                <a:lnTo>
                  <a:pt x="736" y="1291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7" name="Freeform 9"/>
          <p:cNvSpPr>
            <a:spLocks/>
          </p:cNvSpPr>
          <p:nvPr/>
        </p:nvSpPr>
        <p:spPr bwMode="auto">
          <a:xfrm>
            <a:off x="2914650" y="4032250"/>
            <a:ext cx="677863" cy="676275"/>
          </a:xfrm>
          <a:custGeom>
            <a:avLst/>
            <a:gdLst>
              <a:gd name="T0" fmla="*/ 2147483647 w 1066"/>
              <a:gd name="T1" fmla="*/ 2147483647 h 1067"/>
              <a:gd name="T2" fmla="*/ 2147483647 w 1066"/>
              <a:gd name="T3" fmla="*/ 2147483647 h 1067"/>
              <a:gd name="T4" fmla="*/ 2147483647 w 1066"/>
              <a:gd name="T5" fmla="*/ 2147483647 h 1067"/>
              <a:gd name="T6" fmla="*/ 2147483647 w 1066"/>
              <a:gd name="T7" fmla="*/ 2147483647 h 1067"/>
              <a:gd name="T8" fmla="*/ 2147483647 w 1066"/>
              <a:gd name="T9" fmla="*/ 2147483647 h 1067"/>
              <a:gd name="T10" fmla="*/ 2147483647 w 1066"/>
              <a:gd name="T11" fmla="*/ 2147483647 h 1067"/>
              <a:gd name="T12" fmla="*/ 2147483647 w 1066"/>
              <a:gd name="T13" fmla="*/ 2147483647 h 1067"/>
              <a:gd name="T14" fmla="*/ 2147483647 w 1066"/>
              <a:gd name="T15" fmla="*/ 2147483647 h 1067"/>
              <a:gd name="T16" fmla="*/ 2147483647 w 1066"/>
              <a:gd name="T17" fmla="*/ 2147483647 h 1067"/>
              <a:gd name="T18" fmla="*/ 2147483647 w 1066"/>
              <a:gd name="T19" fmla="*/ 2147483647 h 1067"/>
              <a:gd name="T20" fmla="*/ 2147483647 w 1066"/>
              <a:gd name="T21" fmla="*/ 2147483647 h 1067"/>
              <a:gd name="T22" fmla="*/ 2147483647 w 1066"/>
              <a:gd name="T23" fmla="*/ 2147483647 h 1067"/>
              <a:gd name="T24" fmla="*/ 2147483647 w 1066"/>
              <a:gd name="T25" fmla="*/ 2147483647 h 1067"/>
              <a:gd name="T26" fmla="*/ 2147483647 w 1066"/>
              <a:gd name="T27" fmla="*/ 2147483647 h 1067"/>
              <a:gd name="T28" fmla="*/ 2147483647 w 1066"/>
              <a:gd name="T29" fmla="*/ 2147483647 h 1067"/>
              <a:gd name="T30" fmla="*/ 2147483647 w 1066"/>
              <a:gd name="T31" fmla="*/ 2147483647 h 1067"/>
              <a:gd name="T32" fmla="*/ 2147483647 w 1066"/>
              <a:gd name="T33" fmla="*/ 2147483647 h 1067"/>
              <a:gd name="T34" fmla="*/ 2147483647 w 1066"/>
              <a:gd name="T35" fmla="*/ 2147483647 h 1067"/>
              <a:gd name="T36" fmla="*/ 2147483647 w 1066"/>
              <a:gd name="T37" fmla="*/ 2147483647 h 1067"/>
              <a:gd name="T38" fmla="*/ 2147483647 w 1066"/>
              <a:gd name="T39" fmla="*/ 2147483647 h 1067"/>
              <a:gd name="T40" fmla="*/ 2147483647 w 1066"/>
              <a:gd name="T41" fmla="*/ 2147483647 h 1067"/>
              <a:gd name="T42" fmla="*/ 2147483647 w 1066"/>
              <a:gd name="T43" fmla="*/ 2147483647 h 1067"/>
              <a:gd name="T44" fmla="*/ 2147483647 w 1066"/>
              <a:gd name="T45" fmla="*/ 2147483647 h 1067"/>
              <a:gd name="T46" fmla="*/ 2147483647 w 1066"/>
              <a:gd name="T47" fmla="*/ 2147483647 h 1067"/>
              <a:gd name="T48" fmla="*/ 2147483647 w 1066"/>
              <a:gd name="T49" fmla="*/ 2147483647 h 1067"/>
              <a:gd name="T50" fmla="*/ 2147483647 w 1066"/>
              <a:gd name="T51" fmla="*/ 2147483647 h 1067"/>
              <a:gd name="T52" fmla="*/ 2147483647 w 1066"/>
              <a:gd name="T53" fmla="*/ 2147483647 h 1067"/>
              <a:gd name="T54" fmla="*/ 2147483647 w 1066"/>
              <a:gd name="T55" fmla="*/ 2147483647 h 1067"/>
              <a:gd name="T56" fmla="*/ 2147483647 w 1066"/>
              <a:gd name="T57" fmla="*/ 2147483647 h 1067"/>
              <a:gd name="T58" fmla="*/ 2147483647 w 1066"/>
              <a:gd name="T59" fmla="*/ 2147483647 h 1067"/>
              <a:gd name="T60" fmla="*/ 2147483647 w 1066"/>
              <a:gd name="T61" fmla="*/ 2147483647 h 1067"/>
              <a:gd name="T62" fmla="*/ 2147483647 w 1066"/>
              <a:gd name="T63" fmla="*/ 2147483647 h 10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6"/>
              <a:gd name="T97" fmla="*/ 0 h 1067"/>
              <a:gd name="T98" fmla="*/ 1066 w 1066"/>
              <a:gd name="T99" fmla="*/ 1067 h 106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6" h="1067">
                <a:moveTo>
                  <a:pt x="533" y="1067"/>
                </a:moveTo>
                <a:lnTo>
                  <a:pt x="588" y="1064"/>
                </a:lnTo>
                <a:lnTo>
                  <a:pt x="640" y="1056"/>
                </a:lnTo>
                <a:lnTo>
                  <a:pt x="692" y="1043"/>
                </a:lnTo>
                <a:lnTo>
                  <a:pt x="741" y="1025"/>
                </a:lnTo>
                <a:lnTo>
                  <a:pt x="787" y="1002"/>
                </a:lnTo>
                <a:lnTo>
                  <a:pt x="831" y="976"/>
                </a:lnTo>
                <a:lnTo>
                  <a:pt x="872" y="945"/>
                </a:lnTo>
                <a:lnTo>
                  <a:pt x="911" y="910"/>
                </a:lnTo>
                <a:lnTo>
                  <a:pt x="944" y="872"/>
                </a:lnTo>
                <a:lnTo>
                  <a:pt x="975" y="832"/>
                </a:lnTo>
                <a:lnTo>
                  <a:pt x="1001" y="787"/>
                </a:lnTo>
                <a:lnTo>
                  <a:pt x="1024" y="741"/>
                </a:lnTo>
                <a:lnTo>
                  <a:pt x="1042" y="692"/>
                </a:lnTo>
                <a:lnTo>
                  <a:pt x="1055" y="640"/>
                </a:lnTo>
                <a:lnTo>
                  <a:pt x="1063" y="588"/>
                </a:lnTo>
                <a:lnTo>
                  <a:pt x="1066" y="534"/>
                </a:lnTo>
                <a:lnTo>
                  <a:pt x="1063" y="479"/>
                </a:lnTo>
                <a:lnTo>
                  <a:pt x="1055" y="427"/>
                </a:lnTo>
                <a:lnTo>
                  <a:pt x="1042" y="375"/>
                </a:lnTo>
                <a:lnTo>
                  <a:pt x="1024" y="326"/>
                </a:lnTo>
                <a:lnTo>
                  <a:pt x="1001" y="280"/>
                </a:lnTo>
                <a:lnTo>
                  <a:pt x="975" y="235"/>
                </a:lnTo>
                <a:lnTo>
                  <a:pt x="944" y="195"/>
                </a:lnTo>
                <a:lnTo>
                  <a:pt x="911" y="156"/>
                </a:lnTo>
                <a:lnTo>
                  <a:pt x="872" y="123"/>
                </a:lnTo>
                <a:lnTo>
                  <a:pt x="831" y="91"/>
                </a:lnTo>
                <a:lnTo>
                  <a:pt x="787" y="65"/>
                </a:lnTo>
                <a:lnTo>
                  <a:pt x="741" y="42"/>
                </a:lnTo>
                <a:lnTo>
                  <a:pt x="692" y="25"/>
                </a:lnTo>
                <a:lnTo>
                  <a:pt x="640" y="12"/>
                </a:lnTo>
                <a:lnTo>
                  <a:pt x="588" y="3"/>
                </a:lnTo>
                <a:lnTo>
                  <a:pt x="533" y="0"/>
                </a:lnTo>
                <a:lnTo>
                  <a:pt x="479" y="3"/>
                </a:lnTo>
                <a:lnTo>
                  <a:pt x="427" y="12"/>
                </a:lnTo>
                <a:lnTo>
                  <a:pt x="375" y="25"/>
                </a:lnTo>
                <a:lnTo>
                  <a:pt x="326" y="42"/>
                </a:lnTo>
                <a:lnTo>
                  <a:pt x="280" y="65"/>
                </a:lnTo>
                <a:lnTo>
                  <a:pt x="235" y="91"/>
                </a:lnTo>
                <a:lnTo>
                  <a:pt x="195" y="123"/>
                </a:lnTo>
                <a:lnTo>
                  <a:pt x="157" y="156"/>
                </a:lnTo>
                <a:lnTo>
                  <a:pt x="123" y="195"/>
                </a:lnTo>
                <a:lnTo>
                  <a:pt x="91" y="235"/>
                </a:lnTo>
                <a:lnTo>
                  <a:pt x="65" y="280"/>
                </a:lnTo>
                <a:lnTo>
                  <a:pt x="42" y="326"/>
                </a:lnTo>
                <a:lnTo>
                  <a:pt x="25" y="375"/>
                </a:lnTo>
                <a:lnTo>
                  <a:pt x="12" y="427"/>
                </a:lnTo>
                <a:lnTo>
                  <a:pt x="3" y="479"/>
                </a:lnTo>
                <a:lnTo>
                  <a:pt x="0" y="534"/>
                </a:lnTo>
                <a:lnTo>
                  <a:pt x="3" y="588"/>
                </a:lnTo>
                <a:lnTo>
                  <a:pt x="12" y="640"/>
                </a:lnTo>
                <a:lnTo>
                  <a:pt x="25" y="692"/>
                </a:lnTo>
                <a:lnTo>
                  <a:pt x="42" y="741"/>
                </a:lnTo>
                <a:lnTo>
                  <a:pt x="65" y="787"/>
                </a:lnTo>
                <a:lnTo>
                  <a:pt x="91" y="832"/>
                </a:lnTo>
                <a:lnTo>
                  <a:pt x="123" y="872"/>
                </a:lnTo>
                <a:lnTo>
                  <a:pt x="157" y="910"/>
                </a:lnTo>
                <a:lnTo>
                  <a:pt x="195" y="945"/>
                </a:lnTo>
                <a:lnTo>
                  <a:pt x="235" y="976"/>
                </a:lnTo>
                <a:lnTo>
                  <a:pt x="280" y="1002"/>
                </a:lnTo>
                <a:lnTo>
                  <a:pt x="326" y="1025"/>
                </a:lnTo>
                <a:lnTo>
                  <a:pt x="375" y="1043"/>
                </a:lnTo>
                <a:lnTo>
                  <a:pt x="427" y="1056"/>
                </a:lnTo>
                <a:lnTo>
                  <a:pt x="479" y="1064"/>
                </a:lnTo>
                <a:lnTo>
                  <a:pt x="533" y="1067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8" name="Freeform 10"/>
          <p:cNvSpPr>
            <a:spLocks/>
          </p:cNvSpPr>
          <p:nvPr/>
        </p:nvSpPr>
        <p:spPr bwMode="auto">
          <a:xfrm>
            <a:off x="4714875" y="4032250"/>
            <a:ext cx="677863" cy="676275"/>
          </a:xfrm>
          <a:custGeom>
            <a:avLst/>
            <a:gdLst>
              <a:gd name="T0" fmla="*/ 2147483647 w 1066"/>
              <a:gd name="T1" fmla="*/ 2147483647 h 1067"/>
              <a:gd name="T2" fmla="*/ 2147483647 w 1066"/>
              <a:gd name="T3" fmla="*/ 2147483647 h 1067"/>
              <a:gd name="T4" fmla="*/ 2147483647 w 1066"/>
              <a:gd name="T5" fmla="*/ 2147483647 h 1067"/>
              <a:gd name="T6" fmla="*/ 2147483647 w 1066"/>
              <a:gd name="T7" fmla="*/ 2147483647 h 1067"/>
              <a:gd name="T8" fmla="*/ 2147483647 w 1066"/>
              <a:gd name="T9" fmla="*/ 2147483647 h 1067"/>
              <a:gd name="T10" fmla="*/ 2147483647 w 1066"/>
              <a:gd name="T11" fmla="*/ 2147483647 h 1067"/>
              <a:gd name="T12" fmla="*/ 2147483647 w 1066"/>
              <a:gd name="T13" fmla="*/ 2147483647 h 1067"/>
              <a:gd name="T14" fmla="*/ 2147483647 w 1066"/>
              <a:gd name="T15" fmla="*/ 2147483647 h 1067"/>
              <a:gd name="T16" fmla="*/ 2147483647 w 1066"/>
              <a:gd name="T17" fmla="*/ 2147483647 h 1067"/>
              <a:gd name="T18" fmla="*/ 2147483647 w 1066"/>
              <a:gd name="T19" fmla="*/ 2147483647 h 1067"/>
              <a:gd name="T20" fmla="*/ 2147483647 w 1066"/>
              <a:gd name="T21" fmla="*/ 2147483647 h 1067"/>
              <a:gd name="T22" fmla="*/ 2147483647 w 1066"/>
              <a:gd name="T23" fmla="*/ 2147483647 h 1067"/>
              <a:gd name="T24" fmla="*/ 2147483647 w 1066"/>
              <a:gd name="T25" fmla="*/ 2147483647 h 1067"/>
              <a:gd name="T26" fmla="*/ 2147483647 w 1066"/>
              <a:gd name="T27" fmla="*/ 2147483647 h 1067"/>
              <a:gd name="T28" fmla="*/ 2147483647 w 1066"/>
              <a:gd name="T29" fmla="*/ 2147483647 h 1067"/>
              <a:gd name="T30" fmla="*/ 2147483647 w 1066"/>
              <a:gd name="T31" fmla="*/ 2147483647 h 1067"/>
              <a:gd name="T32" fmla="*/ 2147483647 w 1066"/>
              <a:gd name="T33" fmla="*/ 2147483647 h 1067"/>
              <a:gd name="T34" fmla="*/ 2147483647 w 1066"/>
              <a:gd name="T35" fmla="*/ 2147483647 h 1067"/>
              <a:gd name="T36" fmla="*/ 2147483647 w 1066"/>
              <a:gd name="T37" fmla="*/ 2147483647 h 1067"/>
              <a:gd name="T38" fmla="*/ 2147483647 w 1066"/>
              <a:gd name="T39" fmla="*/ 2147483647 h 1067"/>
              <a:gd name="T40" fmla="*/ 2147483647 w 1066"/>
              <a:gd name="T41" fmla="*/ 2147483647 h 1067"/>
              <a:gd name="T42" fmla="*/ 2147483647 w 1066"/>
              <a:gd name="T43" fmla="*/ 2147483647 h 1067"/>
              <a:gd name="T44" fmla="*/ 2147483647 w 1066"/>
              <a:gd name="T45" fmla="*/ 2147483647 h 1067"/>
              <a:gd name="T46" fmla="*/ 2147483647 w 1066"/>
              <a:gd name="T47" fmla="*/ 2147483647 h 1067"/>
              <a:gd name="T48" fmla="*/ 2147483647 w 1066"/>
              <a:gd name="T49" fmla="*/ 2147483647 h 1067"/>
              <a:gd name="T50" fmla="*/ 2147483647 w 1066"/>
              <a:gd name="T51" fmla="*/ 2147483647 h 1067"/>
              <a:gd name="T52" fmla="*/ 2147483647 w 1066"/>
              <a:gd name="T53" fmla="*/ 2147483647 h 1067"/>
              <a:gd name="T54" fmla="*/ 2147483647 w 1066"/>
              <a:gd name="T55" fmla="*/ 2147483647 h 1067"/>
              <a:gd name="T56" fmla="*/ 2147483647 w 1066"/>
              <a:gd name="T57" fmla="*/ 2147483647 h 1067"/>
              <a:gd name="T58" fmla="*/ 2147483647 w 1066"/>
              <a:gd name="T59" fmla="*/ 2147483647 h 1067"/>
              <a:gd name="T60" fmla="*/ 2147483647 w 1066"/>
              <a:gd name="T61" fmla="*/ 2147483647 h 1067"/>
              <a:gd name="T62" fmla="*/ 2147483647 w 1066"/>
              <a:gd name="T63" fmla="*/ 2147483647 h 10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6"/>
              <a:gd name="T97" fmla="*/ 0 h 1067"/>
              <a:gd name="T98" fmla="*/ 1066 w 1066"/>
              <a:gd name="T99" fmla="*/ 1067 h 106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6" h="1067">
                <a:moveTo>
                  <a:pt x="533" y="1067"/>
                </a:moveTo>
                <a:lnTo>
                  <a:pt x="588" y="1064"/>
                </a:lnTo>
                <a:lnTo>
                  <a:pt x="640" y="1056"/>
                </a:lnTo>
                <a:lnTo>
                  <a:pt x="692" y="1043"/>
                </a:lnTo>
                <a:lnTo>
                  <a:pt x="741" y="1025"/>
                </a:lnTo>
                <a:lnTo>
                  <a:pt x="787" y="1002"/>
                </a:lnTo>
                <a:lnTo>
                  <a:pt x="831" y="976"/>
                </a:lnTo>
                <a:lnTo>
                  <a:pt x="872" y="945"/>
                </a:lnTo>
                <a:lnTo>
                  <a:pt x="911" y="910"/>
                </a:lnTo>
                <a:lnTo>
                  <a:pt x="944" y="872"/>
                </a:lnTo>
                <a:lnTo>
                  <a:pt x="975" y="832"/>
                </a:lnTo>
                <a:lnTo>
                  <a:pt x="1001" y="787"/>
                </a:lnTo>
                <a:lnTo>
                  <a:pt x="1024" y="741"/>
                </a:lnTo>
                <a:lnTo>
                  <a:pt x="1042" y="692"/>
                </a:lnTo>
                <a:lnTo>
                  <a:pt x="1055" y="640"/>
                </a:lnTo>
                <a:lnTo>
                  <a:pt x="1063" y="588"/>
                </a:lnTo>
                <a:lnTo>
                  <a:pt x="1066" y="534"/>
                </a:lnTo>
                <a:lnTo>
                  <a:pt x="1063" y="479"/>
                </a:lnTo>
                <a:lnTo>
                  <a:pt x="1055" y="427"/>
                </a:lnTo>
                <a:lnTo>
                  <a:pt x="1042" y="375"/>
                </a:lnTo>
                <a:lnTo>
                  <a:pt x="1024" y="326"/>
                </a:lnTo>
                <a:lnTo>
                  <a:pt x="1001" y="280"/>
                </a:lnTo>
                <a:lnTo>
                  <a:pt x="975" y="235"/>
                </a:lnTo>
                <a:lnTo>
                  <a:pt x="944" y="195"/>
                </a:lnTo>
                <a:lnTo>
                  <a:pt x="911" y="156"/>
                </a:lnTo>
                <a:lnTo>
                  <a:pt x="872" y="123"/>
                </a:lnTo>
                <a:lnTo>
                  <a:pt x="831" y="91"/>
                </a:lnTo>
                <a:lnTo>
                  <a:pt x="787" y="65"/>
                </a:lnTo>
                <a:lnTo>
                  <a:pt x="741" y="42"/>
                </a:lnTo>
                <a:lnTo>
                  <a:pt x="692" y="25"/>
                </a:lnTo>
                <a:lnTo>
                  <a:pt x="640" y="12"/>
                </a:lnTo>
                <a:lnTo>
                  <a:pt x="588" y="3"/>
                </a:lnTo>
                <a:lnTo>
                  <a:pt x="533" y="0"/>
                </a:lnTo>
                <a:lnTo>
                  <a:pt x="479" y="3"/>
                </a:lnTo>
                <a:lnTo>
                  <a:pt x="427" y="12"/>
                </a:lnTo>
                <a:lnTo>
                  <a:pt x="375" y="25"/>
                </a:lnTo>
                <a:lnTo>
                  <a:pt x="326" y="42"/>
                </a:lnTo>
                <a:lnTo>
                  <a:pt x="280" y="65"/>
                </a:lnTo>
                <a:lnTo>
                  <a:pt x="235" y="91"/>
                </a:lnTo>
                <a:lnTo>
                  <a:pt x="195" y="123"/>
                </a:lnTo>
                <a:lnTo>
                  <a:pt x="157" y="156"/>
                </a:lnTo>
                <a:lnTo>
                  <a:pt x="123" y="195"/>
                </a:lnTo>
                <a:lnTo>
                  <a:pt x="91" y="235"/>
                </a:lnTo>
                <a:lnTo>
                  <a:pt x="65" y="280"/>
                </a:lnTo>
                <a:lnTo>
                  <a:pt x="42" y="326"/>
                </a:lnTo>
                <a:lnTo>
                  <a:pt x="25" y="375"/>
                </a:lnTo>
                <a:lnTo>
                  <a:pt x="12" y="427"/>
                </a:lnTo>
                <a:lnTo>
                  <a:pt x="3" y="479"/>
                </a:lnTo>
                <a:lnTo>
                  <a:pt x="0" y="534"/>
                </a:lnTo>
                <a:lnTo>
                  <a:pt x="3" y="588"/>
                </a:lnTo>
                <a:lnTo>
                  <a:pt x="12" y="640"/>
                </a:lnTo>
                <a:lnTo>
                  <a:pt x="25" y="692"/>
                </a:lnTo>
                <a:lnTo>
                  <a:pt x="42" y="741"/>
                </a:lnTo>
                <a:lnTo>
                  <a:pt x="65" y="787"/>
                </a:lnTo>
                <a:lnTo>
                  <a:pt x="91" y="832"/>
                </a:lnTo>
                <a:lnTo>
                  <a:pt x="123" y="872"/>
                </a:lnTo>
                <a:lnTo>
                  <a:pt x="157" y="910"/>
                </a:lnTo>
                <a:lnTo>
                  <a:pt x="195" y="945"/>
                </a:lnTo>
                <a:lnTo>
                  <a:pt x="235" y="976"/>
                </a:lnTo>
                <a:lnTo>
                  <a:pt x="280" y="1002"/>
                </a:lnTo>
                <a:lnTo>
                  <a:pt x="326" y="1025"/>
                </a:lnTo>
                <a:lnTo>
                  <a:pt x="375" y="1043"/>
                </a:lnTo>
                <a:lnTo>
                  <a:pt x="427" y="1056"/>
                </a:lnTo>
                <a:lnTo>
                  <a:pt x="479" y="1064"/>
                </a:lnTo>
                <a:lnTo>
                  <a:pt x="533" y="1067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9" name="Freeform 11"/>
          <p:cNvSpPr>
            <a:spLocks/>
          </p:cNvSpPr>
          <p:nvPr/>
        </p:nvSpPr>
        <p:spPr bwMode="auto">
          <a:xfrm>
            <a:off x="6659563" y="4032250"/>
            <a:ext cx="677862" cy="676275"/>
          </a:xfrm>
          <a:custGeom>
            <a:avLst/>
            <a:gdLst>
              <a:gd name="T0" fmla="*/ 2147483647 w 1066"/>
              <a:gd name="T1" fmla="*/ 2147483647 h 1067"/>
              <a:gd name="T2" fmla="*/ 2147483647 w 1066"/>
              <a:gd name="T3" fmla="*/ 2147483647 h 1067"/>
              <a:gd name="T4" fmla="*/ 2147483647 w 1066"/>
              <a:gd name="T5" fmla="*/ 2147483647 h 1067"/>
              <a:gd name="T6" fmla="*/ 2147483647 w 1066"/>
              <a:gd name="T7" fmla="*/ 2147483647 h 1067"/>
              <a:gd name="T8" fmla="*/ 2147483647 w 1066"/>
              <a:gd name="T9" fmla="*/ 2147483647 h 1067"/>
              <a:gd name="T10" fmla="*/ 2147483647 w 1066"/>
              <a:gd name="T11" fmla="*/ 2147483647 h 1067"/>
              <a:gd name="T12" fmla="*/ 2147483647 w 1066"/>
              <a:gd name="T13" fmla="*/ 2147483647 h 1067"/>
              <a:gd name="T14" fmla="*/ 2147483647 w 1066"/>
              <a:gd name="T15" fmla="*/ 2147483647 h 1067"/>
              <a:gd name="T16" fmla="*/ 2147483647 w 1066"/>
              <a:gd name="T17" fmla="*/ 2147483647 h 1067"/>
              <a:gd name="T18" fmla="*/ 2147483647 w 1066"/>
              <a:gd name="T19" fmla="*/ 2147483647 h 1067"/>
              <a:gd name="T20" fmla="*/ 2147483647 w 1066"/>
              <a:gd name="T21" fmla="*/ 2147483647 h 1067"/>
              <a:gd name="T22" fmla="*/ 2147483647 w 1066"/>
              <a:gd name="T23" fmla="*/ 2147483647 h 1067"/>
              <a:gd name="T24" fmla="*/ 2147483647 w 1066"/>
              <a:gd name="T25" fmla="*/ 2147483647 h 1067"/>
              <a:gd name="T26" fmla="*/ 2147483647 w 1066"/>
              <a:gd name="T27" fmla="*/ 2147483647 h 1067"/>
              <a:gd name="T28" fmla="*/ 2147483647 w 1066"/>
              <a:gd name="T29" fmla="*/ 2147483647 h 1067"/>
              <a:gd name="T30" fmla="*/ 2147483647 w 1066"/>
              <a:gd name="T31" fmla="*/ 2147483647 h 1067"/>
              <a:gd name="T32" fmla="*/ 2147483647 w 1066"/>
              <a:gd name="T33" fmla="*/ 2147483647 h 1067"/>
              <a:gd name="T34" fmla="*/ 2147483647 w 1066"/>
              <a:gd name="T35" fmla="*/ 2147483647 h 1067"/>
              <a:gd name="T36" fmla="*/ 2147483647 w 1066"/>
              <a:gd name="T37" fmla="*/ 2147483647 h 1067"/>
              <a:gd name="T38" fmla="*/ 2147483647 w 1066"/>
              <a:gd name="T39" fmla="*/ 2147483647 h 1067"/>
              <a:gd name="T40" fmla="*/ 2147483647 w 1066"/>
              <a:gd name="T41" fmla="*/ 2147483647 h 1067"/>
              <a:gd name="T42" fmla="*/ 2147483647 w 1066"/>
              <a:gd name="T43" fmla="*/ 2147483647 h 1067"/>
              <a:gd name="T44" fmla="*/ 2147483647 w 1066"/>
              <a:gd name="T45" fmla="*/ 2147483647 h 1067"/>
              <a:gd name="T46" fmla="*/ 2147483647 w 1066"/>
              <a:gd name="T47" fmla="*/ 2147483647 h 1067"/>
              <a:gd name="T48" fmla="*/ 2147483647 w 1066"/>
              <a:gd name="T49" fmla="*/ 2147483647 h 1067"/>
              <a:gd name="T50" fmla="*/ 2147483647 w 1066"/>
              <a:gd name="T51" fmla="*/ 2147483647 h 1067"/>
              <a:gd name="T52" fmla="*/ 2147483647 w 1066"/>
              <a:gd name="T53" fmla="*/ 2147483647 h 1067"/>
              <a:gd name="T54" fmla="*/ 2147483647 w 1066"/>
              <a:gd name="T55" fmla="*/ 2147483647 h 1067"/>
              <a:gd name="T56" fmla="*/ 2147483647 w 1066"/>
              <a:gd name="T57" fmla="*/ 2147483647 h 1067"/>
              <a:gd name="T58" fmla="*/ 2147483647 w 1066"/>
              <a:gd name="T59" fmla="*/ 2147483647 h 1067"/>
              <a:gd name="T60" fmla="*/ 2147483647 w 1066"/>
              <a:gd name="T61" fmla="*/ 2147483647 h 1067"/>
              <a:gd name="T62" fmla="*/ 2147483647 w 1066"/>
              <a:gd name="T63" fmla="*/ 2147483647 h 10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6"/>
              <a:gd name="T97" fmla="*/ 0 h 1067"/>
              <a:gd name="T98" fmla="*/ 1066 w 1066"/>
              <a:gd name="T99" fmla="*/ 1067 h 106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6" h="1067">
                <a:moveTo>
                  <a:pt x="533" y="1067"/>
                </a:moveTo>
                <a:lnTo>
                  <a:pt x="588" y="1064"/>
                </a:lnTo>
                <a:lnTo>
                  <a:pt x="640" y="1056"/>
                </a:lnTo>
                <a:lnTo>
                  <a:pt x="692" y="1043"/>
                </a:lnTo>
                <a:lnTo>
                  <a:pt x="741" y="1025"/>
                </a:lnTo>
                <a:lnTo>
                  <a:pt x="787" y="1002"/>
                </a:lnTo>
                <a:lnTo>
                  <a:pt x="831" y="976"/>
                </a:lnTo>
                <a:lnTo>
                  <a:pt x="872" y="945"/>
                </a:lnTo>
                <a:lnTo>
                  <a:pt x="911" y="910"/>
                </a:lnTo>
                <a:lnTo>
                  <a:pt x="944" y="872"/>
                </a:lnTo>
                <a:lnTo>
                  <a:pt x="975" y="832"/>
                </a:lnTo>
                <a:lnTo>
                  <a:pt x="1001" y="787"/>
                </a:lnTo>
                <a:lnTo>
                  <a:pt x="1024" y="741"/>
                </a:lnTo>
                <a:lnTo>
                  <a:pt x="1042" y="692"/>
                </a:lnTo>
                <a:lnTo>
                  <a:pt x="1055" y="640"/>
                </a:lnTo>
                <a:lnTo>
                  <a:pt x="1063" y="588"/>
                </a:lnTo>
                <a:lnTo>
                  <a:pt x="1066" y="534"/>
                </a:lnTo>
                <a:lnTo>
                  <a:pt x="1063" y="479"/>
                </a:lnTo>
                <a:lnTo>
                  <a:pt x="1055" y="427"/>
                </a:lnTo>
                <a:lnTo>
                  <a:pt x="1042" y="375"/>
                </a:lnTo>
                <a:lnTo>
                  <a:pt x="1024" y="326"/>
                </a:lnTo>
                <a:lnTo>
                  <a:pt x="1001" y="280"/>
                </a:lnTo>
                <a:lnTo>
                  <a:pt x="975" y="235"/>
                </a:lnTo>
                <a:lnTo>
                  <a:pt x="944" y="195"/>
                </a:lnTo>
                <a:lnTo>
                  <a:pt x="911" y="156"/>
                </a:lnTo>
                <a:lnTo>
                  <a:pt x="872" y="123"/>
                </a:lnTo>
                <a:lnTo>
                  <a:pt x="831" y="91"/>
                </a:lnTo>
                <a:lnTo>
                  <a:pt x="787" y="65"/>
                </a:lnTo>
                <a:lnTo>
                  <a:pt x="741" y="42"/>
                </a:lnTo>
                <a:lnTo>
                  <a:pt x="692" y="25"/>
                </a:lnTo>
                <a:lnTo>
                  <a:pt x="640" y="12"/>
                </a:lnTo>
                <a:lnTo>
                  <a:pt x="588" y="3"/>
                </a:lnTo>
                <a:lnTo>
                  <a:pt x="533" y="0"/>
                </a:lnTo>
                <a:lnTo>
                  <a:pt x="479" y="3"/>
                </a:lnTo>
                <a:lnTo>
                  <a:pt x="427" y="12"/>
                </a:lnTo>
                <a:lnTo>
                  <a:pt x="375" y="25"/>
                </a:lnTo>
                <a:lnTo>
                  <a:pt x="326" y="42"/>
                </a:lnTo>
                <a:lnTo>
                  <a:pt x="280" y="65"/>
                </a:lnTo>
                <a:lnTo>
                  <a:pt x="235" y="91"/>
                </a:lnTo>
                <a:lnTo>
                  <a:pt x="195" y="123"/>
                </a:lnTo>
                <a:lnTo>
                  <a:pt x="157" y="156"/>
                </a:lnTo>
                <a:lnTo>
                  <a:pt x="123" y="195"/>
                </a:lnTo>
                <a:lnTo>
                  <a:pt x="91" y="235"/>
                </a:lnTo>
                <a:lnTo>
                  <a:pt x="65" y="280"/>
                </a:lnTo>
                <a:lnTo>
                  <a:pt x="42" y="326"/>
                </a:lnTo>
                <a:lnTo>
                  <a:pt x="25" y="375"/>
                </a:lnTo>
                <a:lnTo>
                  <a:pt x="12" y="427"/>
                </a:lnTo>
                <a:lnTo>
                  <a:pt x="3" y="479"/>
                </a:lnTo>
                <a:lnTo>
                  <a:pt x="0" y="534"/>
                </a:lnTo>
                <a:lnTo>
                  <a:pt x="3" y="588"/>
                </a:lnTo>
                <a:lnTo>
                  <a:pt x="12" y="640"/>
                </a:lnTo>
                <a:lnTo>
                  <a:pt x="25" y="692"/>
                </a:lnTo>
                <a:lnTo>
                  <a:pt x="42" y="741"/>
                </a:lnTo>
                <a:lnTo>
                  <a:pt x="65" y="787"/>
                </a:lnTo>
                <a:lnTo>
                  <a:pt x="91" y="832"/>
                </a:lnTo>
                <a:lnTo>
                  <a:pt x="123" y="872"/>
                </a:lnTo>
                <a:lnTo>
                  <a:pt x="157" y="910"/>
                </a:lnTo>
                <a:lnTo>
                  <a:pt x="195" y="945"/>
                </a:lnTo>
                <a:lnTo>
                  <a:pt x="235" y="976"/>
                </a:lnTo>
                <a:lnTo>
                  <a:pt x="280" y="1002"/>
                </a:lnTo>
                <a:lnTo>
                  <a:pt x="326" y="1025"/>
                </a:lnTo>
                <a:lnTo>
                  <a:pt x="375" y="1043"/>
                </a:lnTo>
                <a:lnTo>
                  <a:pt x="427" y="1056"/>
                </a:lnTo>
                <a:lnTo>
                  <a:pt x="479" y="1064"/>
                </a:lnTo>
                <a:lnTo>
                  <a:pt x="533" y="1067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0" name="Freeform 12"/>
          <p:cNvSpPr>
            <a:spLocks/>
          </p:cNvSpPr>
          <p:nvPr/>
        </p:nvSpPr>
        <p:spPr bwMode="auto">
          <a:xfrm>
            <a:off x="3130550" y="4608513"/>
            <a:ext cx="190500" cy="198437"/>
          </a:xfrm>
          <a:custGeom>
            <a:avLst/>
            <a:gdLst>
              <a:gd name="T0" fmla="*/ 2147483647 w 119"/>
              <a:gd name="T1" fmla="*/ 0 h 133"/>
              <a:gd name="T2" fmla="*/ 0 w 119"/>
              <a:gd name="T3" fmla="*/ 2147483647 h 133"/>
              <a:gd name="T4" fmla="*/ 2147483647 w 119"/>
              <a:gd name="T5" fmla="*/ 2147483647 h 133"/>
              <a:gd name="T6" fmla="*/ 2147483647 w 119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  <a:gd name="T12" fmla="*/ 0 w 119"/>
              <a:gd name="T13" fmla="*/ 0 h 133"/>
              <a:gd name="T14" fmla="*/ 119 w 119"/>
              <a:gd name="T15" fmla="*/ 133 h 1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" h="133">
                <a:moveTo>
                  <a:pt x="53" y="0"/>
                </a:moveTo>
                <a:lnTo>
                  <a:pt x="0" y="127"/>
                </a:lnTo>
                <a:lnTo>
                  <a:pt x="119" y="133"/>
                </a:lnTo>
                <a:lnTo>
                  <a:pt x="53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1" name="Freeform 13"/>
          <p:cNvSpPr>
            <a:spLocks/>
          </p:cNvSpPr>
          <p:nvPr/>
        </p:nvSpPr>
        <p:spPr bwMode="auto">
          <a:xfrm>
            <a:off x="4930775" y="4679950"/>
            <a:ext cx="190500" cy="198438"/>
          </a:xfrm>
          <a:custGeom>
            <a:avLst/>
            <a:gdLst>
              <a:gd name="T0" fmla="*/ 2147483647 w 119"/>
              <a:gd name="T1" fmla="*/ 0 h 133"/>
              <a:gd name="T2" fmla="*/ 0 w 119"/>
              <a:gd name="T3" fmla="*/ 2147483647 h 133"/>
              <a:gd name="T4" fmla="*/ 2147483647 w 119"/>
              <a:gd name="T5" fmla="*/ 2147483647 h 133"/>
              <a:gd name="T6" fmla="*/ 2147483647 w 119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  <a:gd name="T12" fmla="*/ 0 w 119"/>
              <a:gd name="T13" fmla="*/ 0 h 133"/>
              <a:gd name="T14" fmla="*/ 119 w 119"/>
              <a:gd name="T15" fmla="*/ 133 h 1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" h="133">
                <a:moveTo>
                  <a:pt x="53" y="0"/>
                </a:moveTo>
                <a:lnTo>
                  <a:pt x="0" y="127"/>
                </a:lnTo>
                <a:lnTo>
                  <a:pt x="119" y="133"/>
                </a:lnTo>
                <a:lnTo>
                  <a:pt x="53" y="0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2" name="Freeform 14"/>
          <p:cNvSpPr>
            <a:spLocks/>
          </p:cNvSpPr>
          <p:nvPr/>
        </p:nvSpPr>
        <p:spPr bwMode="auto">
          <a:xfrm>
            <a:off x="6875463" y="4679950"/>
            <a:ext cx="190500" cy="198438"/>
          </a:xfrm>
          <a:custGeom>
            <a:avLst/>
            <a:gdLst>
              <a:gd name="T0" fmla="*/ 2147483647 w 119"/>
              <a:gd name="T1" fmla="*/ 0 h 133"/>
              <a:gd name="T2" fmla="*/ 0 w 119"/>
              <a:gd name="T3" fmla="*/ 2147483647 h 133"/>
              <a:gd name="T4" fmla="*/ 2147483647 w 119"/>
              <a:gd name="T5" fmla="*/ 2147483647 h 133"/>
              <a:gd name="T6" fmla="*/ 2147483647 w 119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  <a:gd name="T12" fmla="*/ 0 w 119"/>
              <a:gd name="T13" fmla="*/ 0 h 133"/>
              <a:gd name="T14" fmla="*/ 119 w 119"/>
              <a:gd name="T15" fmla="*/ 133 h 1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" h="133">
                <a:moveTo>
                  <a:pt x="53" y="0"/>
                </a:moveTo>
                <a:lnTo>
                  <a:pt x="0" y="127"/>
                </a:lnTo>
                <a:lnTo>
                  <a:pt x="119" y="133"/>
                </a:lnTo>
                <a:lnTo>
                  <a:pt x="5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3" name="Freeform 15"/>
          <p:cNvSpPr>
            <a:spLocks/>
          </p:cNvSpPr>
          <p:nvPr/>
        </p:nvSpPr>
        <p:spPr bwMode="auto">
          <a:xfrm>
            <a:off x="3059113" y="4679950"/>
            <a:ext cx="473075" cy="901700"/>
          </a:xfrm>
          <a:custGeom>
            <a:avLst/>
            <a:gdLst>
              <a:gd name="T0" fmla="*/ 2147483647 w 744"/>
              <a:gd name="T1" fmla="*/ 2147483647 h 1421"/>
              <a:gd name="T2" fmla="*/ 2147483647 w 744"/>
              <a:gd name="T3" fmla="*/ 2147483647 h 1421"/>
              <a:gd name="T4" fmla="*/ 2147483647 w 744"/>
              <a:gd name="T5" fmla="*/ 2147483647 h 1421"/>
              <a:gd name="T6" fmla="*/ 2147483647 w 744"/>
              <a:gd name="T7" fmla="*/ 2147483647 h 1421"/>
              <a:gd name="T8" fmla="*/ 2147483647 w 744"/>
              <a:gd name="T9" fmla="*/ 2147483647 h 1421"/>
              <a:gd name="T10" fmla="*/ 2147483647 w 744"/>
              <a:gd name="T11" fmla="*/ 2147483647 h 1421"/>
              <a:gd name="T12" fmla="*/ 2147483647 w 744"/>
              <a:gd name="T13" fmla="*/ 2147483647 h 1421"/>
              <a:gd name="T14" fmla="*/ 2147483647 w 744"/>
              <a:gd name="T15" fmla="*/ 2147483647 h 1421"/>
              <a:gd name="T16" fmla="*/ 2147483647 w 744"/>
              <a:gd name="T17" fmla="*/ 2147483647 h 1421"/>
              <a:gd name="T18" fmla="*/ 2147483647 w 744"/>
              <a:gd name="T19" fmla="*/ 2147483647 h 1421"/>
              <a:gd name="T20" fmla="*/ 2147483647 w 744"/>
              <a:gd name="T21" fmla="*/ 2147483647 h 1421"/>
              <a:gd name="T22" fmla="*/ 2147483647 w 744"/>
              <a:gd name="T23" fmla="*/ 2147483647 h 1421"/>
              <a:gd name="T24" fmla="*/ 2147483647 w 744"/>
              <a:gd name="T25" fmla="*/ 2147483647 h 1421"/>
              <a:gd name="T26" fmla="*/ 2147483647 w 744"/>
              <a:gd name="T27" fmla="*/ 2147483647 h 1421"/>
              <a:gd name="T28" fmla="*/ 2147483647 w 744"/>
              <a:gd name="T29" fmla="*/ 2147483647 h 1421"/>
              <a:gd name="T30" fmla="*/ 2147483647 w 744"/>
              <a:gd name="T31" fmla="*/ 2147483647 h 1421"/>
              <a:gd name="T32" fmla="*/ 2147483647 w 744"/>
              <a:gd name="T33" fmla="*/ 2147483647 h 1421"/>
              <a:gd name="T34" fmla="*/ 2147483647 w 744"/>
              <a:gd name="T35" fmla="*/ 2147483647 h 1421"/>
              <a:gd name="T36" fmla="*/ 2147483647 w 744"/>
              <a:gd name="T37" fmla="*/ 2147483647 h 1421"/>
              <a:gd name="T38" fmla="*/ 2147483647 w 744"/>
              <a:gd name="T39" fmla="*/ 2147483647 h 1421"/>
              <a:gd name="T40" fmla="*/ 2147483647 w 744"/>
              <a:gd name="T41" fmla="*/ 2147483647 h 1421"/>
              <a:gd name="T42" fmla="*/ 2147483647 w 744"/>
              <a:gd name="T43" fmla="*/ 2147483647 h 1421"/>
              <a:gd name="T44" fmla="*/ 2147483647 w 744"/>
              <a:gd name="T45" fmla="*/ 2147483647 h 1421"/>
              <a:gd name="T46" fmla="*/ 2147483647 w 744"/>
              <a:gd name="T47" fmla="*/ 2147483647 h 1421"/>
              <a:gd name="T48" fmla="*/ 2147483647 w 744"/>
              <a:gd name="T49" fmla="*/ 2147483647 h 1421"/>
              <a:gd name="T50" fmla="*/ 2147483647 w 744"/>
              <a:gd name="T51" fmla="*/ 2147483647 h 1421"/>
              <a:gd name="T52" fmla="*/ 2147483647 w 744"/>
              <a:gd name="T53" fmla="*/ 2147483647 h 1421"/>
              <a:gd name="T54" fmla="*/ 2147483647 w 744"/>
              <a:gd name="T55" fmla="*/ 2147483647 h 1421"/>
              <a:gd name="T56" fmla="*/ 2147483647 w 744"/>
              <a:gd name="T57" fmla="*/ 2147483647 h 1421"/>
              <a:gd name="T58" fmla="*/ 2147483647 w 744"/>
              <a:gd name="T59" fmla="*/ 2147483647 h 1421"/>
              <a:gd name="T60" fmla="*/ 2147483647 w 744"/>
              <a:gd name="T61" fmla="*/ 2147483647 h 1421"/>
              <a:gd name="T62" fmla="*/ 0 w 744"/>
              <a:gd name="T63" fmla="*/ 2147483647 h 1421"/>
              <a:gd name="T64" fmla="*/ 2147483647 w 744"/>
              <a:gd name="T65" fmla="*/ 2147483647 h 1421"/>
              <a:gd name="T66" fmla="*/ 2147483647 w 744"/>
              <a:gd name="T67" fmla="*/ 2147483647 h 1421"/>
              <a:gd name="T68" fmla="*/ 2147483647 w 744"/>
              <a:gd name="T69" fmla="*/ 2147483647 h 1421"/>
              <a:gd name="T70" fmla="*/ 2147483647 w 744"/>
              <a:gd name="T71" fmla="*/ 2147483647 h 1421"/>
              <a:gd name="T72" fmla="*/ 2147483647 w 744"/>
              <a:gd name="T73" fmla="*/ 2147483647 h 1421"/>
              <a:gd name="T74" fmla="*/ 2147483647 w 744"/>
              <a:gd name="T75" fmla="*/ 2147483647 h 1421"/>
              <a:gd name="T76" fmla="*/ 2147483647 w 744"/>
              <a:gd name="T77" fmla="*/ 2147483647 h 1421"/>
              <a:gd name="T78" fmla="*/ 2147483647 w 744"/>
              <a:gd name="T79" fmla="*/ 2147483647 h 1421"/>
              <a:gd name="T80" fmla="*/ 2147483647 w 744"/>
              <a:gd name="T81" fmla="*/ 2147483647 h 1421"/>
              <a:gd name="T82" fmla="*/ 2147483647 w 744"/>
              <a:gd name="T83" fmla="*/ 2147483647 h 1421"/>
              <a:gd name="T84" fmla="*/ 2147483647 w 744"/>
              <a:gd name="T85" fmla="*/ 2147483647 h 1421"/>
              <a:gd name="T86" fmla="*/ 2147483647 w 744"/>
              <a:gd name="T87" fmla="*/ 2147483647 h 1421"/>
              <a:gd name="T88" fmla="*/ 2147483647 w 744"/>
              <a:gd name="T89" fmla="*/ 2147483647 h 1421"/>
              <a:gd name="T90" fmla="*/ 2147483647 w 744"/>
              <a:gd name="T91" fmla="*/ 2147483647 h 1421"/>
              <a:gd name="T92" fmla="*/ 2147483647 w 744"/>
              <a:gd name="T93" fmla="*/ 2147483647 h 1421"/>
              <a:gd name="T94" fmla="*/ 2147483647 w 744"/>
              <a:gd name="T95" fmla="*/ 2147483647 h 1421"/>
              <a:gd name="T96" fmla="*/ 2147483647 w 744"/>
              <a:gd name="T97" fmla="*/ 2147483647 h 1421"/>
              <a:gd name="T98" fmla="*/ 2147483647 w 744"/>
              <a:gd name="T99" fmla="*/ 2147483647 h 1421"/>
              <a:gd name="T100" fmla="*/ 2147483647 w 744"/>
              <a:gd name="T101" fmla="*/ 2147483647 h 1421"/>
              <a:gd name="T102" fmla="*/ 2147483647 w 744"/>
              <a:gd name="T103" fmla="*/ 2147483647 h 1421"/>
              <a:gd name="T104" fmla="*/ 2147483647 w 744"/>
              <a:gd name="T105" fmla="*/ 2147483647 h 142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44"/>
              <a:gd name="T160" fmla="*/ 0 h 1421"/>
              <a:gd name="T161" fmla="*/ 744 w 744"/>
              <a:gd name="T162" fmla="*/ 1421 h 142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44" h="1421">
                <a:moveTo>
                  <a:pt x="736" y="1291"/>
                </a:moveTo>
                <a:lnTo>
                  <a:pt x="744" y="1248"/>
                </a:lnTo>
                <a:lnTo>
                  <a:pt x="744" y="1206"/>
                </a:lnTo>
                <a:lnTo>
                  <a:pt x="737" y="1165"/>
                </a:lnTo>
                <a:lnTo>
                  <a:pt x="720" y="1123"/>
                </a:lnTo>
                <a:lnTo>
                  <a:pt x="695" y="1082"/>
                </a:lnTo>
                <a:lnTo>
                  <a:pt x="662" y="1044"/>
                </a:lnTo>
                <a:lnTo>
                  <a:pt x="622" y="1005"/>
                </a:lnTo>
                <a:lnTo>
                  <a:pt x="573" y="967"/>
                </a:lnTo>
                <a:lnTo>
                  <a:pt x="547" y="950"/>
                </a:lnTo>
                <a:lnTo>
                  <a:pt x="520" y="934"/>
                </a:lnTo>
                <a:lnTo>
                  <a:pt x="494" y="918"/>
                </a:lnTo>
                <a:lnTo>
                  <a:pt x="466" y="904"/>
                </a:lnTo>
                <a:lnTo>
                  <a:pt x="440" y="889"/>
                </a:lnTo>
                <a:lnTo>
                  <a:pt x="413" y="875"/>
                </a:lnTo>
                <a:lnTo>
                  <a:pt x="387" y="860"/>
                </a:lnTo>
                <a:lnTo>
                  <a:pt x="361" y="846"/>
                </a:lnTo>
                <a:lnTo>
                  <a:pt x="339" y="836"/>
                </a:lnTo>
                <a:lnTo>
                  <a:pt x="319" y="824"/>
                </a:lnTo>
                <a:lnTo>
                  <a:pt x="298" y="813"/>
                </a:lnTo>
                <a:lnTo>
                  <a:pt x="278" y="803"/>
                </a:lnTo>
                <a:lnTo>
                  <a:pt x="257" y="791"/>
                </a:lnTo>
                <a:lnTo>
                  <a:pt x="236" y="780"/>
                </a:lnTo>
                <a:lnTo>
                  <a:pt x="217" y="768"/>
                </a:lnTo>
                <a:lnTo>
                  <a:pt x="197" y="757"/>
                </a:lnTo>
                <a:lnTo>
                  <a:pt x="177" y="744"/>
                </a:lnTo>
                <a:lnTo>
                  <a:pt x="158" y="731"/>
                </a:lnTo>
                <a:lnTo>
                  <a:pt x="138" y="718"/>
                </a:lnTo>
                <a:lnTo>
                  <a:pt x="119" y="705"/>
                </a:lnTo>
                <a:lnTo>
                  <a:pt x="100" y="690"/>
                </a:lnTo>
                <a:lnTo>
                  <a:pt x="83" y="674"/>
                </a:lnTo>
                <a:lnTo>
                  <a:pt x="64" y="659"/>
                </a:lnTo>
                <a:lnTo>
                  <a:pt x="47" y="643"/>
                </a:lnTo>
                <a:lnTo>
                  <a:pt x="31" y="620"/>
                </a:lnTo>
                <a:lnTo>
                  <a:pt x="23" y="595"/>
                </a:lnTo>
                <a:lnTo>
                  <a:pt x="20" y="571"/>
                </a:lnTo>
                <a:lnTo>
                  <a:pt x="21" y="546"/>
                </a:lnTo>
                <a:lnTo>
                  <a:pt x="24" y="523"/>
                </a:lnTo>
                <a:lnTo>
                  <a:pt x="30" y="503"/>
                </a:lnTo>
                <a:lnTo>
                  <a:pt x="36" y="487"/>
                </a:lnTo>
                <a:lnTo>
                  <a:pt x="41" y="474"/>
                </a:lnTo>
                <a:lnTo>
                  <a:pt x="50" y="461"/>
                </a:lnTo>
                <a:lnTo>
                  <a:pt x="60" y="450"/>
                </a:lnTo>
                <a:lnTo>
                  <a:pt x="70" y="437"/>
                </a:lnTo>
                <a:lnTo>
                  <a:pt x="82" y="425"/>
                </a:lnTo>
                <a:lnTo>
                  <a:pt x="92" y="414"/>
                </a:lnTo>
                <a:lnTo>
                  <a:pt x="103" y="402"/>
                </a:lnTo>
                <a:lnTo>
                  <a:pt x="115" y="392"/>
                </a:lnTo>
                <a:lnTo>
                  <a:pt x="126" y="380"/>
                </a:lnTo>
                <a:lnTo>
                  <a:pt x="138" y="369"/>
                </a:lnTo>
                <a:lnTo>
                  <a:pt x="151" y="357"/>
                </a:lnTo>
                <a:lnTo>
                  <a:pt x="162" y="346"/>
                </a:lnTo>
                <a:lnTo>
                  <a:pt x="174" y="334"/>
                </a:lnTo>
                <a:lnTo>
                  <a:pt x="185" y="321"/>
                </a:lnTo>
                <a:lnTo>
                  <a:pt x="195" y="308"/>
                </a:lnTo>
                <a:lnTo>
                  <a:pt x="206" y="295"/>
                </a:lnTo>
                <a:lnTo>
                  <a:pt x="216" y="281"/>
                </a:lnTo>
                <a:lnTo>
                  <a:pt x="233" y="246"/>
                </a:lnTo>
                <a:lnTo>
                  <a:pt x="244" y="212"/>
                </a:lnTo>
                <a:lnTo>
                  <a:pt x="252" y="176"/>
                </a:lnTo>
                <a:lnTo>
                  <a:pt x="254" y="140"/>
                </a:lnTo>
                <a:lnTo>
                  <a:pt x="253" y="105"/>
                </a:lnTo>
                <a:lnTo>
                  <a:pt x="249" y="69"/>
                </a:lnTo>
                <a:lnTo>
                  <a:pt x="243" y="34"/>
                </a:lnTo>
                <a:lnTo>
                  <a:pt x="236" y="0"/>
                </a:lnTo>
                <a:lnTo>
                  <a:pt x="217" y="4"/>
                </a:lnTo>
                <a:lnTo>
                  <a:pt x="224" y="37"/>
                </a:lnTo>
                <a:lnTo>
                  <a:pt x="229" y="70"/>
                </a:lnTo>
                <a:lnTo>
                  <a:pt x="233" y="104"/>
                </a:lnTo>
                <a:lnTo>
                  <a:pt x="234" y="138"/>
                </a:lnTo>
                <a:lnTo>
                  <a:pt x="231" y="173"/>
                </a:lnTo>
                <a:lnTo>
                  <a:pt x="226" y="206"/>
                </a:lnTo>
                <a:lnTo>
                  <a:pt x="214" y="239"/>
                </a:lnTo>
                <a:lnTo>
                  <a:pt x="198" y="271"/>
                </a:lnTo>
                <a:lnTo>
                  <a:pt x="190" y="284"/>
                </a:lnTo>
                <a:lnTo>
                  <a:pt x="180" y="297"/>
                </a:lnTo>
                <a:lnTo>
                  <a:pt x="170" y="310"/>
                </a:lnTo>
                <a:lnTo>
                  <a:pt x="158" y="321"/>
                </a:lnTo>
                <a:lnTo>
                  <a:pt x="148" y="333"/>
                </a:lnTo>
                <a:lnTo>
                  <a:pt x="136" y="344"/>
                </a:lnTo>
                <a:lnTo>
                  <a:pt x="125" y="354"/>
                </a:lnTo>
                <a:lnTo>
                  <a:pt x="113" y="366"/>
                </a:lnTo>
                <a:lnTo>
                  <a:pt x="102" y="378"/>
                </a:lnTo>
                <a:lnTo>
                  <a:pt x="89" y="388"/>
                </a:lnTo>
                <a:lnTo>
                  <a:pt x="77" y="399"/>
                </a:lnTo>
                <a:lnTo>
                  <a:pt x="66" y="412"/>
                </a:lnTo>
                <a:lnTo>
                  <a:pt x="54" y="424"/>
                </a:lnTo>
                <a:lnTo>
                  <a:pt x="44" y="437"/>
                </a:lnTo>
                <a:lnTo>
                  <a:pt x="34" y="450"/>
                </a:lnTo>
                <a:lnTo>
                  <a:pt x="24" y="464"/>
                </a:lnTo>
                <a:lnTo>
                  <a:pt x="24" y="465"/>
                </a:lnTo>
                <a:lnTo>
                  <a:pt x="13" y="493"/>
                </a:lnTo>
                <a:lnTo>
                  <a:pt x="4" y="519"/>
                </a:lnTo>
                <a:lnTo>
                  <a:pt x="0" y="545"/>
                </a:lnTo>
                <a:lnTo>
                  <a:pt x="0" y="571"/>
                </a:lnTo>
                <a:lnTo>
                  <a:pt x="2" y="594"/>
                </a:lnTo>
                <a:lnTo>
                  <a:pt x="8" y="617"/>
                </a:lnTo>
                <a:lnTo>
                  <a:pt x="18" y="637"/>
                </a:lnTo>
                <a:lnTo>
                  <a:pt x="33" y="656"/>
                </a:lnTo>
                <a:lnTo>
                  <a:pt x="50" y="673"/>
                </a:lnTo>
                <a:lnTo>
                  <a:pt x="69" y="689"/>
                </a:lnTo>
                <a:lnTo>
                  <a:pt x="87" y="705"/>
                </a:lnTo>
                <a:lnTo>
                  <a:pt x="106" y="719"/>
                </a:lnTo>
                <a:lnTo>
                  <a:pt x="126" y="734"/>
                </a:lnTo>
                <a:lnTo>
                  <a:pt x="145" y="747"/>
                </a:lnTo>
                <a:lnTo>
                  <a:pt x="165" y="760"/>
                </a:lnTo>
                <a:lnTo>
                  <a:pt x="185" y="773"/>
                </a:lnTo>
                <a:lnTo>
                  <a:pt x="206" y="785"/>
                </a:lnTo>
                <a:lnTo>
                  <a:pt x="226" y="797"/>
                </a:lnTo>
                <a:lnTo>
                  <a:pt x="246" y="809"/>
                </a:lnTo>
                <a:lnTo>
                  <a:pt x="267" y="820"/>
                </a:lnTo>
                <a:lnTo>
                  <a:pt x="288" y="832"/>
                </a:lnTo>
                <a:lnTo>
                  <a:pt x="309" y="843"/>
                </a:lnTo>
                <a:lnTo>
                  <a:pt x="331" y="853"/>
                </a:lnTo>
                <a:lnTo>
                  <a:pt x="352" y="865"/>
                </a:lnTo>
                <a:lnTo>
                  <a:pt x="378" y="878"/>
                </a:lnTo>
                <a:lnTo>
                  <a:pt x="404" y="892"/>
                </a:lnTo>
                <a:lnTo>
                  <a:pt x="430" y="907"/>
                </a:lnTo>
                <a:lnTo>
                  <a:pt x="458" y="921"/>
                </a:lnTo>
                <a:lnTo>
                  <a:pt x="484" y="935"/>
                </a:lnTo>
                <a:lnTo>
                  <a:pt x="509" y="951"/>
                </a:lnTo>
                <a:lnTo>
                  <a:pt x="535" y="967"/>
                </a:lnTo>
                <a:lnTo>
                  <a:pt x="561" y="983"/>
                </a:lnTo>
                <a:lnTo>
                  <a:pt x="596" y="1009"/>
                </a:lnTo>
                <a:lnTo>
                  <a:pt x="630" y="1039"/>
                </a:lnTo>
                <a:lnTo>
                  <a:pt x="662" y="1072"/>
                </a:lnTo>
                <a:lnTo>
                  <a:pt x="689" y="1108"/>
                </a:lnTo>
                <a:lnTo>
                  <a:pt x="710" y="1149"/>
                </a:lnTo>
                <a:lnTo>
                  <a:pt x="723" y="1192"/>
                </a:lnTo>
                <a:lnTo>
                  <a:pt x="725" y="1237"/>
                </a:lnTo>
                <a:lnTo>
                  <a:pt x="717" y="1286"/>
                </a:lnTo>
                <a:lnTo>
                  <a:pt x="713" y="1300"/>
                </a:lnTo>
                <a:lnTo>
                  <a:pt x="707" y="1315"/>
                </a:lnTo>
                <a:lnTo>
                  <a:pt x="701" y="1328"/>
                </a:lnTo>
                <a:lnTo>
                  <a:pt x="694" y="1340"/>
                </a:lnTo>
                <a:lnTo>
                  <a:pt x="687" y="1353"/>
                </a:lnTo>
                <a:lnTo>
                  <a:pt x="679" y="1368"/>
                </a:lnTo>
                <a:lnTo>
                  <a:pt x="671" y="1381"/>
                </a:lnTo>
                <a:lnTo>
                  <a:pt x="662" y="1394"/>
                </a:lnTo>
                <a:lnTo>
                  <a:pt x="658" y="1401"/>
                </a:lnTo>
                <a:lnTo>
                  <a:pt x="653" y="1407"/>
                </a:lnTo>
                <a:lnTo>
                  <a:pt x="648" y="1414"/>
                </a:lnTo>
                <a:lnTo>
                  <a:pt x="643" y="1421"/>
                </a:lnTo>
                <a:lnTo>
                  <a:pt x="651" y="1420"/>
                </a:lnTo>
                <a:lnTo>
                  <a:pt x="658" y="1418"/>
                </a:lnTo>
                <a:lnTo>
                  <a:pt x="664" y="1417"/>
                </a:lnTo>
                <a:lnTo>
                  <a:pt x="671" y="1417"/>
                </a:lnTo>
                <a:lnTo>
                  <a:pt x="672" y="1414"/>
                </a:lnTo>
                <a:lnTo>
                  <a:pt x="675" y="1411"/>
                </a:lnTo>
                <a:lnTo>
                  <a:pt x="677" y="1408"/>
                </a:lnTo>
                <a:lnTo>
                  <a:pt x="678" y="1405"/>
                </a:lnTo>
                <a:lnTo>
                  <a:pt x="687" y="1392"/>
                </a:lnTo>
                <a:lnTo>
                  <a:pt x="695" y="1378"/>
                </a:lnTo>
                <a:lnTo>
                  <a:pt x="704" y="1365"/>
                </a:lnTo>
                <a:lnTo>
                  <a:pt x="711" y="1351"/>
                </a:lnTo>
                <a:lnTo>
                  <a:pt x="718" y="1336"/>
                </a:lnTo>
                <a:lnTo>
                  <a:pt x="725" y="1322"/>
                </a:lnTo>
                <a:lnTo>
                  <a:pt x="731" y="1307"/>
                </a:lnTo>
                <a:lnTo>
                  <a:pt x="736" y="1291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4" name="Freeform 16"/>
          <p:cNvSpPr>
            <a:spLocks/>
          </p:cNvSpPr>
          <p:nvPr/>
        </p:nvSpPr>
        <p:spPr bwMode="auto">
          <a:xfrm>
            <a:off x="4859338" y="4679950"/>
            <a:ext cx="473075" cy="901700"/>
          </a:xfrm>
          <a:custGeom>
            <a:avLst/>
            <a:gdLst>
              <a:gd name="T0" fmla="*/ 2147483647 w 744"/>
              <a:gd name="T1" fmla="*/ 2147483647 h 1421"/>
              <a:gd name="T2" fmla="*/ 2147483647 w 744"/>
              <a:gd name="T3" fmla="*/ 2147483647 h 1421"/>
              <a:gd name="T4" fmla="*/ 2147483647 w 744"/>
              <a:gd name="T5" fmla="*/ 2147483647 h 1421"/>
              <a:gd name="T6" fmla="*/ 2147483647 w 744"/>
              <a:gd name="T7" fmla="*/ 2147483647 h 1421"/>
              <a:gd name="T8" fmla="*/ 2147483647 w 744"/>
              <a:gd name="T9" fmla="*/ 2147483647 h 1421"/>
              <a:gd name="T10" fmla="*/ 2147483647 w 744"/>
              <a:gd name="T11" fmla="*/ 2147483647 h 1421"/>
              <a:gd name="T12" fmla="*/ 2147483647 w 744"/>
              <a:gd name="T13" fmla="*/ 2147483647 h 1421"/>
              <a:gd name="T14" fmla="*/ 2147483647 w 744"/>
              <a:gd name="T15" fmla="*/ 2147483647 h 1421"/>
              <a:gd name="T16" fmla="*/ 2147483647 w 744"/>
              <a:gd name="T17" fmla="*/ 2147483647 h 1421"/>
              <a:gd name="T18" fmla="*/ 2147483647 w 744"/>
              <a:gd name="T19" fmla="*/ 2147483647 h 1421"/>
              <a:gd name="T20" fmla="*/ 2147483647 w 744"/>
              <a:gd name="T21" fmla="*/ 2147483647 h 1421"/>
              <a:gd name="T22" fmla="*/ 2147483647 w 744"/>
              <a:gd name="T23" fmla="*/ 2147483647 h 1421"/>
              <a:gd name="T24" fmla="*/ 2147483647 w 744"/>
              <a:gd name="T25" fmla="*/ 2147483647 h 1421"/>
              <a:gd name="T26" fmla="*/ 2147483647 w 744"/>
              <a:gd name="T27" fmla="*/ 2147483647 h 1421"/>
              <a:gd name="T28" fmla="*/ 2147483647 w 744"/>
              <a:gd name="T29" fmla="*/ 2147483647 h 1421"/>
              <a:gd name="T30" fmla="*/ 2147483647 w 744"/>
              <a:gd name="T31" fmla="*/ 2147483647 h 1421"/>
              <a:gd name="T32" fmla="*/ 2147483647 w 744"/>
              <a:gd name="T33" fmla="*/ 2147483647 h 1421"/>
              <a:gd name="T34" fmla="*/ 2147483647 w 744"/>
              <a:gd name="T35" fmla="*/ 2147483647 h 1421"/>
              <a:gd name="T36" fmla="*/ 2147483647 w 744"/>
              <a:gd name="T37" fmla="*/ 2147483647 h 1421"/>
              <a:gd name="T38" fmla="*/ 2147483647 w 744"/>
              <a:gd name="T39" fmla="*/ 2147483647 h 1421"/>
              <a:gd name="T40" fmla="*/ 2147483647 w 744"/>
              <a:gd name="T41" fmla="*/ 2147483647 h 1421"/>
              <a:gd name="T42" fmla="*/ 2147483647 w 744"/>
              <a:gd name="T43" fmla="*/ 2147483647 h 1421"/>
              <a:gd name="T44" fmla="*/ 2147483647 w 744"/>
              <a:gd name="T45" fmla="*/ 2147483647 h 1421"/>
              <a:gd name="T46" fmla="*/ 2147483647 w 744"/>
              <a:gd name="T47" fmla="*/ 2147483647 h 1421"/>
              <a:gd name="T48" fmla="*/ 2147483647 w 744"/>
              <a:gd name="T49" fmla="*/ 2147483647 h 1421"/>
              <a:gd name="T50" fmla="*/ 2147483647 w 744"/>
              <a:gd name="T51" fmla="*/ 2147483647 h 1421"/>
              <a:gd name="T52" fmla="*/ 2147483647 w 744"/>
              <a:gd name="T53" fmla="*/ 2147483647 h 1421"/>
              <a:gd name="T54" fmla="*/ 2147483647 w 744"/>
              <a:gd name="T55" fmla="*/ 2147483647 h 1421"/>
              <a:gd name="T56" fmla="*/ 2147483647 w 744"/>
              <a:gd name="T57" fmla="*/ 2147483647 h 1421"/>
              <a:gd name="T58" fmla="*/ 2147483647 w 744"/>
              <a:gd name="T59" fmla="*/ 2147483647 h 1421"/>
              <a:gd name="T60" fmla="*/ 2147483647 w 744"/>
              <a:gd name="T61" fmla="*/ 2147483647 h 1421"/>
              <a:gd name="T62" fmla="*/ 0 w 744"/>
              <a:gd name="T63" fmla="*/ 2147483647 h 1421"/>
              <a:gd name="T64" fmla="*/ 2147483647 w 744"/>
              <a:gd name="T65" fmla="*/ 2147483647 h 1421"/>
              <a:gd name="T66" fmla="*/ 2147483647 w 744"/>
              <a:gd name="T67" fmla="*/ 2147483647 h 1421"/>
              <a:gd name="T68" fmla="*/ 2147483647 w 744"/>
              <a:gd name="T69" fmla="*/ 2147483647 h 1421"/>
              <a:gd name="T70" fmla="*/ 2147483647 w 744"/>
              <a:gd name="T71" fmla="*/ 2147483647 h 1421"/>
              <a:gd name="T72" fmla="*/ 2147483647 w 744"/>
              <a:gd name="T73" fmla="*/ 2147483647 h 1421"/>
              <a:gd name="T74" fmla="*/ 2147483647 w 744"/>
              <a:gd name="T75" fmla="*/ 2147483647 h 1421"/>
              <a:gd name="T76" fmla="*/ 2147483647 w 744"/>
              <a:gd name="T77" fmla="*/ 2147483647 h 1421"/>
              <a:gd name="T78" fmla="*/ 2147483647 w 744"/>
              <a:gd name="T79" fmla="*/ 2147483647 h 1421"/>
              <a:gd name="T80" fmla="*/ 2147483647 w 744"/>
              <a:gd name="T81" fmla="*/ 2147483647 h 1421"/>
              <a:gd name="T82" fmla="*/ 2147483647 w 744"/>
              <a:gd name="T83" fmla="*/ 2147483647 h 1421"/>
              <a:gd name="T84" fmla="*/ 2147483647 w 744"/>
              <a:gd name="T85" fmla="*/ 2147483647 h 1421"/>
              <a:gd name="T86" fmla="*/ 2147483647 w 744"/>
              <a:gd name="T87" fmla="*/ 2147483647 h 1421"/>
              <a:gd name="T88" fmla="*/ 2147483647 w 744"/>
              <a:gd name="T89" fmla="*/ 2147483647 h 1421"/>
              <a:gd name="T90" fmla="*/ 2147483647 w 744"/>
              <a:gd name="T91" fmla="*/ 2147483647 h 1421"/>
              <a:gd name="T92" fmla="*/ 2147483647 w 744"/>
              <a:gd name="T93" fmla="*/ 2147483647 h 1421"/>
              <a:gd name="T94" fmla="*/ 2147483647 w 744"/>
              <a:gd name="T95" fmla="*/ 2147483647 h 1421"/>
              <a:gd name="T96" fmla="*/ 2147483647 w 744"/>
              <a:gd name="T97" fmla="*/ 2147483647 h 1421"/>
              <a:gd name="T98" fmla="*/ 2147483647 w 744"/>
              <a:gd name="T99" fmla="*/ 2147483647 h 1421"/>
              <a:gd name="T100" fmla="*/ 2147483647 w 744"/>
              <a:gd name="T101" fmla="*/ 2147483647 h 1421"/>
              <a:gd name="T102" fmla="*/ 2147483647 w 744"/>
              <a:gd name="T103" fmla="*/ 2147483647 h 1421"/>
              <a:gd name="T104" fmla="*/ 2147483647 w 744"/>
              <a:gd name="T105" fmla="*/ 2147483647 h 142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44"/>
              <a:gd name="T160" fmla="*/ 0 h 1421"/>
              <a:gd name="T161" fmla="*/ 744 w 744"/>
              <a:gd name="T162" fmla="*/ 1421 h 142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44" h="1421">
                <a:moveTo>
                  <a:pt x="736" y="1291"/>
                </a:moveTo>
                <a:lnTo>
                  <a:pt x="744" y="1248"/>
                </a:lnTo>
                <a:lnTo>
                  <a:pt x="744" y="1206"/>
                </a:lnTo>
                <a:lnTo>
                  <a:pt x="737" y="1165"/>
                </a:lnTo>
                <a:lnTo>
                  <a:pt x="720" y="1123"/>
                </a:lnTo>
                <a:lnTo>
                  <a:pt x="695" y="1082"/>
                </a:lnTo>
                <a:lnTo>
                  <a:pt x="662" y="1044"/>
                </a:lnTo>
                <a:lnTo>
                  <a:pt x="622" y="1005"/>
                </a:lnTo>
                <a:lnTo>
                  <a:pt x="573" y="967"/>
                </a:lnTo>
                <a:lnTo>
                  <a:pt x="547" y="950"/>
                </a:lnTo>
                <a:lnTo>
                  <a:pt x="520" y="934"/>
                </a:lnTo>
                <a:lnTo>
                  <a:pt x="494" y="918"/>
                </a:lnTo>
                <a:lnTo>
                  <a:pt x="466" y="904"/>
                </a:lnTo>
                <a:lnTo>
                  <a:pt x="440" y="889"/>
                </a:lnTo>
                <a:lnTo>
                  <a:pt x="413" y="875"/>
                </a:lnTo>
                <a:lnTo>
                  <a:pt x="387" y="860"/>
                </a:lnTo>
                <a:lnTo>
                  <a:pt x="361" y="846"/>
                </a:lnTo>
                <a:lnTo>
                  <a:pt x="339" y="836"/>
                </a:lnTo>
                <a:lnTo>
                  <a:pt x="319" y="824"/>
                </a:lnTo>
                <a:lnTo>
                  <a:pt x="298" y="813"/>
                </a:lnTo>
                <a:lnTo>
                  <a:pt x="278" y="803"/>
                </a:lnTo>
                <a:lnTo>
                  <a:pt x="257" y="791"/>
                </a:lnTo>
                <a:lnTo>
                  <a:pt x="236" y="780"/>
                </a:lnTo>
                <a:lnTo>
                  <a:pt x="217" y="768"/>
                </a:lnTo>
                <a:lnTo>
                  <a:pt x="197" y="757"/>
                </a:lnTo>
                <a:lnTo>
                  <a:pt x="177" y="744"/>
                </a:lnTo>
                <a:lnTo>
                  <a:pt x="158" y="731"/>
                </a:lnTo>
                <a:lnTo>
                  <a:pt x="138" y="718"/>
                </a:lnTo>
                <a:lnTo>
                  <a:pt x="119" y="705"/>
                </a:lnTo>
                <a:lnTo>
                  <a:pt x="100" y="690"/>
                </a:lnTo>
                <a:lnTo>
                  <a:pt x="83" y="674"/>
                </a:lnTo>
                <a:lnTo>
                  <a:pt x="64" y="659"/>
                </a:lnTo>
                <a:lnTo>
                  <a:pt x="47" y="643"/>
                </a:lnTo>
                <a:lnTo>
                  <a:pt x="31" y="620"/>
                </a:lnTo>
                <a:lnTo>
                  <a:pt x="23" y="595"/>
                </a:lnTo>
                <a:lnTo>
                  <a:pt x="20" y="571"/>
                </a:lnTo>
                <a:lnTo>
                  <a:pt x="21" y="546"/>
                </a:lnTo>
                <a:lnTo>
                  <a:pt x="24" y="523"/>
                </a:lnTo>
                <a:lnTo>
                  <a:pt x="30" y="503"/>
                </a:lnTo>
                <a:lnTo>
                  <a:pt x="36" y="487"/>
                </a:lnTo>
                <a:lnTo>
                  <a:pt x="41" y="474"/>
                </a:lnTo>
                <a:lnTo>
                  <a:pt x="50" y="461"/>
                </a:lnTo>
                <a:lnTo>
                  <a:pt x="60" y="450"/>
                </a:lnTo>
                <a:lnTo>
                  <a:pt x="70" y="437"/>
                </a:lnTo>
                <a:lnTo>
                  <a:pt x="82" y="425"/>
                </a:lnTo>
                <a:lnTo>
                  <a:pt x="92" y="414"/>
                </a:lnTo>
                <a:lnTo>
                  <a:pt x="103" y="402"/>
                </a:lnTo>
                <a:lnTo>
                  <a:pt x="115" y="392"/>
                </a:lnTo>
                <a:lnTo>
                  <a:pt x="126" y="380"/>
                </a:lnTo>
                <a:lnTo>
                  <a:pt x="138" y="369"/>
                </a:lnTo>
                <a:lnTo>
                  <a:pt x="151" y="357"/>
                </a:lnTo>
                <a:lnTo>
                  <a:pt x="162" y="346"/>
                </a:lnTo>
                <a:lnTo>
                  <a:pt x="174" y="334"/>
                </a:lnTo>
                <a:lnTo>
                  <a:pt x="185" y="321"/>
                </a:lnTo>
                <a:lnTo>
                  <a:pt x="195" y="308"/>
                </a:lnTo>
                <a:lnTo>
                  <a:pt x="206" y="295"/>
                </a:lnTo>
                <a:lnTo>
                  <a:pt x="216" y="281"/>
                </a:lnTo>
                <a:lnTo>
                  <a:pt x="233" y="246"/>
                </a:lnTo>
                <a:lnTo>
                  <a:pt x="244" y="212"/>
                </a:lnTo>
                <a:lnTo>
                  <a:pt x="252" y="176"/>
                </a:lnTo>
                <a:lnTo>
                  <a:pt x="254" y="140"/>
                </a:lnTo>
                <a:lnTo>
                  <a:pt x="253" y="105"/>
                </a:lnTo>
                <a:lnTo>
                  <a:pt x="249" y="69"/>
                </a:lnTo>
                <a:lnTo>
                  <a:pt x="243" y="34"/>
                </a:lnTo>
                <a:lnTo>
                  <a:pt x="236" y="0"/>
                </a:lnTo>
                <a:lnTo>
                  <a:pt x="217" y="4"/>
                </a:lnTo>
                <a:lnTo>
                  <a:pt x="224" y="37"/>
                </a:lnTo>
                <a:lnTo>
                  <a:pt x="229" y="70"/>
                </a:lnTo>
                <a:lnTo>
                  <a:pt x="233" y="104"/>
                </a:lnTo>
                <a:lnTo>
                  <a:pt x="234" y="138"/>
                </a:lnTo>
                <a:lnTo>
                  <a:pt x="231" y="173"/>
                </a:lnTo>
                <a:lnTo>
                  <a:pt x="226" y="206"/>
                </a:lnTo>
                <a:lnTo>
                  <a:pt x="214" y="239"/>
                </a:lnTo>
                <a:lnTo>
                  <a:pt x="198" y="271"/>
                </a:lnTo>
                <a:lnTo>
                  <a:pt x="190" y="284"/>
                </a:lnTo>
                <a:lnTo>
                  <a:pt x="180" y="297"/>
                </a:lnTo>
                <a:lnTo>
                  <a:pt x="170" y="310"/>
                </a:lnTo>
                <a:lnTo>
                  <a:pt x="158" y="321"/>
                </a:lnTo>
                <a:lnTo>
                  <a:pt x="148" y="333"/>
                </a:lnTo>
                <a:lnTo>
                  <a:pt x="136" y="344"/>
                </a:lnTo>
                <a:lnTo>
                  <a:pt x="125" y="354"/>
                </a:lnTo>
                <a:lnTo>
                  <a:pt x="113" y="366"/>
                </a:lnTo>
                <a:lnTo>
                  <a:pt x="102" y="378"/>
                </a:lnTo>
                <a:lnTo>
                  <a:pt x="89" y="388"/>
                </a:lnTo>
                <a:lnTo>
                  <a:pt x="77" y="399"/>
                </a:lnTo>
                <a:lnTo>
                  <a:pt x="66" y="412"/>
                </a:lnTo>
                <a:lnTo>
                  <a:pt x="54" y="424"/>
                </a:lnTo>
                <a:lnTo>
                  <a:pt x="44" y="437"/>
                </a:lnTo>
                <a:lnTo>
                  <a:pt x="34" y="450"/>
                </a:lnTo>
                <a:lnTo>
                  <a:pt x="24" y="464"/>
                </a:lnTo>
                <a:lnTo>
                  <a:pt x="24" y="465"/>
                </a:lnTo>
                <a:lnTo>
                  <a:pt x="13" y="493"/>
                </a:lnTo>
                <a:lnTo>
                  <a:pt x="4" y="519"/>
                </a:lnTo>
                <a:lnTo>
                  <a:pt x="0" y="545"/>
                </a:lnTo>
                <a:lnTo>
                  <a:pt x="0" y="571"/>
                </a:lnTo>
                <a:lnTo>
                  <a:pt x="2" y="594"/>
                </a:lnTo>
                <a:lnTo>
                  <a:pt x="8" y="617"/>
                </a:lnTo>
                <a:lnTo>
                  <a:pt x="18" y="637"/>
                </a:lnTo>
                <a:lnTo>
                  <a:pt x="33" y="656"/>
                </a:lnTo>
                <a:lnTo>
                  <a:pt x="50" y="673"/>
                </a:lnTo>
                <a:lnTo>
                  <a:pt x="69" y="689"/>
                </a:lnTo>
                <a:lnTo>
                  <a:pt x="87" y="705"/>
                </a:lnTo>
                <a:lnTo>
                  <a:pt x="106" y="719"/>
                </a:lnTo>
                <a:lnTo>
                  <a:pt x="126" y="734"/>
                </a:lnTo>
                <a:lnTo>
                  <a:pt x="145" y="747"/>
                </a:lnTo>
                <a:lnTo>
                  <a:pt x="165" y="760"/>
                </a:lnTo>
                <a:lnTo>
                  <a:pt x="185" y="773"/>
                </a:lnTo>
                <a:lnTo>
                  <a:pt x="206" y="785"/>
                </a:lnTo>
                <a:lnTo>
                  <a:pt x="226" y="797"/>
                </a:lnTo>
                <a:lnTo>
                  <a:pt x="246" y="809"/>
                </a:lnTo>
                <a:lnTo>
                  <a:pt x="267" y="820"/>
                </a:lnTo>
                <a:lnTo>
                  <a:pt x="288" y="832"/>
                </a:lnTo>
                <a:lnTo>
                  <a:pt x="309" y="843"/>
                </a:lnTo>
                <a:lnTo>
                  <a:pt x="331" y="853"/>
                </a:lnTo>
                <a:lnTo>
                  <a:pt x="352" y="865"/>
                </a:lnTo>
                <a:lnTo>
                  <a:pt x="378" y="878"/>
                </a:lnTo>
                <a:lnTo>
                  <a:pt x="404" y="892"/>
                </a:lnTo>
                <a:lnTo>
                  <a:pt x="430" y="907"/>
                </a:lnTo>
                <a:lnTo>
                  <a:pt x="458" y="921"/>
                </a:lnTo>
                <a:lnTo>
                  <a:pt x="484" y="935"/>
                </a:lnTo>
                <a:lnTo>
                  <a:pt x="509" y="951"/>
                </a:lnTo>
                <a:lnTo>
                  <a:pt x="535" y="967"/>
                </a:lnTo>
                <a:lnTo>
                  <a:pt x="561" y="983"/>
                </a:lnTo>
                <a:lnTo>
                  <a:pt x="596" y="1009"/>
                </a:lnTo>
                <a:lnTo>
                  <a:pt x="630" y="1039"/>
                </a:lnTo>
                <a:lnTo>
                  <a:pt x="662" y="1072"/>
                </a:lnTo>
                <a:lnTo>
                  <a:pt x="689" y="1108"/>
                </a:lnTo>
                <a:lnTo>
                  <a:pt x="710" y="1149"/>
                </a:lnTo>
                <a:lnTo>
                  <a:pt x="723" y="1192"/>
                </a:lnTo>
                <a:lnTo>
                  <a:pt x="725" y="1237"/>
                </a:lnTo>
                <a:lnTo>
                  <a:pt x="717" y="1286"/>
                </a:lnTo>
                <a:lnTo>
                  <a:pt x="713" y="1300"/>
                </a:lnTo>
                <a:lnTo>
                  <a:pt x="707" y="1315"/>
                </a:lnTo>
                <a:lnTo>
                  <a:pt x="701" y="1328"/>
                </a:lnTo>
                <a:lnTo>
                  <a:pt x="694" y="1340"/>
                </a:lnTo>
                <a:lnTo>
                  <a:pt x="687" y="1353"/>
                </a:lnTo>
                <a:lnTo>
                  <a:pt x="679" y="1368"/>
                </a:lnTo>
                <a:lnTo>
                  <a:pt x="671" y="1381"/>
                </a:lnTo>
                <a:lnTo>
                  <a:pt x="662" y="1394"/>
                </a:lnTo>
                <a:lnTo>
                  <a:pt x="658" y="1401"/>
                </a:lnTo>
                <a:lnTo>
                  <a:pt x="653" y="1407"/>
                </a:lnTo>
                <a:lnTo>
                  <a:pt x="648" y="1414"/>
                </a:lnTo>
                <a:lnTo>
                  <a:pt x="643" y="1421"/>
                </a:lnTo>
                <a:lnTo>
                  <a:pt x="651" y="1420"/>
                </a:lnTo>
                <a:lnTo>
                  <a:pt x="658" y="1418"/>
                </a:lnTo>
                <a:lnTo>
                  <a:pt x="664" y="1417"/>
                </a:lnTo>
                <a:lnTo>
                  <a:pt x="671" y="1417"/>
                </a:lnTo>
                <a:lnTo>
                  <a:pt x="672" y="1414"/>
                </a:lnTo>
                <a:lnTo>
                  <a:pt x="675" y="1411"/>
                </a:lnTo>
                <a:lnTo>
                  <a:pt x="677" y="1408"/>
                </a:lnTo>
                <a:lnTo>
                  <a:pt x="678" y="1405"/>
                </a:lnTo>
                <a:lnTo>
                  <a:pt x="687" y="1392"/>
                </a:lnTo>
                <a:lnTo>
                  <a:pt x="695" y="1378"/>
                </a:lnTo>
                <a:lnTo>
                  <a:pt x="704" y="1365"/>
                </a:lnTo>
                <a:lnTo>
                  <a:pt x="711" y="1351"/>
                </a:lnTo>
                <a:lnTo>
                  <a:pt x="718" y="1336"/>
                </a:lnTo>
                <a:lnTo>
                  <a:pt x="725" y="1322"/>
                </a:lnTo>
                <a:lnTo>
                  <a:pt x="731" y="1307"/>
                </a:lnTo>
                <a:lnTo>
                  <a:pt x="736" y="1291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5" name="Freeform 17"/>
          <p:cNvSpPr>
            <a:spLocks/>
          </p:cNvSpPr>
          <p:nvPr/>
        </p:nvSpPr>
        <p:spPr bwMode="auto">
          <a:xfrm>
            <a:off x="1330325" y="4679950"/>
            <a:ext cx="473075" cy="901700"/>
          </a:xfrm>
          <a:custGeom>
            <a:avLst/>
            <a:gdLst>
              <a:gd name="T0" fmla="*/ 2147483647 w 744"/>
              <a:gd name="T1" fmla="*/ 2147483647 h 1421"/>
              <a:gd name="T2" fmla="*/ 2147483647 w 744"/>
              <a:gd name="T3" fmla="*/ 2147483647 h 1421"/>
              <a:gd name="T4" fmla="*/ 2147483647 w 744"/>
              <a:gd name="T5" fmla="*/ 2147483647 h 1421"/>
              <a:gd name="T6" fmla="*/ 2147483647 w 744"/>
              <a:gd name="T7" fmla="*/ 2147483647 h 1421"/>
              <a:gd name="T8" fmla="*/ 2147483647 w 744"/>
              <a:gd name="T9" fmla="*/ 2147483647 h 1421"/>
              <a:gd name="T10" fmla="*/ 2147483647 w 744"/>
              <a:gd name="T11" fmla="*/ 2147483647 h 1421"/>
              <a:gd name="T12" fmla="*/ 2147483647 w 744"/>
              <a:gd name="T13" fmla="*/ 2147483647 h 1421"/>
              <a:gd name="T14" fmla="*/ 2147483647 w 744"/>
              <a:gd name="T15" fmla="*/ 2147483647 h 1421"/>
              <a:gd name="T16" fmla="*/ 2147483647 w 744"/>
              <a:gd name="T17" fmla="*/ 2147483647 h 1421"/>
              <a:gd name="T18" fmla="*/ 2147483647 w 744"/>
              <a:gd name="T19" fmla="*/ 2147483647 h 1421"/>
              <a:gd name="T20" fmla="*/ 2147483647 w 744"/>
              <a:gd name="T21" fmla="*/ 2147483647 h 1421"/>
              <a:gd name="T22" fmla="*/ 2147483647 w 744"/>
              <a:gd name="T23" fmla="*/ 2147483647 h 1421"/>
              <a:gd name="T24" fmla="*/ 2147483647 w 744"/>
              <a:gd name="T25" fmla="*/ 2147483647 h 1421"/>
              <a:gd name="T26" fmla="*/ 2147483647 w 744"/>
              <a:gd name="T27" fmla="*/ 2147483647 h 1421"/>
              <a:gd name="T28" fmla="*/ 2147483647 w 744"/>
              <a:gd name="T29" fmla="*/ 2147483647 h 1421"/>
              <a:gd name="T30" fmla="*/ 2147483647 w 744"/>
              <a:gd name="T31" fmla="*/ 2147483647 h 1421"/>
              <a:gd name="T32" fmla="*/ 2147483647 w 744"/>
              <a:gd name="T33" fmla="*/ 2147483647 h 1421"/>
              <a:gd name="T34" fmla="*/ 2147483647 w 744"/>
              <a:gd name="T35" fmla="*/ 2147483647 h 1421"/>
              <a:gd name="T36" fmla="*/ 2147483647 w 744"/>
              <a:gd name="T37" fmla="*/ 2147483647 h 1421"/>
              <a:gd name="T38" fmla="*/ 2147483647 w 744"/>
              <a:gd name="T39" fmla="*/ 2147483647 h 1421"/>
              <a:gd name="T40" fmla="*/ 2147483647 w 744"/>
              <a:gd name="T41" fmla="*/ 2147483647 h 1421"/>
              <a:gd name="T42" fmla="*/ 2147483647 w 744"/>
              <a:gd name="T43" fmla="*/ 2147483647 h 1421"/>
              <a:gd name="T44" fmla="*/ 2147483647 w 744"/>
              <a:gd name="T45" fmla="*/ 2147483647 h 1421"/>
              <a:gd name="T46" fmla="*/ 2147483647 w 744"/>
              <a:gd name="T47" fmla="*/ 2147483647 h 1421"/>
              <a:gd name="T48" fmla="*/ 2147483647 w 744"/>
              <a:gd name="T49" fmla="*/ 2147483647 h 1421"/>
              <a:gd name="T50" fmla="*/ 2147483647 w 744"/>
              <a:gd name="T51" fmla="*/ 2147483647 h 1421"/>
              <a:gd name="T52" fmla="*/ 2147483647 w 744"/>
              <a:gd name="T53" fmla="*/ 2147483647 h 1421"/>
              <a:gd name="T54" fmla="*/ 2147483647 w 744"/>
              <a:gd name="T55" fmla="*/ 2147483647 h 1421"/>
              <a:gd name="T56" fmla="*/ 2147483647 w 744"/>
              <a:gd name="T57" fmla="*/ 2147483647 h 1421"/>
              <a:gd name="T58" fmla="*/ 2147483647 w 744"/>
              <a:gd name="T59" fmla="*/ 2147483647 h 1421"/>
              <a:gd name="T60" fmla="*/ 2147483647 w 744"/>
              <a:gd name="T61" fmla="*/ 2147483647 h 1421"/>
              <a:gd name="T62" fmla="*/ 0 w 744"/>
              <a:gd name="T63" fmla="*/ 2147483647 h 1421"/>
              <a:gd name="T64" fmla="*/ 2147483647 w 744"/>
              <a:gd name="T65" fmla="*/ 2147483647 h 1421"/>
              <a:gd name="T66" fmla="*/ 2147483647 w 744"/>
              <a:gd name="T67" fmla="*/ 2147483647 h 1421"/>
              <a:gd name="T68" fmla="*/ 2147483647 w 744"/>
              <a:gd name="T69" fmla="*/ 2147483647 h 1421"/>
              <a:gd name="T70" fmla="*/ 2147483647 w 744"/>
              <a:gd name="T71" fmla="*/ 2147483647 h 1421"/>
              <a:gd name="T72" fmla="*/ 2147483647 w 744"/>
              <a:gd name="T73" fmla="*/ 2147483647 h 1421"/>
              <a:gd name="T74" fmla="*/ 2147483647 w 744"/>
              <a:gd name="T75" fmla="*/ 2147483647 h 1421"/>
              <a:gd name="T76" fmla="*/ 2147483647 w 744"/>
              <a:gd name="T77" fmla="*/ 2147483647 h 1421"/>
              <a:gd name="T78" fmla="*/ 2147483647 w 744"/>
              <a:gd name="T79" fmla="*/ 2147483647 h 1421"/>
              <a:gd name="T80" fmla="*/ 2147483647 w 744"/>
              <a:gd name="T81" fmla="*/ 2147483647 h 1421"/>
              <a:gd name="T82" fmla="*/ 2147483647 w 744"/>
              <a:gd name="T83" fmla="*/ 2147483647 h 1421"/>
              <a:gd name="T84" fmla="*/ 2147483647 w 744"/>
              <a:gd name="T85" fmla="*/ 2147483647 h 1421"/>
              <a:gd name="T86" fmla="*/ 2147483647 w 744"/>
              <a:gd name="T87" fmla="*/ 2147483647 h 1421"/>
              <a:gd name="T88" fmla="*/ 2147483647 w 744"/>
              <a:gd name="T89" fmla="*/ 2147483647 h 1421"/>
              <a:gd name="T90" fmla="*/ 2147483647 w 744"/>
              <a:gd name="T91" fmla="*/ 2147483647 h 1421"/>
              <a:gd name="T92" fmla="*/ 2147483647 w 744"/>
              <a:gd name="T93" fmla="*/ 2147483647 h 1421"/>
              <a:gd name="T94" fmla="*/ 2147483647 w 744"/>
              <a:gd name="T95" fmla="*/ 2147483647 h 1421"/>
              <a:gd name="T96" fmla="*/ 2147483647 w 744"/>
              <a:gd name="T97" fmla="*/ 2147483647 h 1421"/>
              <a:gd name="T98" fmla="*/ 2147483647 w 744"/>
              <a:gd name="T99" fmla="*/ 2147483647 h 1421"/>
              <a:gd name="T100" fmla="*/ 2147483647 w 744"/>
              <a:gd name="T101" fmla="*/ 2147483647 h 1421"/>
              <a:gd name="T102" fmla="*/ 2147483647 w 744"/>
              <a:gd name="T103" fmla="*/ 2147483647 h 1421"/>
              <a:gd name="T104" fmla="*/ 2147483647 w 744"/>
              <a:gd name="T105" fmla="*/ 2147483647 h 142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44"/>
              <a:gd name="T160" fmla="*/ 0 h 1421"/>
              <a:gd name="T161" fmla="*/ 744 w 744"/>
              <a:gd name="T162" fmla="*/ 1421 h 142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44" h="1421">
                <a:moveTo>
                  <a:pt x="736" y="1291"/>
                </a:moveTo>
                <a:lnTo>
                  <a:pt x="744" y="1248"/>
                </a:lnTo>
                <a:lnTo>
                  <a:pt x="744" y="1206"/>
                </a:lnTo>
                <a:lnTo>
                  <a:pt x="737" y="1165"/>
                </a:lnTo>
                <a:lnTo>
                  <a:pt x="720" y="1123"/>
                </a:lnTo>
                <a:lnTo>
                  <a:pt x="695" y="1082"/>
                </a:lnTo>
                <a:lnTo>
                  <a:pt x="662" y="1044"/>
                </a:lnTo>
                <a:lnTo>
                  <a:pt x="622" y="1005"/>
                </a:lnTo>
                <a:lnTo>
                  <a:pt x="573" y="967"/>
                </a:lnTo>
                <a:lnTo>
                  <a:pt x="547" y="950"/>
                </a:lnTo>
                <a:lnTo>
                  <a:pt x="520" y="934"/>
                </a:lnTo>
                <a:lnTo>
                  <a:pt x="494" y="918"/>
                </a:lnTo>
                <a:lnTo>
                  <a:pt x="466" y="904"/>
                </a:lnTo>
                <a:lnTo>
                  <a:pt x="440" y="889"/>
                </a:lnTo>
                <a:lnTo>
                  <a:pt x="413" y="875"/>
                </a:lnTo>
                <a:lnTo>
                  <a:pt x="387" y="860"/>
                </a:lnTo>
                <a:lnTo>
                  <a:pt x="361" y="846"/>
                </a:lnTo>
                <a:lnTo>
                  <a:pt x="339" y="836"/>
                </a:lnTo>
                <a:lnTo>
                  <a:pt x="319" y="824"/>
                </a:lnTo>
                <a:lnTo>
                  <a:pt x="298" y="813"/>
                </a:lnTo>
                <a:lnTo>
                  <a:pt x="278" y="803"/>
                </a:lnTo>
                <a:lnTo>
                  <a:pt x="257" y="791"/>
                </a:lnTo>
                <a:lnTo>
                  <a:pt x="236" y="780"/>
                </a:lnTo>
                <a:lnTo>
                  <a:pt x="217" y="768"/>
                </a:lnTo>
                <a:lnTo>
                  <a:pt x="197" y="757"/>
                </a:lnTo>
                <a:lnTo>
                  <a:pt x="177" y="744"/>
                </a:lnTo>
                <a:lnTo>
                  <a:pt x="158" y="731"/>
                </a:lnTo>
                <a:lnTo>
                  <a:pt x="138" y="718"/>
                </a:lnTo>
                <a:lnTo>
                  <a:pt x="119" y="705"/>
                </a:lnTo>
                <a:lnTo>
                  <a:pt x="100" y="690"/>
                </a:lnTo>
                <a:lnTo>
                  <a:pt x="83" y="674"/>
                </a:lnTo>
                <a:lnTo>
                  <a:pt x="64" y="659"/>
                </a:lnTo>
                <a:lnTo>
                  <a:pt x="47" y="643"/>
                </a:lnTo>
                <a:lnTo>
                  <a:pt x="31" y="620"/>
                </a:lnTo>
                <a:lnTo>
                  <a:pt x="23" y="595"/>
                </a:lnTo>
                <a:lnTo>
                  <a:pt x="20" y="571"/>
                </a:lnTo>
                <a:lnTo>
                  <a:pt x="21" y="546"/>
                </a:lnTo>
                <a:lnTo>
                  <a:pt x="24" y="523"/>
                </a:lnTo>
                <a:lnTo>
                  <a:pt x="30" y="503"/>
                </a:lnTo>
                <a:lnTo>
                  <a:pt x="36" y="487"/>
                </a:lnTo>
                <a:lnTo>
                  <a:pt x="41" y="474"/>
                </a:lnTo>
                <a:lnTo>
                  <a:pt x="50" y="461"/>
                </a:lnTo>
                <a:lnTo>
                  <a:pt x="60" y="450"/>
                </a:lnTo>
                <a:lnTo>
                  <a:pt x="70" y="437"/>
                </a:lnTo>
                <a:lnTo>
                  <a:pt x="82" y="425"/>
                </a:lnTo>
                <a:lnTo>
                  <a:pt x="92" y="414"/>
                </a:lnTo>
                <a:lnTo>
                  <a:pt x="103" y="402"/>
                </a:lnTo>
                <a:lnTo>
                  <a:pt x="115" y="392"/>
                </a:lnTo>
                <a:lnTo>
                  <a:pt x="126" y="380"/>
                </a:lnTo>
                <a:lnTo>
                  <a:pt x="138" y="369"/>
                </a:lnTo>
                <a:lnTo>
                  <a:pt x="151" y="357"/>
                </a:lnTo>
                <a:lnTo>
                  <a:pt x="162" y="346"/>
                </a:lnTo>
                <a:lnTo>
                  <a:pt x="174" y="334"/>
                </a:lnTo>
                <a:lnTo>
                  <a:pt x="185" y="321"/>
                </a:lnTo>
                <a:lnTo>
                  <a:pt x="195" y="308"/>
                </a:lnTo>
                <a:lnTo>
                  <a:pt x="206" y="295"/>
                </a:lnTo>
                <a:lnTo>
                  <a:pt x="216" y="281"/>
                </a:lnTo>
                <a:lnTo>
                  <a:pt x="233" y="246"/>
                </a:lnTo>
                <a:lnTo>
                  <a:pt x="244" y="212"/>
                </a:lnTo>
                <a:lnTo>
                  <a:pt x="252" y="176"/>
                </a:lnTo>
                <a:lnTo>
                  <a:pt x="254" y="140"/>
                </a:lnTo>
                <a:lnTo>
                  <a:pt x="253" y="105"/>
                </a:lnTo>
                <a:lnTo>
                  <a:pt x="249" y="69"/>
                </a:lnTo>
                <a:lnTo>
                  <a:pt x="243" y="34"/>
                </a:lnTo>
                <a:lnTo>
                  <a:pt x="236" y="0"/>
                </a:lnTo>
                <a:lnTo>
                  <a:pt x="217" y="4"/>
                </a:lnTo>
                <a:lnTo>
                  <a:pt x="224" y="37"/>
                </a:lnTo>
                <a:lnTo>
                  <a:pt x="229" y="70"/>
                </a:lnTo>
                <a:lnTo>
                  <a:pt x="233" y="104"/>
                </a:lnTo>
                <a:lnTo>
                  <a:pt x="234" y="138"/>
                </a:lnTo>
                <a:lnTo>
                  <a:pt x="231" y="173"/>
                </a:lnTo>
                <a:lnTo>
                  <a:pt x="226" y="206"/>
                </a:lnTo>
                <a:lnTo>
                  <a:pt x="214" y="239"/>
                </a:lnTo>
                <a:lnTo>
                  <a:pt x="198" y="271"/>
                </a:lnTo>
                <a:lnTo>
                  <a:pt x="190" y="284"/>
                </a:lnTo>
                <a:lnTo>
                  <a:pt x="180" y="297"/>
                </a:lnTo>
                <a:lnTo>
                  <a:pt x="170" y="310"/>
                </a:lnTo>
                <a:lnTo>
                  <a:pt x="158" y="321"/>
                </a:lnTo>
                <a:lnTo>
                  <a:pt x="148" y="333"/>
                </a:lnTo>
                <a:lnTo>
                  <a:pt x="136" y="344"/>
                </a:lnTo>
                <a:lnTo>
                  <a:pt x="125" y="354"/>
                </a:lnTo>
                <a:lnTo>
                  <a:pt x="113" y="366"/>
                </a:lnTo>
                <a:lnTo>
                  <a:pt x="102" y="378"/>
                </a:lnTo>
                <a:lnTo>
                  <a:pt x="89" y="388"/>
                </a:lnTo>
                <a:lnTo>
                  <a:pt x="77" y="399"/>
                </a:lnTo>
                <a:lnTo>
                  <a:pt x="66" y="412"/>
                </a:lnTo>
                <a:lnTo>
                  <a:pt x="54" y="424"/>
                </a:lnTo>
                <a:lnTo>
                  <a:pt x="44" y="437"/>
                </a:lnTo>
                <a:lnTo>
                  <a:pt x="34" y="450"/>
                </a:lnTo>
                <a:lnTo>
                  <a:pt x="24" y="464"/>
                </a:lnTo>
                <a:lnTo>
                  <a:pt x="24" y="465"/>
                </a:lnTo>
                <a:lnTo>
                  <a:pt x="13" y="493"/>
                </a:lnTo>
                <a:lnTo>
                  <a:pt x="4" y="519"/>
                </a:lnTo>
                <a:lnTo>
                  <a:pt x="0" y="545"/>
                </a:lnTo>
                <a:lnTo>
                  <a:pt x="0" y="571"/>
                </a:lnTo>
                <a:lnTo>
                  <a:pt x="2" y="594"/>
                </a:lnTo>
                <a:lnTo>
                  <a:pt x="8" y="617"/>
                </a:lnTo>
                <a:lnTo>
                  <a:pt x="18" y="637"/>
                </a:lnTo>
                <a:lnTo>
                  <a:pt x="33" y="656"/>
                </a:lnTo>
                <a:lnTo>
                  <a:pt x="50" y="673"/>
                </a:lnTo>
                <a:lnTo>
                  <a:pt x="69" y="689"/>
                </a:lnTo>
                <a:lnTo>
                  <a:pt x="87" y="705"/>
                </a:lnTo>
                <a:lnTo>
                  <a:pt x="106" y="719"/>
                </a:lnTo>
                <a:lnTo>
                  <a:pt x="126" y="734"/>
                </a:lnTo>
                <a:lnTo>
                  <a:pt x="145" y="747"/>
                </a:lnTo>
                <a:lnTo>
                  <a:pt x="165" y="760"/>
                </a:lnTo>
                <a:lnTo>
                  <a:pt x="185" y="773"/>
                </a:lnTo>
                <a:lnTo>
                  <a:pt x="206" y="785"/>
                </a:lnTo>
                <a:lnTo>
                  <a:pt x="226" y="797"/>
                </a:lnTo>
                <a:lnTo>
                  <a:pt x="246" y="809"/>
                </a:lnTo>
                <a:lnTo>
                  <a:pt x="267" y="820"/>
                </a:lnTo>
                <a:lnTo>
                  <a:pt x="288" y="832"/>
                </a:lnTo>
                <a:lnTo>
                  <a:pt x="309" y="843"/>
                </a:lnTo>
                <a:lnTo>
                  <a:pt x="331" y="853"/>
                </a:lnTo>
                <a:lnTo>
                  <a:pt x="352" y="865"/>
                </a:lnTo>
                <a:lnTo>
                  <a:pt x="378" y="878"/>
                </a:lnTo>
                <a:lnTo>
                  <a:pt x="404" y="892"/>
                </a:lnTo>
                <a:lnTo>
                  <a:pt x="430" y="907"/>
                </a:lnTo>
                <a:lnTo>
                  <a:pt x="458" y="921"/>
                </a:lnTo>
                <a:lnTo>
                  <a:pt x="484" y="935"/>
                </a:lnTo>
                <a:lnTo>
                  <a:pt x="509" y="951"/>
                </a:lnTo>
                <a:lnTo>
                  <a:pt x="535" y="967"/>
                </a:lnTo>
                <a:lnTo>
                  <a:pt x="561" y="983"/>
                </a:lnTo>
                <a:lnTo>
                  <a:pt x="596" y="1009"/>
                </a:lnTo>
                <a:lnTo>
                  <a:pt x="630" y="1039"/>
                </a:lnTo>
                <a:lnTo>
                  <a:pt x="662" y="1072"/>
                </a:lnTo>
                <a:lnTo>
                  <a:pt x="689" y="1108"/>
                </a:lnTo>
                <a:lnTo>
                  <a:pt x="710" y="1149"/>
                </a:lnTo>
                <a:lnTo>
                  <a:pt x="723" y="1192"/>
                </a:lnTo>
                <a:lnTo>
                  <a:pt x="725" y="1237"/>
                </a:lnTo>
                <a:lnTo>
                  <a:pt x="717" y="1286"/>
                </a:lnTo>
                <a:lnTo>
                  <a:pt x="713" y="1300"/>
                </a:lnTo>
                <a:lnTo>
                  <a:pt x="707" y="1315"/>
                </a:lnTo>
                <a:lnTo>
                  <a:pt x="701" y="1328"/>
                </a:lnTo>
                <a:lnTo>
                  <a:pt x="694" y="1340"/>
                </a:lnTo>
                <a:lnTo>
                  <a:pt x="687" y="1353"/>
                </a:lnTo>
                <a:lnTo>
                  <a:pt x="679" y="1368"/>
                </a:lnTo>
                <a:lnTo>
                  <a:pt x="671" y="1381"/>
                </a:lnTo>
                <a:lnTo>
                  <a:pt x="662" y="1394"/>
                </a:lnTo>
                <a:lnTo>
                  <a:pt x="658" y="1401"/>
                </a:lnTo>
                <a:lnTo>
                  <a:pt x="653" y="1407"/>
                </a:lnTo>
                <a:lnTo>
                  <a:pt x="648" y="1414"/>
                </a:lnTo>
                <a:lnTo>
                  <a:pt x="643" y="1421"/>
                </a:lnTo>
                <a:lnTo>
                  <a:pt x="651" y="1420"/>
                </a:lnTo>
                <a:lnTo>
                  <a:pt x="658" y="1418"/>
                </a:lnTo>
                <a:lnTo>
                  <a:pt x="664" y="1417"/>
                </a:lnTo>
                <a:lnTo>
                  <a:pt x="671" y="1417"/>
                </a:lnTo>
                <a:lnTo>
                  <a:pt x="672" y="1414"/>
                </a:lnTo>
                <a:lnTo>
                  <a:pt x="675" y="1411"/>
                </a:lnTo>
                <a:lnTo>
                  <a:pt x="677" y="1408"/>
                </a:lnTo>
                <a:lnTo>
                  <a:pt x="678" y="1405"/>
                </a:lnTo>
                <a:lnTo>
                  <a:pt x="687" y="1392"/>
                </a:lnTo>
                <a:lnTo>
                  <a:pt x="695" y="1378"/>
                </a:lnTo>
                <a:lnTo>
                  <a:pt x="704" y="1365"/>
                </a:lnTo>
                <a:lnTo>
                  <a:pt x="711" y="1351"/>
                </a:lnTo>
                <a:lnTo>
                  <a:pt x="718" y="1336"/>
                </a:lnTo>
                <a:lnTo>
                  <a:pt x="725" y="1322"/>
                </a:lnTo>
                <a:lnTo>
                  <a:pt x="731" y="1307"/>
                </a:lnTo>
                <a:lnTo>
                  <a:pt x="736" y="1291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33" name="Rectangle 1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03575" y="5516563"/>
            <a:ext cx="2484438" cy="765175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CC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Задачи, решаемые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методом </a:t>
            </a:r>
            <a:br>
              <a:rPr lang="ru-RU" altLang="ru-RU" sz="1600"/>
            </a:br>
            <a:r>
              <a:rPr lang="ru-RU" altLang="ru-RU" sz="1600"/>
              <a:t>организованного перебора </a:t>
            </a:r>
            <a:r>
              <a:rPr lang="ru-RU" altLang="ru-RU" sz="1600">
                <a:latin typeface="Tahoma" pitchFamily="34" charset="0"/>
              </a:rPr>
              <a:t> 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250825" y="188913"/>
            <a:ext cx="864235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Приемы решения комбинаторных задач</a:t>
            </a:r>
            <a:r>
              <a:rPr lang="ru-RU" alt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ru-RU" alt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3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дополнительные задачи</a:t>
            </a:r>
          </a:p>
          <a:p>
            <a:pPr>
              <a:defRPr/>
            </a:pPr>
            <a:r>
              <a:rPr lang="ru-RU" alt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Задача </a:t>
            </a:r>
            <a:r>
              <a:rPr lang="ru-RU" altLang="ru-RU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  <a:p>
            <a:pPr>
              <a:defRPr/>
            </a:pPr>
            <a:endParaRPr lang="ru-RU" altLang="ru-RU" sz="3200" dirty="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animBg="1"/>
      <p:bldP spid="63494" grpId="0" animBg="1"/>
      <p:bldP spid="63496" grpId="0" animBg="1"/>
      <p:bldP spid="63497" grpId="0" animBg="1"/>
      <p:bldP spid="63498" grpId="0" animBg="1"/>
      <p:bldP spid="63499" grpId="0" animBg="1"/>
      <p:bldP spid="63500" grpId="0" animBg="1"/>
      <p:bldP spid="63501" grpId="0" animBg="1"/>
      <p:bldP spid="63502" grpId="0" animBg="1"/>
      <p:bldP spid="63503" grpId="0" animBg="1"/>
      <p:bldP spid="63504" grpId="0" animBg="1"/>
      <p:bldP spid="63505" grpId="0" animBg="1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A06046A-9299-4337-8334-4ACFB51E568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23850" y="188913"/>
            <a:ext cx="84963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Приемы решения комбинаторных задач </a:t>
            </a:r>
            <a:b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Задача 2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457200" y="981075"/>
            <a:ext cx="82296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парке 4 пруда. Было решено засыпать песком дорожки между ними так, чтобы можно было пройти от одного пруда к другому кратчайшим путем, т.е. не нужно было идти в обход.</a:t>
            </a: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Задание: покажи, какие дорожки надо сделать.</a:t>
            </a:r>
          </a:p>
          <a:p>
            <a:pPr algn="ctr">
              <a:buFontTx/>
              <a:buNone/>
              <a:defRPr/>
            </a:pPr>
            <a:endParaRPr lang="ru-RU" altLang="ru-RU" sz="16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781300"/>
            <a:ext cx="4103688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64388" y="3716338"/>
            <a:ext cx="1727200" cy="549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Графы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000F6A6-FC07-4C84-8752-C4A91EDF35A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3252" name="Picture 4" descr="205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73463"/>
            <a:ext cx="2773362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457200" y="1125538"/>
            <a:ext cx="82296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танцевальном кружке занимаются пять девочек: Женя, Маша, Катя, Юля и Даша и </a:t>
            </a:r>
            <a:b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пять мальчиков: Олег, Вова, Стас, Андрей и Иван. Сколько различных танцевальных пар можно составить? Заполни таблицу.</a:t>
            </a:r>
            <a:endParaRPr lang="ru-RU" altLang="ru-RU" sz="1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115888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Приемы решения комбинаторных задач </a:t>
            </a:r>
            <a:endParaRPr lang="ru-RU" altLang="ru-RU" sz="320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1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948488" y="4724400"/>
            <a:ext cx="1835150" cy="549275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00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Задачи, решаемые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с помощью таблиц </a:t>
            </a:r>
            <a:r>
              <a:rPr lang="ru-RU" altLang="ru-RU" sz="1600">
                <a:latin typeface="Tahoma" pitchFamily="34" charset="0"/>
              </a:rPr>
              <a:t> </a:t>
            </a:r>
          </a:p>
        </p:txBody>
      </p:sp>
      <p:sp>
        <p:nvSpPr>
          <p:cNvPr id="38920" name="Rectangle 9"/>
          <p:cNvSpPr>
            <a:spLocks noChangeArrowheads="1"/>
          </p:cNvSpPr>
          <p:nvPr/>
        </p:nvSpPr>
        <p:spPr bwMode="auto">
          <a:xfrm>
            <a:off x="3348038" y="6381750"/>
            <a:ext cx="2449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i="1">
                <a:solidFill>
                  <a:srgbClr val="9B9B9B"/>
                </a:solidFill>
                <a:latin typeface="Arial" charset="0"/>
              </a:rPr>
              <a:t>Логинова Н.В.   МБОУ «СОШ №16»</a:t>
            </a:r>
            <a:endParaRPr lang="ru-RU" altLang="ru-RU" sz="1000" b="1">
              <a:solidFill>
                <a:srgbClr val="9B9B9B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5F8C001-91FC-43F9-9A29-DF5107E8B18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115888"/>
            <a:ext cx="91440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2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Задачи, решаемые с помощью таблиц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68313" y="836613"/>
            <a:ext cx="84248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6600"/>
                </a:solidFill>
              </a:rPr>
              <a:t>На завтрак Миша может выбрать: плюшку, бутерброд, пряник, или кекс, а запить он может: кофе, соком, кефиром. Сколько возможных вариантов завтрака?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/>
      <p:bldP spid="184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CDC6343-D713-4237-8A84-0745A49B7DE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123" name="Содержимое 2"/>
          <p:cNvSpPr>
            <a:spLocks/>
          </p:cNvSpPr>
          <p:nvPr/>
        </p:nvSpPr>
        <p:spPr bwMode="auto">
          <a:xfrm>
            <a:off x="179388" y="260350"/>
            <a:ext cx="648017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47688" indent="-4111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4000" b="1" i="1"/>
              <a:t>Раздел математики, </a:t>
            </a:r>
          </a:p>
          <a:p>
            <a:pPr algn="ctr" eaLnBrk="1" hangingPunct="1">
              <a:buFontTx/>
              <a:buNone/>
            </a:pPr>
            <a:r>
              <a:rPr lang="ru-RU" altLang="ru-RU" sz="4000" b="1" i="1"/>
              <a:t>в котором изучают </a:t>
            </a:r>
          </a:p>
          <a:p>
            <a:pPr algn="ctr" eaLnBrk="1" hangingPunct="1">
              <a:buFontTx/>
              <a:buNone/>
            </a:pPr>
            <a:r>
              <a:rPr lang="ru-RU" altLang="ru-RU" sz="4000" b="1" i="1"/>
              <a:t>комбинаторные задачи, </a:t>
            </a:r>
          </a:p>
          <a:p>
            <a:pPr algn="ctr" eaLnBrk="1" hangingPunct="1">
              <a:buFontTx/>
              <a:buNone/>
            </a:pPr>
            <a:r>
              <a:rPr lang="ru-RU" altLang="ru-RU" sz="4000" b="1" i="1"/>
              <a:t>называется</a:t>
            </a:r>
            <a:r>
              <a:rPr lang="ru-RU" altLang="ru-RU" sz="4400" b="1" i="1">
                <a:solidFill>
                  <a:srgbClr val="FF3300"/>
                </a:solidFill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ru-RU" altLang="ru-RU" sz="4800" b="1" i="1" u="sng">
                <a:solidFill>
                  <a:srgbClr val="FF3300"/>
                </a:solidFill>
              </a:rPr>
              <a:t>комбинаторикой</a:t>
            </a:r>
            <a:endParaRPr lang="ru-RU" altLang="ru-RU" sz="4800" b="1" u="sng">
              <a:solidFill>
                <a:srgbClr val="FF3300"/>
              </a:solidFill>
            </a:endParaRPr>
          </a:p>
        </p:txBody>
      </p:sp>
      <p:pic>
        <p:nvPicPr>
          <p:cNvPr id="4101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8725" y="3284538"/>
            <a:ext cx="2506663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12C5A8-1514-4325-AB08-E8DDC862FF4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39750" y="2276475"/>
            <a:ext cx="8064500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4000"/>
              <a:t>- раздел математики, в котором изучаются вопросы о том, </a:t>
            </a:r>
            <a:r>
              <a:rPr lang="ru-RU" altLang="ru-RU" sz="4000" i="1" u="sng"/>
              <a:t>сколько</a:t>
            </a:r>
            <a:r>
              <a:rPr lang="ru-RU" altLang="ru-RU" sz="4000"/>
              <a:t> </a:t>
            </a:r>
            <a:r>
              <a:rPr lang="ru-RU" altLang="ru-RU" sz="4000" i="1" u="sng"/>
              <a:t>различных комбинаций</a:t>
            </a:r>
            <a:r>
              <a:rPr lang="ru-RU" altLang="ru-RU" sz="4000"/>
              <a:t>, подчинённых тем или иным условиям, </a:t>
            </a:r>
            <a:r>
              <a:rPr lang="ru-RU" altLang="ru-RU" sz="4000" i="1" u="sng"/>
              <a:t>можно составить</a:t>
            </a:r>
            <a:r>
              <a:rPr lang="ru-RU" altLang="ru-RU" sz="4000"/>
              <a:t> из заданных объектов.</a:t>
            </a:r>
          </a:p>
        </p:txBody>
      </p:sp>
      <p:grpSp>
        <p:nvGrpSpPr>
          <p:cNvPr id="5125" name="Куб 8"/>
          <p:cNvGrpSpPr>
            <a:grpSpLocks/>
          </p:cNvGrpSpPr>
          <p:nvPr/>
        </p:nvGrpSpPr>
        <p:grpSpPr bwMode="auto">
          <a:xfrm>
            <a:off x="944563" y="398463"/>
            <a:ext cx="1773237" cy="1636712"/>
            <a:chOff x="580" y="311"/>
            <a:chExt cx="1117" cy="949"/>
          </a:xfrm>
        </p:grpSpPr>
        <p:pic>
          <p:nvPicPr>
            <p:cNvPr id="5162" name="Куб 8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" y="311"/>
              <a:ext cx="1117" cy="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 rot="421198">
              <a:off x="882" y="588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м</a:t>
              </a:r>
            </a:p>
          </p:txBody>
        </p:sp>
      </p:grpSp>
      <p:grpSp>
        <p:nvGrpSpPr>
          <p:cNvPr id="5126" name="Куб 24"/>
          <p:cNvGrpSpPr>
            <a:grpSpLocks/>
          </p:cNvGrpSpPr>
          <p:nvPr/>
        </p:nvGrpSpPr>
        <p:grpSpPr bwMode="auto">
          <a:xfrm>
            <a:off x="1809750" y="603250"/>
            <a:ext cx="1506538" cy="1436688"/>
            <a:chOff x="1125" y="430"/>
            <a:chExt cx="949" cy="833"/>
          </a:xfrm>
        </p:grpSpPr>
        <p:pic>
          <p:nvPicPr>
            <p:cNvPr id="5160" name="Куб 24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" y="430"/>
              <a:ext cx="949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1350" y="652"/>
              <a:ext cx="472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б</a:t>
              </a:r>
            </a:p>
          </p:txBody>
        </p:sp>
      </p:grpSp>
      <p:sp>
        <p:nvSpPr>
          <p:cNvPr id="8" name="Куб 7"/>
          <p:cNvSpPr/>
          <p:nvPr/>
        </p:nvSpPr>
        <p:spPr>
          <a:xfrm rot="20773083">
            <a:off x="522216" y="491240"/>
            <a:ext cx="1000132" cy="1086249"/>
          </a:xfrm>
          <a:prstGeom prst="cub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grpSp>
        <p:nvGrpSpPr>
          <p:cNvPr id="5130" name="Куб 9"/>
          <p:cNvGrpSpPr>
            <a:grpSpLocks/>
          </p:cNvGrpSpPr>
          <p:nvPr/>
        </p:nvGrpSpPr>
        <p:grpSpPr bwMode="auto">
          <a:xfrm>
            <a:off x="2365375" y="481013"/>
            <a:ext cx="1773238" cy="1766887"/>
            <a:chOff x="1475" y="369"/>
            <a:chExt cx="1117" cy="1025"/>
          </a:xfrm>
        </p:grpSpPr>
        <p:pic>
          <p:nvPicPr>
            <p:cNvPr id="5158" name="Куб 9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" y="369"/>
              <a:ext cx="1117" cy="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8" name="Text Box 16"/>
            <p:cNvSpPr txBox="1">
              <a:spLocks noChangeArrowheads="1"/>
            </p:cNvSpPr>
            <p:nvPr/>
          </p:nvSpPr>
          <p:spPr bwMode="auto">
            <a:xfrm rot="20773083">
              <a:off x="1797" y="690"/>
              <a:ext cx="472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и</a:t>
              </a:r>
            </a:p>
          </p:txBody>
        </p:sp>
      </p:grpSp>
      <p:grpSp>
        <p:nvGrpSpPr>
          <p:cNvPr id="5131" name="Куб 10"/>
          <p:cNvGrpSpPr>
            <a:grpSpLocks/>
          </p:cNvGrpSpPr>
          <p:nvPr/>
        </p:nvGrpSpPr>
        <p:grpSpPr bwMode="auto">
          <a:xfrm>
            <a:off x="3157538" y="512763"/>
            <a:ext cx="1566862" cy="1509712"/>
            <a:chOff x="1974" y="376"/>
            <a:chExt cx="987" cy="876"/>
          </a:xfrm>
        </p:grpSpPr>
        <p:pic>
          <p:nvPicPr>
            <p:cNvPr id="5156" name="Куб 10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" y="376"/>
              <a:ext cx="987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1" name="Text Box 19"/>
            <p:cNvSpPr txBox="1">
              <a:spLocks noChangeArrowheads="1"/>
            </p:cNvSpPr>
            <p:nvPr/>
          </p:nvSpPr>
          <p:spPr bwMode="auto">
            <a:xfrm rot="169430">
              <a:off x="2216" y="619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н</a:t>
              </a:r>
            </a:p>
          </p:txBody>
        </p:sp>
      </p:grpSp>
      <p:grpSp>
        <p:nvGrpSpPr>
          <p:cNvPr id="5132" name="Куб 11"/>
          <p:cNvGrpSpPr>
            <a:grpSpLocks/>
          </p:cNvGrpSpPr>
          <p:nvPr/>
        </p:nvGrpSpPr>
        <p:grpSpPr bwMode="auto">
          <a:xfrm>
            <a:off x="3810000" y="552450"/>
            <a:ext cx="1620838" cy="1622425"/>
            <a:chOff x="2385" y="407"/>
            <a:chExt cx="1021" cy="941"/>
          </a:xfrm>
        </p:grpSpPr>
        <p:pic>
          <p:nvPicPr>
            <p:cNvPr id="5154" name="Куб 11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407"/>
              <a:ext cx="1021" cy="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 rot="458798">
              <a:off x="2639" y="680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а</a:t>
              </a:r>
            </a:p>
          </p:txBody>
        </p:sp>
      </p:grpSp>
      <p:pic>
        <p:nvPicPr>
          <p:cNvPr id="5133" name="Куб 12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0088" y="455613"/>
            <a:ext cx="15970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34" name="Куб 13"/>
          <p:cNvGrpSpPr>
            <a:grpSpLocks/>
          </p:cNvGrpSpPr>
          <p:nvPr/>
        </p:nvGrpSpPr>
        <p:grpSpPr bwMode="auto">
          <a:xfrm>
            <a:off x="5168900" y="603250"/>
            <a:ext cx="1504950" cy="1436688"/>
            <a:chOff x="3241" y="430"/>
            <a:chExt cx="948" cy="833"/>
          </a:xfrm>
        </p:grpSpPr>
        <p:pic>
          <p:nvPicPr>
            <p:cNvPr id="5152" name="Куб 13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1" y="430"/>
              <a:ext cx="948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8" name="Text Box 26"/>
            <p:cNvSpPr txBox="1">
              <a:spLocks noChangeArrowheads="1"/>
            </p:cNvSpPr>
            <p:nvPr/>
          </p:nvSpPr>
          <p:spPr bwMode="auto">
            <a:xfrm>
              <a:off x="3465" y="652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о</a:t>
              </a:r>
            </a:p>
          </p:txBody>
        </p:sp>
      </p:grpSp>
      <p:grpSp>
        <p:nvGrpSpPr>
          <p:cNvPr id="5135" name="Куб 14"/>
          <p:cNvGrpSpPr>
            <a:grpSpLocks/>
          </p:cNvGrpSpPr>
          <p:nvPr/>
        </p:nvGrpSpPr>
        <p:grpSpPr bwMode="auto">
          <a:xfrm>
            <a:off x="5795963" y="333375"/>
            <a:ext cx="1652587" cy="1627188"/>
            <a:chOff x="3636" y="269"/>
            <a:chExt cx="1041" cy="944"/>
          </a:xfrm>
        </p:grpSpPr>
        <p:pic>
          <p:nvPicPr>
            <p:cNvPr id="5150" name="Куб 14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6" y="269"/>
              <a:ext cx="1041" cy="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1" name="Text Box 29"/>
            <p:cNvSpPr txBox="1">
              <a:spLocks noChangeArrowheads="1"/>
            </p:cNvSpPr>
            <p:nvPr/>
          </p:nvSpPr>
          <p:spPr bwMode="auto">
            <a:xfrm rot="457481">
              <a:off x="3899" y="545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р</a:t>
              </a:r>
            </a:p>
          </p:txBody>
        </p:sp>
      </p:grpSp>
      <p:grpSp>
        <p:nvGrpSpPr>
          <p:cNvPr id="5136" name="Куб 15"/>
          <p:cNvGrpSpPr>
            <a:grpSpLocks/>
          </p:cNvGrpSpPr>
          <p:nvPr/>
        </p:nvGrpSpPr>
        <p:grpSpPr bwMode="auto">
          <a:xfrm>
            <a:off x="6364288" y="339725"/>
            <a:ext cx="1773237" cy="1768475"/>
            <a:chOff x="3994" y="280"/>
            <a:chExt cx="1117" cy="1026"/>
          </a:xfrm>
        </p:grpSpPr>
        <p:pic>
          <p:nvPicPr>
            <p:cNvPr id="5148" name="Куб 15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4" y="280"/>
              <a:ext cx="1117" cy="1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4" name="Text Box 32"/>
            <p:cNvSpPr txBox="1">
              <a:spLocks noChangeArrowheads="1"/>
            </p:cNvSpPr>
            <p:nvPr/>
          </p:nvSpPr>
          <p:spPr bwMode="auto">
            <a:xfrm rot="20773083">
              <a:off x="4317" y="600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и</a:t>
              </a:r>
            </a:p>
          </p:txBody>
        </p:sp>
      </p:grpSp>
      <p:grpSp>
        <p:nvGrpSpPr>
          <p:cNvPr id="5137" name="Куб 16"/>
          <p:cNvGrpSpPr>
            <a:grpSpLocks/>
          </p:cNvGrpSpPr>
          <p:nvPr/>
        </p:nvGrpSpPr>
        <p:grpSpPr bwMode="auto">
          <a:xfrm>
            <a:off x="7162800" y="534988"/>
            <a:ext cx="1663700" cy="1676400"/>
            <a:chOff x="4497" y="399"/>
            <a:chExt cx="1048" cy="972"/>
          </a:xfrm>
        </p:grpSpPr>
        <p:pic>
          <p:nvPicPr>
            <p:cNvPr id="5146" name="Куб 16"/>
            <p:cNvPicPr>
              <a:picLocks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7" y="399"/>
              <a:ext cx="1048" cy="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7" name="Text Box 35"/>
            <p:cNvSpPr txBox="1">
              <a:spLocks noChangeArrowheads="1"/>
            </p:cNvSpPr>
            <p:nvPr/>
          </p:nvSpPr>
          <p:spPr bwMode="auto">
            <a:xfrm rot="595265">
              <a:off x="4762" y="687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к</a:t>
              </a:r>
            </a:p>
          </p:txBody>
        </p:sp>
      </p:grpSp>
      <p:grpSp>
        <p:nvGrpSpPr>
          <p:cNvPr id="5138" name="Куб 17"/>
          <p:cNvGrpSpPr>
            <a:grpSpLocks/>
          </p:cNvGrpSpPr>
          <p:nvPr/>
        </p:nvGrpSpPr>
        <p:grpSpPr bwMode="auto">
          <a:xfrm>
            <a:off x="7815263" y="273050"/>
            <a:ext cx="1724025" cy="1755775"/>
            <a:chOff x="4908" y="238"/>
            <a:chExt cx="1086" cy="1018"/>
          </a:xfrm>
        </p:grpSpPr>
        <p:pic>
          <p:nvPicPr>
            <p:cNvPr id="5144" name="Куб 17"/>
            <p:cNvPicPr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8" y="238"/>
              <a:ext cx="1086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70" name="Text Box 38"/>
            <p:cNvSpPr txBox="1">
              <a:spLocks noChangeArrowheads="1"/>
            </p:cNvSpPr>
            <p:nvPr/>
          </p:nvSpPr>
          <p:spPr bwMode="auto">
            <a:xfrm rot="20773083">
              <a:off x="5217" y="555"/>
              <a:ext cx="473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а</a:t>
              </a:r>
            </a:p>
          </p:txBody>
        </p:sp>
      </p:grp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4479925" y="2925763"/>
            <a:ext cx="184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ru-RU" altLang="ru-RU" sz="60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grpSp>
        <p:nvGrpSpPr>
          <p:cNvPr id="5140" name="Куб 6"/>
          <p:cNvGrpSpPr>
            <a:grpSpLocks/>
          </p:cNvGrpSpPr>
          <p:nvPr/>
        </p:nvGrpSpPr>
        <p:grpSpPr bwMode="auto">
          <a:xfrm>
            <a:off x="-596900" y="169863"/>
            <a:ext cx="1681163" cy="1560512"/>
            <a:chOff x="-230" y="35"/>
            <a:chExt cx="1059" cy="983"/>
          </a:xfrm>
        </p:grpSpPr>
        <p:pic>
          <p:nvPicPr>
            <p:cNvPr id="5142" name="Куб 6"/>
            <p:cNvPicPr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0" y="35"/>
              <a:ext cx="1059" cy="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74" name="Text Box 42"/>
            <p:cNvSpPr txBox="1">
              <a:spLocks noChangeArrowheads="1"/>
            </p:cNvSpPr>
            <p:nvPr/>
          </p:nvSpPr>
          <p:spPr bwMode="auto">
            <a:xfrm rot="655611">
              <a:off x="40" y="330"/>
              <a:ext cx="473" cy="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ru-RU" altLang="ru-RU" sz="6000" b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4BCE0AF-F47D-4B18-8FB2-0DDC98E2DA45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03.04.2020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47BE1CF-B710-4799-80C1-85DFE1822BF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11638" y="2492375"/>
            <a:ext cx="4629150" cy="39449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ru-RU" altLang="ru-RU" sz="2800" b="1" smtClean="0">
                <a:solidFill>
                  <a:srgbClr val="000000"/>
                </a:solidFill>
                <a:latin typeface="Calibri" pitchFamily="34" charset="0"/>
              </a:rPr>
              <a:t>Термин «комбинаторика» был введён в математический обиход  немецким философом, математиком Лейбницем, который в 1666 году опубликовал свой труд «Рассуждения о комбинаторном искусстве».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9388" y="404813"/>
            <a:ext cx="8785225" cy="15636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ru-RU" altLang="ru-RU" sz="3200" b="1" smtClean="0">
                <a:solidFill>
                  <a:srgbClr val="000000"/>
                </a:solidFill>
                <a:latin typeface="Calibri" pitchFamily="34" charset="0"/>
              </a:rPr>
              <a:t>Термин «комбинаторика» происходит от латинского слова «combina», что в переводе на русский означает – «сочетать», «соединять».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3946525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33165F2-E57D-4FDD-91C2-A1219E8359A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15888"/>
            <a:ext cx="9144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Познакомимся с некоторыми</a:t>
            </a:r>
            <a:br>
              <a:rPr lang="ru-RU" altLang="ru-RU" sz="3600" b="1" smtClean="0">
                <a:solidFill>
                  <a:srgbClr val="006600"/>
                </a:solidFill>
              </a:rPr>
            </a:b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приемами решения комбинаторных задач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684213" y="1557338"/>
            <a:ext cx="7705725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решение методом перебора;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решение с помощью дерева возможных  вариантов;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решение с помощью комбинаторного правила умножения;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решение с помощью таблиц;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alt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решение с помощью графов.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94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C8AA93-7E79-428F-BBFD-7E338C09CF9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68313" y="404813"/>
            <a:ext cx="1800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i="1">
                <a:solidFill>
                  <a:schemeClr val="tx2"/>
                </a:solidFill>
                <a:latin typeface="Arial" charset="0"/>
              </a:rPr>
              <a:t>№715</a:t>
            </a:r>
            <a:endParaRPr lang="ru-RU" altLang="ru-RU" sz="36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23850" y="1484313"/>
            <a:ext cx="8353425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/>
              <a:t>У Ирины 5 подруг: Вера, Зоя, Марина, Полина и Светлана. Она решила двух из них пригласить в кино. Укажите все возможные варианты выбора подруг. Сколько таких вариантов?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23850" y="4508500"/>
            <a:ext cx="83534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i="1" u="sng">
                <a:solidFill>
                  <a:srgbClr val="003300"/>
                </a:solidFill>
              </a:rPr>
              <a:t>Замечание</a:t>
            </a:r>
            <a:r>
              <a:rPr lang="ru-RU" altLang="ru-RU" i="1">
                <a:solidFill>
                  <a:srgbClr val="003300"/>
                </a:solidFill>
              </a:rPr>
              <a:t>.</a:t>
            </a:r>
            <a:r>
              <a:rPr lang="ru-RU" altLang="ru-RU" i="1"/>
              <a:t> При решении для краткости будем писать первые буквы имен.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243888" y="6356350"/>
            <a:ext cx="442912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93D6516-1C5B-4082-BFCC-E8B56C6190C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79388" y="620713"/>
            <a:ext cx="84978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Составим сначала все пары, в которые входит Вера. 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07950" y="1125538"/>
            <a:ext cx="316865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ВЗ, ВМ, ВП, ВС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79388" y="1628775"/>
            <a:ext cx="85693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Выпишем теперь пары, в которые входит Зоя, но не входит Вера. </a:t>
            </a:r>
            <a:r>
              <a:rPr lang="ru-RU" altLang="ru-RU"/>
              <a:t> 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79388" y="2708275"/>
            <a:ext cx="89646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Далее составим пары, в которые входит Марина, но не входят Вера и Зоя.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79388" y="4149725"/>
            <a:ext cx="44640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i="1" u="sng">
                <a:solidFill>
                  <a:srgbClr val="003300"/>
                </a:solidFill>
              </a:rPr>
              <a:t>Еще одна пара</a:t>
            </a:r>
            <a:endParaRPr lang="ru-RU" altLang="ru-RU" sz="2800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339975" y="2060575"/>
            <a:ext cx="2519363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ЗМ, ЗП, ЗС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492500" y="3068638"/>
            <a:ext cx="194468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МП, МС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3563938" y="4149725"/>
            <a:ext cx="100965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ПС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79388" y="4941888"/>
            <a:ext cx="60483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Всего существует</a:t>
            </a:r>
            <a:r>
              <a:rPr lang="ru-RU" altLang="ru-RU" i="1">
                <a:solidFill>
                  <a:srgbClr val="003300"/>
                </a:solidFill>
              </a:rPr>
              <a:t> 4+3+2+1=10</a:t>
            </a:r>
            <a:endParaRPr lang="ru-RU" altLang="ru-RU"/>
          </a:p>
        </p:txBody>
      </p:sp>
      <p:sp>
        <p:nvSpPr>
          <p:cNvPr id="9229" name="Rectangle 15"/>
          <p:cNvSpPr>
            <a:spLocks noChangeArrowheads="1"/>
          </p:cNvSpPr>
          <p:nvPr/>
        </p:nvSpPr>
        <p:spPr bwMode="auto">
          <a:xfrm>
            <a:off x="179388" y="115888"/>
            <a:ext cx="1944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u="sng">
                <a:solidFill>
                  <a:srgbClr val="FF3300"/>
                </a:solidFill>
              </a:rPr>
              <a:t>Решение</a:t>
            </a:r>
            <a:endParaRPr lang="ru-RU" altLang="ru-RU" b="1" u="sng">
              <a:solidFill>
                <a:srgbClr val="FF3300"/>
              </a:solidFill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179388" y="5734050"/>
            <a:ext cx="46085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b="1" i="1">
                <a:solidFill>
                  <a:srgbClr val="003300"/>
                </a:solidFill>
              </a:rPr>
              <a:t>Ответ:10 вариантов</a:t>
            </a:r>
            <a:endParaRPr lang="ru-RU" altLang="ru-RU" sz="2800" b="1"/>
          </a:p>
        </p:txBody>
      </p:sp>
      <p:sp>
        <p:nvSpPr>
          <p:cNvPr id="9231" name="Rectangle 17"/>
          <p:cNvSpPr>
            <a:spLocks noChangeArrowheads="1"/>
          </p:cNvSpPr>
          <p:nvPr/>
        </p:nvSpPr>
        <p:spPr bwMode="auto">
          <a:xfrm>
            <a:off x="2339975" y="68263"/>
            <a:ext cx="968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В</a:t>
            </a:r>
            <a:r>
              <a:rPr lang="ru-RU" altLang="ru-RU" sz="2800" i="1">
                <a:solidFill>
                  <a:srgbClr val="800000"/>
                </a:solidFill>
              </a:rPr>
              <a:t>ера</a:t>
            </a:r>
          </a:p>
        </p:txBody>
      </p:sp>
      <p:sp>
        <p:nvSpPr>
          <p:cNvPr id="9232" name="Rectangle 18"/>
          <p:cNvSpPr>
            <a:spLocks noChangeArrowheads="1"/>
          </p:cNvSpPr>
          <p:nvPr/>
        </p:nvSpPr>
        <p:spPr bwMode="auto">
          <a:xfrm>
            <a:off x="3492500" y="68263"/>
            <a:ext cx="7334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З</a:t>
            </a:r>
            <a:r>
              <a:rPr lang="ru-RU" altLang="ru-RU" sz="2800" i="1">
                <a:solidFill>
                  <a:srgbClr val="800000"/>
                </a:solidFill>
              </a:rPr>
              <a:t>оя</a:t>
            </a:r>
          </a:p>
        </p:txBody>
      </p:sp>
      <p:sp>
        <p:nvSpPr>
          <p:cNvPr id="9233" name="Rectangle 19"/>
          <p:cNvSpPr>
            <a:spLocks noChangeArrowheads="1"/>
          </p:cNvSpPr>
          <p:nvPr/>
        </p:nvSpPr>
        <p:spPr bwMode="auto">
          <a:xfrm>
            <a:off x="4356100" y="68263"/>
            <a:ext cx="14335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М</a:t>
            </a:r>
            <a:r>
              <a:rPr lang="ru-RU" altLang="ru-RU" sz="2800" i="1">
                <a:solidFill>
                  <a:srgbClr val="800000"/>
                </a:solidFill>
              </a:rPr>
              <a:t>арина</a:t>
            </a:r>
          </a:p>
        </p:txBody>
      </p:sp>
      <p:sp>
        <p:nvSpPr>
          <p:cNvPr id="9234" name="Rectangle 20"/>
          <p:cNvSpPr>
            <a:spLocks noChangeArrowheads="1"/>
          </p:cNvSpPr>
          <p:nvPr/>
        </p:nvSpPr>
        <p:spPr bwMode="auto">
          <a:xfrm>
            <a:off x="5867400" y="68263"/>
            <a:ext cx="1365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П</a:t>
            </a:r>
            <a:r>
              <a:rPr lang="ru-RU" altLang="ru-RU" sz="2800" i="1">
                <a:solidFill>
                  <a:srgbClr val="800000"/>
                </a:solidFill>
              </a:rPr>
              <a:t>олина</a:t>
            </a:r>
          </a:p>
        </p:txBody>
      </p:sp>
      <p:sp>
        <p:nvSpPr>
          <p:cNvPr id="9235" name="Rectangle 21"/>
          <p:cNvSpPr>
            <a:spLocks noChangeArrowheads="1"/>
          </p:cNvSpPr>
          <p:nvPr/>
        </p:nvSpPr>
        <p:spPr bwMode="auto">
          <a:xfrm>
            <a:off x="7380288" y="68263"/>
            <a:ext cx="12017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800000"/>
                </a:solidFill>
              </a:rPr>
              <a:t>С</a:t>
            </a:r>
            <a:r>
              <a:rPr lang="ru-RU" altLang="ru-RU" sz="2800" i="1">
                <a:solidFill>
                  <a:srgbClr val="800000"/>
                </a:solidFill>
              </a:rPr>
              <a:t>вета</a:t>
            </a: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3348038" y="1125538"/>
            <a:ext cx="27257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Получим </a:t>
            </a:r>
            <a:r>
              <a:rPr lang="ru-RU" altLang="ru-RU" sz="2800" i="1" u="sng">
                <a:solidFill>
                  <a:srgbClr val="003300"/>
                </a:solidFill>
              </a:rPr>
              <a:t>4 пары</a:t>
            </a:r>
            <a:r>
              <a:rPr lang="ru-RU" altLang="ru-RU" sz="2800" i="1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4572000" y="2060575"/>
            <a:ext cx="2474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Таких пар </a:t>
            </a:r>
            <a:r>
              <a:rPr lang="ru-RU" altLang="ru-RU" sz="2800" i="1" u="sng">
                <a:solidFill>
                  <a:srgbClr val="003300"/>
                </a:solidFill>
              </a:rPr>
              <a:t>три</a:t>
            </a:r>
            <a:r>
              <a:rPr lang="ru-RU" altLang="ru-RU" sz="2800" i="1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5364163" y="3141663"/>
            <a:ext cx="1266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Их </a:t>
            </a:r>
            <a:r>
              <a:rPr lang="ru-RU" altLang="ru-RU" sz="2800" i="1" u="sng">
                <a:solidFill>
                  <a:srgbClr val="003300"/>
                </a:solidFill>
              </a:rPr>
              <a:t>две</a:t>
            </a:r>
            <a:r>
              <a:rPr lang="ru-RU" altLang="ru-RU" sz="2800" i="1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250825" y="3716338"/>
            <a:ext cx="849788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800" i="1">
                <a:solidFill>
                  <a:srgbClr val="003300"/>
                </a:solidFill>
              </a:rPr>
              <a:t>Далее составим пары, в которые входит Полина.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28406E-6 L -0.24011 -4.28406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4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28406E-6 L -0.21666 -4.28406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35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53 0.00023 L -0.35052 0.0002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9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85 -0.00625 L -0.28385 -0.00625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3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023 L -0.35452 -0.0053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26" y="-25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13E-6 L 0.20486 -1.1913E-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6" grpId="1"/>
      <p:bldP spid="23557" grpId="0"/>
      <p:bldP spid="23558" grpId="0"/>
      <p:bldP spid="23558" grpId="1"/>
      <p:bldP spid="23559" grpId="0"/>
      <p:bldP spid="23559" grpId="1"/>
      <p:bldP spid="23560" grpId="0"/>
      <p:bldP spid="23560" grpId="1"/>
      <p:bldP spid="23561" grpId="0"/>
      <p:bldP spid="23561" grpId="1"/>
      <p:bldP spid="23563" grpId="0"/>
      <p:bldP spid="23563" grpId="1"/>
      <p:bldP spid="23564" grpId="0"/>
      <p:bldP spid="23564" grpId="1"/>
      <p:bldP spid="23568" grpId="0"/>
      <p:bldP spid="23574" grpId="0"/>
      <p:bldP spid="23575" grpId="0" build="allAtOnce"/>
      <p:bldP spid="23576" grpId="0" build="allAtOnce"/>
      <p:bldP spid="23577" grpId="0"/>
      <p:bldP spid="2357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9BB4595-C148-4514-836D-B36A9EF2646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16338"/>
            <a:ext cx="15240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5013325"/>
            <a:ext cx="1531938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013325"/>
            <a:ext cx="14732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716338"/>
            <a:ext cx="1512888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468313" y="1844675"/>
            <a:ext cx="82296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ru-RU" altLang="ru-RU" sz="2800" u="sng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Рассмотрим еще одну задачу.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На цветочной клумбе сидели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мель,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ук,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абочка и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уха. Два насекомых улетели. Какие пары насекомых могли улететь? </a:t>
            </a:r>
            <a:r>
              <a:rPr lang="ru-RU" altLang="ru-RU" sz="2800" smtClean="0"/>
              <a:t>Укажите все возможные варианты. Сколько таких вариантов?</a:t>
            </a:r>
          </a:p>
          <a:p>
            <a:pPr>
              <a:buFontTx/>
              <a:buNone/>
              <a:defRPr/>
            </a:pPr>
            <a:endParaRPr lang="ru-RU" altLang="ru-RU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260350"/>
            <a:ext cx="9144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altLang="ru-RU" sz="3600" b="1" smtClean="0">
                <a:solidFill>
                  <a:srgbClr val="006600"/>
                </a:solidFill>
              </a:rPr>
              <a:t> </a:t>
            </a:r>
            <a:r>
              <a:rPr lang="ru-RU" alt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Способ рассуждений</a:t>
            </a:r>
            <a:r>
              <a:rPr lang="ru-RU" altLang="ru-RU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которым мы воспользовались при решении задачи, называют </a:t>
            </a:r>
            <a:r>
              <a:rPr lang="ru-RU" altLang="ru-RU" sz="32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перебором возможных вариантов</a:t>
            </a:r>
            <a:r>
              <a:rPr lang="ru-RU" altLang="ru-RU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1042988" y="4797425"/>
            <a:ext cx="44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3419475" y="616585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5795963" y="616585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7740650" y="4941888"/>
            <a:ext cx="392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/>
      <p:bldP spid="24587" grpId="1"/>
      <p:bldP spid="24588" grpId="0"/>
      <p:bldP spid="24589" grpId="0"/>
      <p:bldP spid="24590" grpId="0"/>
      <p:bldP spid="2459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1401</TotalTime>
  <Words>1262</Words>
  <Application>Microsoft Office PowerPoint</Application>
  <PresentationFormat>Экран (4:3)</PresentationFormat>
  <Paragraphs>262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Оформление по умолчанию</vt:lpstr>
      <vt:lpstr>Формула</vt:lpstr>
      <vt:lpstr>Примеры комбинаторных задач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Нина</dc:creator>
  <cp:lastModifiedBy>NewStyle-2010</cp:lastModifiedBy>
  <cp:revision>12</cp:revision>
  <dcterms:created xsi:type="dcterms:W3CDTF">1601-01-01T00:00:00Z</dcterms:created>
  <dcterms:modified xsi:type="dcterms:W3CDTF">2020-04-03T08:15:13Z</dcterms:modified>
</cp:coreProperties>
</file>