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4" r:id="rId2"/>
    <p:sldId id="273" r:id="rId3"/>
    <p:sldId id="257" r:id="rId4"/>
    <p:sldId id="259" r:id="rId5"/>
    <p:sldId id="277" r:id="rId6"/>
    <p:sldId id="264" r:id="rId7"/>
    <p:sldId id="265" r:id="rId8"/>
    <p:sldId id="275" r:id="rId9"/>
    <p:sldId id="279" r:id="rId10"/>
    <p:sldId id="266" r:id="rId11"/>
    <p:sldId id="267" r:id="rId12"/>
    <p:sldId id="268" r:id="rId13"/>
    <p:sldId id="269" r:id="rId14"/>
    <p:sldId id="288" r:id="rId15"/>
    <p:sldId id="289" r:id="rId16"/>
    <p:sldId id="263" r:id="rId17"/>
    <p:sldId id="287" r:id="rId18"/>
    <p:sldId id="284" r:id="rId19"/>
    <p:sldId id="285" r:id="rId20"/>
    <p:sldId id="280" r:id="rId21"/>
    <p:sldId id="281" r:id="rId22"/>
    <p:sldId id="282" r:id="rId23"/>
    <p:sldId id="286" r:id="rId24"/>
    <p:sldId id="260" r:id="rId25"/>
    <p:sldId id="258" r:id="rId2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D729A-86D9-4595-BDBA-1A767EE66C5D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28B65-E5CF-42A3-9C7B-C696BD88E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9FBA01-CAD0-4BDA-8534-4CB438213C21}" type="slidenum">
              <a:rPr lang="ru-RU"/>
              <a:pPr/>
              <a:t>22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956"/>
            <a:ext cx="5029200" cy="4476274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B312C-4FA7-469B-B5D9-1C0CD1036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A2DF20-BB7D-4CB1-B1A5-DD45A9412C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1056;&#1072;&#1079;&#1088;&#1072;&#1073;&#1086;&#1090;&#1082;&#1072;%20%20&#1086;&#1090;&#1082;&#1088;&#1099;&#1090;&#1086;&#1075;&#1086;%20&#1091;&#1088;&#1086;&#1082;&#1072;%20&#1087;&#1086;%20&#1072;&#1083;&#1075;&#1077;&#1073;&#1088;&#1077;%20%20&#1074;%2010%20&#1082;&#1083;&#1072;&#1089;&#1089;&#1077;%20&#1087;&#1086;%20&#1090;&#1077;&#1084;&#1077;.docx!OLE_LINK2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Ньютон назвал её флюксией и обозначал точкой;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Бывает первой, второй, третьей и...;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Обозначается штрихом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её появлением математика перешагнула из алгебры в математический анализ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Задача по химии.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sz="1400" b="1" dirty="0" smtClean="0">
              <a:solidFill>
                <a:srgbClr val="0070C0"/>
              </a:solidFill>
            </a:endParaRPr>
          </a:p>
        </p:txBody>
      </p:sp>
      <p:sp>
        <p:nvSpPr>
          <p:cNvPr id="1024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7148538" cy="4114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b="1" dirty="0" smtClean="0"/>
              <a:t>Пусть количество вещества, вступившего в химическую реакцию задается зависимостью</a:t>
            </a:r>
            <a:r>
              <a:rPr lang="en-US" b="1" dirty="0" smtClean="0"/>
              <a:t>:</a:t>
            </a:r>
            <a:endParaRPr lang="ru-RU" b="1" dirty="0" smtClean="0"/>
          </a:p>
          <a:p>
            <a:pPr eaLnBrk="1" hangingPunct="1">
              <a:buFontTx/>
              <a:buNone/>
            </a:pPr>
            <a:r>
              <a:rPr lang="ru-RU" b="1" dirty="0" err="1" smtClean="0"/>
              <a:t>р</a:t>
            </a:r>
            <a:r>
              <a:rPr lang="en-US" b="1" dirty="0" smtClean="0"/>
              <a:t>(t)</a:t>
            </a:r>
            <a:r>
              <a:rPr lang="ru-RU" b="1" dirty="0" smtClean="0"/>
              <a:t> = </a:t>
            </a:r>
            <a:r>
              <a:rPr lang="en-US" b="1" dirty="0" smtClean="0"/>
              <a:t>t</a:t>
            </a:r>
            <a:r>
              <a:rPr lang="en-US" b="1" baseline="30000" dirty="0" smtClean="0"/>
              <a:t>2</a:t>
            </a:r>
            <a:r>
              <a:rPr lang="ru-RU" b="1" dirty="0" smtClean="0"/>
              <a:t>/2</a:t>
            </a:r>
            <a:r>
              <a:rPr lang="en-US" b="1" dirty="0" smtClean="0"/>
              <a:t> + </a:t>
            </a:r>
            <a:r>
              <a:rPr lang="ru-RU" b="1" dirty="0" smtClean="0"/>
              <a:t>3</a:t>
            </a:r>
            <a:r>
              <a:rPr lang="en-US" b="1" dirty="0" smtClean="0"/>
              <a:t>t –3 (</a:t>
            </a:r>
            <a:r>
              <a:rPr lang="ru-RU" b="1" dirty="0" smtClean="0"/>
              <a:t>моль)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  Найти скорость химической реакции через 3 секунды.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Решение.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sz="half" idx="1"/>
          </p:nvPr>
        </p:nvSpPr>
        <p:spPr>
          <a:xfrm>
            <a:off x="1071563" y="1714500"/>
            <a:ext cx="37338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</a:p>
        </p:txBody>
      </p:sp>
      <p:pic>
        <p:nvPicPr>
          <p:cNvPr id="5" name="Picture 4" descr="FIRE"/>
          <p:cNvPicPr>
            <a:picLocks noGrp="1" noChangeAspect="1" noChangeArrowheads="1" noCrop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072313" y="4071938"/>
            <a:ext cx="1643062" cy="2214562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285874"/>
          <a:ext cx="8572561" cy="5188811"/>
        </p:xfrm>
        <a:graphic>
          <a:graphicData uri="http://schemas.openxmlformats.org/drawingml/2006/table">
            <a:tbl>
              <a:tblPr/>
              <a:tblGrid>
                <a:gridCol w="2678925"/>
                <a:gridCol w="2712411"/>
                <a:gridCol w="3181225"/>
              </a:tblGrid>
              <a:tr h="771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Понятия 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языке химии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Обозначение.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Понятие 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языке математики.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24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Количество вещества в момент времени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t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Р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 =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Р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(t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 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Функция.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</a:tr>
              <a:tr h="697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Интервал  времени.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t = t – t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Приращение аргумента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</a:tr>
              <a:tr h="991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Изменение количества вещества.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p=p(t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+∆t)- p(t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Приращение функции.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</a:tr>
              <a:tr h="205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Средняя скорость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p/∆t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V(t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)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p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’(t)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=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t+3=3+3=6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Отношение приращения функции к приращению аргумента.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85800"/>
            <a:ext cx="7239000" cy="1066800"/>
          </a:xfrm>
        </p:spPr>
        <p:txBody>
          <a:bodyPr/>
          <a:lstStyle/>
          <a:p>
            <a:pPr eaLnBrk="1" hangingPunct="1"/>
            <a:r>
              <a:rPr lang="ru-RU" smtClean="0"/>
              <a:t>Взгляд из детства.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286000"/>
            <a:ext cx="7496204" cy="3965575"/>
          </a:xfrm>
        </p:spPr>
        <p:txBody>
          <a:bodyPr>
            <a:noAutofit/>
          </a:bodyPr>
          <a:lstStyle/>
          <a:p>
            <a:pPr eaLnBrk="1" hangingPunct="1"/>
            <a:r>
              <a:rPr lang="ru-RU" sz="4400" dirty="0" smtClean="0">
                <a:solidFill>
                  <a:schemeClr val="tx1"/>
                </a:solidFill>
              </a:rPr>
              <a:t>Всем с детства известно такое явление, как движение мяча, падающего на пол и упруго отскакивающего от него.</a:t>
            </a:r>
          </a:p>
          <a:p>
            <a:pPr eaLnBrk="1" hangingPunct="1"/>
            <a:r>
              <a:rPr lang="ru-RU" sz="4400" dirty="0" smtClean="0">
                <a:solidFill>
                  <a:schemeClr val="tx1"/>
                </a:solidFill>
              </a:rPr>
              <a:t>Это явление можно объяснить с помощью законов физики.</a:t>
            </a:r>
          </a:p>
        </p:txBody>
      </p:sp>
      <p:pic>
        <p:nvPicPr>
          <p:cNvPr id="16388" name="Picture 4" descr="D:\Program Files\Microsoft Office\Clipart\Pub60Cor\sl01040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990600"/>
            <a:ext cx="8937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85775"/>
            <a:ext cx="7467600" cy="2835275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dirty="0" smtClean="0"/>
              <a:t>При отскоке от пола (при </a:t>
            </a:r>
            <a:r>
              <a:rPr lang="en-US" sz="2400" b="1" dirty="0" smtClean="0"/>
              <a:t>h=0)</a:t>
            </a:r>
            <a:r>
              <a:rPr lang="ru-RU" sz="2400" b="1" dirty="0" smtClean="0"/>
              <a:t>направление движения мяча меняется (и функция достигает минимума), однако в эти моменты скорость мяча не равна нулю, касательную к графику </a:t>
            </a:r>
            <a:r>
              <a:rPr lang="en-US" sz="2400" b="1" dirty="0" smtClean="0"/>
              <a:t>h</a:t>
            </a:r>
            <a:r>
              <a:rPr lang="ru-RU" sz="2400" b="1" dirty="0" smtClean="0"/>
              <a:t> провести нельзя.</a:t>
            </a:r>
            <a:br>
              <a:rPr lang="ru-RU" sz="2400" b="1" dirty="0" smtClean="0"/>
            </a:br>
            <a:r>
              <a:rPr lang="ru-RU" sz="2400" b="1" dirty="0" smtClean="0"/>
              <a:t>На графике скорости мяча мы видим : в момент отскока скорость мяча однозначно найти нельзя- график скорости в эти моменты имеет разрывы.</a:t>
            </a:r>
            <a:br>
              <a:rPr lang="ru-RU" sz="2400" b="1" dirty="0" smtClean="0"/>
            </a:br>
            <a:r>
              <a:rPr lang="ru-RU" sz="2400" b="1" dirty="0" smtClean="0"/>
              <a:t>(производная в этих точках не существует).</a:t>
            </a:r>
          </a:p>
        </p:txBody>
      </p:sp>
      <p:pic>
        <p:nvPicPr>
          <p:cNvPr id="19460" name="Picture 4" descr="D:\BSH_1\УЧИТЕЛЯ БСШ №1\Здобнова Галина Николаевна\media_materials\РИСУНКИ\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3429000"/>
            <a:ext cx="51816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00240"/>
            <a:ext cx="7772400" cy="3768735"/>
          </a:xfrm>
        </p:spPr>
        <p:txBody>
          <a:bodyPr/>
          <a:lstStyle/>
          <a:p>
            <a:r>
              <a:rPr lang="ru-RU" dirty="0" smtClean="0"/>
              <a:t> 1 вариант   3 2 1 2 1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 вариант   1 1  2 3 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2"/>
            <a:ext cx="7772400" cy="642942"/>
          </a:xfrm>
        </p:spPr>
        <p:txBody>
          <a:bodyPr>
            <a:normAutofit fontScale="92500" lnSpcReduction="2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                      ОТВЕТЫ: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для улучшения мозгового кровообращения. И.п. - сидя, руки на поясе. 1 - поворот головы направо, 2 - и.п., 3 поворот головы налево, 4 - и.п., 5 - плавно наклонить голову назад, 6 - и.п., 7 - голову наклонить вперед. Повторить 3 раза. Темп медленный.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735811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Производная </a:t>
            </a:r>
            <a:r>
              <a:rPr lang="ru-RU" sz="4400" dirty="0" smtClean="0">
                <a:solidFill>
                  <a:srgbClr val="002060"/>
                </a:solidFill>
              </a:rPr>
              <a:t>- часть математической науки, одно из её звеньев. Нет этого звена - прерваны связи между многими понятиями. Двигайтесь вперед, и вера в правильность результатов к вам придет!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cap="none" dirty="0" smtClean="0">
                <a:solidFill>
                  <a:srgbClr val="CC00CC"/>
                </a:solidFill>
              </a:rPr>
              <a:t>Самооценка  труда учащихся:</a:t>
            </a:r>
            <a:endParaRPr lang="ru-RU" cap="none" dirty="0">
              <a:solidFill>
                <a:srgbClr val="CC00CC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600" dirty="0" smtClean="0"/>
              <a:t>Выполнил все задания полностью;        ( </a:t>
            </a:r>
            <a:r>
              <a:rPr lang="ru-RU" sz="3600" b="1" dirty="0" smtClean="0">
                <a:solidFill>
                  <a:srgbClr val="FF0000"/>
                </a:solidFill>
              </a:rPr>
              <a:t>да </a:t>
            </a:r>
            <a:r>
              <a:rPr lang="ru-RU" sz="3600" b="1" dirty="0" smtClean="0"/>
              <a:t>/ </a:t>
            </a:r>
            <a:r>
              <a:rPr lang="ru-RU" sz="3600" b="1" dirty="0" smtClean="0">
                <a:solidFill>
                  <a:srgbClr val="00B050"/>
                </a:solidFill>
              </a:rPr>
              <a:t>нет </a:t>
            </a:r>
            <a:r>
              <a:rPr lang="ru-RU" sz="3600" dirty="0" smtClean="0"/>
              <a:t>).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Некоторые виды работ вызвали затруднения и требуют повторения         ( </a:t>
            </a:r>
            <a:r>
              <a:rPr lang="ru-RU" sz="3600" b="1" dirty="0" smtClean="0">
                <a:solidFill>
                  <a:srgbClr val="FF0000"/>
                </a:solidFill>
              </a:rPr>
              <a:t>да </a:t>
            </a:r>
            <a:r>
              <a:rPr lang="ru-RU" sz="3600" b="1" dirty="0" smtClean="0"/>
              <a:t>/ </a:t>
            </a:r>
            <a:r>
              <a:rPr lang="ru-RU" sz="3600" b="1" dirty="0" smtClean="0">
                <a:solidFill>
                  <a:srgbClr val="00B050"/>
                </a:solidFill>
              </a:rPr>
              <a:t>нет ).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</p:txBody>
      </p:sp>
      <p:pic>
        <p:nvPicPr>
          <p:cNvPr id="22532" name="Рисунок 3" descr="foo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4429125"/>
            <a:ext cx="1857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Домашнее задание: повторить правила, п.1,2  § 41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№41.37,41.41,41.49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85828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59" y="548680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Тема: «Вычисление производных»</a:t>
            </a:r>
          </a:p>
          <a:p>
            <a:pPr algn="ctr"/>
            <a:r>
              <a:rPr lang="ru-RU" sz="8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10в класс</a:t>
            </a:r>
            <a:endParaRPr lang="ru-RU" sz="80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9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755650" y="1916113"/>
            <a:ext cx="8064500" cy="33131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Производная в географии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351948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>
                <a:solidFill>
                  <a:srgbClr val="990099"/>
                </a:solidFill>
                <a:latin typeface="Monotype Corsiva" pitchFamily="66" charset="0"/>
              </a:rPr>
              <a:t>Задача </a:t>
            </a:r>
            <a:r>
              <a:rPr lang="en-US" sz="2800" dirty="0">
                <a:solidFill>
                  <a:srgbClr val="990099"/>
                </a:solidFill>
                <a:latin typeface="Monotype Corsiva" pitchFamily="66" charset="0"/>
              </a:rPr>
              <a:t>:</a:t>
            </a:r>
            <a:endParaRPr lang="ru-RU" sz="2800" dirty="0">
              <a:solidFill>
                <a:srgbClr val="990099"/>
              </a:solidFill>
              <a:latin typeface="Monotype Corsiva" pitchFamily="66" charset="0"/>
            </a:endParaRPr>
          </a:p>
          <a:p>
            <a:r>
              <a:rPr lang="ru-RU" sz="2800" dirty="0">
                <a:solidFill>
                  <a:schemeClr val="tx2"/>
                </a:solidFill>
                <a:latin typeface="Monotype Corsiva" pitchFamily="66" charset="0"/>
              </a:rPr>
              <a:t>Вывести формулу для вычисления численности населения на ограниченной территории в момент времени </a:t>
            </a:r>
            <a:r>
              <a:rPr lang="en-US" sz="2800" b="1" dirty="0">
                <a:solidFill>
                  <a:schemeClr val="tx2"/>
                </a:solidFill>
                <a:latin typeface="Monotype Corsiva" pitchFamily="66" charset="0"/>
              </a:rPr>
              <a:t>t</a:t>
            </a: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.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4724400" y="1828800"/>
          <a:ext cx="3810000" cy="2389188"/>
        </p:xfrm>
        <a:graphic>
          <a:graphicData uri="http://schemas.openxmlformats.org/presentationml/2006/ole">
            <p:oleObj spid="_x0000_s33794" name="Clip" r:id="rId3" imgW="3296110" imgH="2066667" progId="">
              <p:embed/>
            </p:oleObj>
          </a:graphicData>
        </a:graphic>
      </p:graphicFrame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2306638" y="1130300"/>
            <a:ext cx="5029200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111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FF00FF"/>
                  </a:solidFill>
                  <a:miter lim="800000"/>
                  <a:headEnd/>
                  <a:tailEnd/>
                </a:ln>
                <a:solidFill>
                  <a:srgbClr val="993366"/>
                </a:solidFill>
                <a:latin typeface="Monotype Corsiva"/>
              </a:rPr>
              <a:t>Рост численности населения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791200" y="3886200"/>
            <a:ext cx="1436688" cy="1347788"/>
            <a:chOff x="1872" y="2976"/>
            <a:chExt cx="905" cy="849"/>
          </a:xfrm>
        </p:grpSpPr>
        <p:sp>
          <p:nvSpPr>
            <p:cNvPr id="20486" name="Freeform 6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7" name="Freeform 7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8" name="Freeform 8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9" name="Freeform 9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0" name="Freeform 10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1" name="Freeform 11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2" name="Freeform 12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3" name="Freeform 13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4" name="Freeform 14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5" name="Freeform 15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6" name="Freeform 16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Freeform 17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Freeform 18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Freeform 19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0" name="Freeform 20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1" name="Freeform 21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2" name="Freeform 22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3" name="Freeform 23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4" name="Freeform 24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5" name="Freeform 25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6" name="Freeform 26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7" name="Freeform 27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8" name="Freeform 28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9" name="Freeform 29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0" name="Freeform 30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1" name="Freeform 31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2" name="Freeform 32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3" name="Freeform 33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4" name="Freeform 34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5" name="Freeform 35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6" name="Freeform 36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7" name="Freeform 37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8" name="Freeform 38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Freeform 39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0" name="Freeform 40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1" name="Freeform 41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2" name="Freeform 42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3" name="Freeform 43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4" name="Freeform 44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5" name="Freeform 45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6" name="Freeform 46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7" name="Freeform 47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8" name="Freeform 48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9" name="Freeform 49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0" name="Freeform 50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Freeform 51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2" name="Freeform 52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3" name="Freeform 53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4" name="Freeform 54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5" name="Freeform 55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6" name="Freeform 56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7" name="Freeform 57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8" name="Freeform 58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9" name="Freeform 59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0" name="Freeform 60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1" name="Freeform 61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2" name="Freeform 62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3" name="Freeform 63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4" name="Freeform 64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5" name="Freeform 65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6" name="Freeform 66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7" name="Freeform 67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8" name="Freeform 68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9" name="Freeform 69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0" name="Freeform 70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1" name="Freeform 71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2" name="Freeform 72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3" name="Freeform 73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4" name="Freeform 74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5" name="Freeform 75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6" name="Freeform 76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7" name="Freeform 77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8" name="Freeform 78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9" name="Freeform 79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0" name="Freeform 80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1" name="Freeform 81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2" name="Freeform 82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3" name="Freeform 83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4" name="Freeform 84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5" name="Freeform 85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6" name="Freeform 86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7" name="Freeform 87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8" name="Freeform 88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9" name="Freeform 89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0" name="Freeform 90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1" name="Freeform 91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2" name="Freeform 92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3" name="Freeform 93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4" name="Freeform 94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5" name="Freeform 95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6" name="Freeform 96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7" name="Freeform 97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8" name="Freeform 98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9" name="Freeform 99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0" name="Freeform 100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1" name="Freeform 101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2" name="Freeform 102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3" name="Freeform 103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4" name="Freeform 104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5" name="Freeform 105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6" name="Freeform 106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7" name="Freeform 107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8" name="Freeform 108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9" name="Freeform 109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0" name="Freeform 110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1" name="Freeform 111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2" name="Freeform 112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3" name="Freeform 113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4" name="Freeform 114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5" name="Freeform 115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6" name="Freeform 116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7" name="Freeform 117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8" name="Freeform 118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9" name="Freeform 119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0" name="Freeform 120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1" name="Freeform 121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2" name="Freeform 122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3" name="Freeform 123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4" name="Freeform 124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5" name="Freeform 125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6" name="Freeform 126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7" name="Freeform 127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8" name="Freeform 128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9" name="Freeform 129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0" name="Freeform 130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1" name="Freeform 131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2" name="Freeform 132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3" name="Freeform 133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4" name="Freeform 134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5" name="Freeform 135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6" name="Freeform 136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7" name="Freeform 137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8" name="Freeform 138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9" name="Freeform 139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0" name="Freeform 140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1" name="Freeform 141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2" name="Freeform 142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3" name="Freeform 143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4" name="Freeform 144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5" name="Freeform 145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6" name="Freeform 146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7" name="Freeform 147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8" name="Freeform 148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9" name="Freeform 149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0" name="Freeform 150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1" name="Freeform 151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2" name="Freeform 152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3" name="Freeform 153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4" name="Freeform 154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5" name="Freeform 155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6" name="Freeform 156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7" name="Freeform 157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8" name="Freeform 158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9" name="Freeform 159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0" name="Freeform 160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1" name="Freeform 161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2" name="Freeform 162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3" name="Freeform 163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4" name="Freeform 164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5" name="Freeform 165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6" name="Freeform 166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7" name="Freeform 167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8" name="Freeform 168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9" name="Freeform 169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0" name="Freeform 170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1" name="Freeform 171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2" name="Freeform 172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3" name="Freeform 173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4" name="Freeform 174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5" name="Freeform 175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6" name="Freeform 176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7" name="Freeform 177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8" name="Freeform 178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9" name="Freeform 179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0" name="Freeform 180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1" name="Freeform 181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2" name="Freeform 182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3" name="Freeform 183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4" name="Freeform 184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5" name="Freeform 185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6" name="Freeform 186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7" name="Freeform 187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8" name="Freeform 188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9" name="Freeform 189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0" name="Freeform 190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1" name="Freeform 191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2" name="Freeform 192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3" name="Freeform 193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4" name="Freeform 194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5" name="Freeform 195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6" name="Freeform 196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7" name="Freeform 197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8" name="Freeform 198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9" name="Freeform 199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0" name="Freeform 200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1" name="Text Box 201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rgbClr val="0000CC"/>
                  </a:solidFill>
                  <a:latin typeface="Times New Roman" pitchFamily="18" charset="0"/>
                </a:rPr>
                <a:t>ЭТО Я</a:t>
              </a:r>
            </a:p>
          </p:txBody>
        </p:sp>
      </p:grpSp>
      <p:grpSp>
        <p:nvGrpSpPr>
          <p:cNvPr id="3" name="Group 202"/>
          <p:cNvGrpSpPr>
            <a:grpSpLocks/>
          </p:cNvGrpSpPr>
          <p:nvPr/>
        </p:nvGrpSpPr>
        <p:grpSpPr bwMode="auto">
          <a:xfrm>
            <a:off x="4572000" y="3429000"/>
            <a:ext cx="1436688" cy="1347788"/>
            <a:chOff x="1872" y="2976"/>
            <a:chExt cx="905" cy="849"/>
          </a:xfrm>
        </p:grpSpPr>
        <p:sp>
          <p:nvSpPr>
            <p:cNvPr id="20683" name="Freeform 203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4" name="Freeform 204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5" name="Freeform 205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6" name="Freeform 206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7" name="Freeform 207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8" name="Freeform 208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9" name="Freeform 209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0" name="Freeform 210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1" name="Freeform 211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2" name="Freeform 212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3" name="Freeform 213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4" name="Freeform 214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5" name="Freeform 215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6" name="Freeform 216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7" name="Freeform 217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8" name="Freeform 218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9" name="Freeform 219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0" name="Freeform 220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1" name="Freeform 221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2" name="Freeform 222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3" name="Freeform 223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4" name="Freeform 224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5" name="Freeform 225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6" name="Freeform 226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7" name="Freeform 227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8" name="Freeform 228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9" name="Freeform 229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0" name="Freeform 230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1" name="Freeform 231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2" name="Freeform 232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3" name="Freeform 233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4" name="Freeform 234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5" name="Freeform 235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6" name="Freeform 236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7" name="Freeform 237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8" name="Freeform 238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9" name="Freeform 239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0" name="Freeform 240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1" name="Freeform 241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2" name="Freeform 242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3" name="Freeform 243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4" name="Freeform 244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5" name="Freeform 245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6" name="Freeform 246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7" name="Freeform 247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8" name="Freeform 248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9" name="Freeform 249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0" name="Freeform 250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1" name="Freeform 251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2" name="Freeform 252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3" name="Freeform 253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4" name="Freeform 254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5" name="Freeform 255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6" name="Freeform 256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7" name="Freeform 257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8" name="Freeform 258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9" name="Freeform 259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0" name="Freeform 260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1" name="Freeform 261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2" name="Freeform 262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3" name="Freeform 263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4" name="Freeform 264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5" name="Freeform 265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6" name="Freeform 266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7" name="Freeform 267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8" name="Freeform 268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9" name="Freeform 269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0" name="Freeform 270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1" name="Freeform 271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2" name="Freeform 272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3" name="Freeform 273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4" name="Freeform 274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5" name="Freeform 275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6" name="Freeform 276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7" name="Freeform 277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8" name="Freeform 278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9" name="Freeform 279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0" name="Freeform 280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1" name="Freeform 281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2" name="Freeform 282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3" name="Freeform 283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4" name="Freeform 284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5" name="Freeform 285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6" name="Freeform 286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7" name="Freeform 287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8" name="Freeform 288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9" name="Freeform 289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0" name="Freeform 290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1" name="Freeform 291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2" name="Freeform 292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3" name="Freeform 293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4" name="Freeform 294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5" name="Freeform 295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6" name="Freeform 296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7" name="Freeform 297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8" name="Freeform 298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9" name="Freeform 299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0" name="Freeform 300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1" name="Freeform 301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2" name="Freeform 302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3" name="Freeform 303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4" name="Freeform 304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5" name="Freeform 305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6" name="Freeform 306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7" name="Freeform 307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8" name="Freeform 308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9" name="Freeform 309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0" name="Freeform 310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1" name="Freeform 311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2" name="Freeform 312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3" name="Freeform 313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4" name="Freeform 314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5" name="Freeform 315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6" name="Freeform 316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7" name="Freeform 317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8" name="Freeform 318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9" name="Freeform 319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0" name="Freeform 320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1" name="Freeform 321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2" name="Freeform 322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3" name="Freeform 323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4" name="Freeform 324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5" name="Freeform 325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6" name="Freeform 326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7" name="Freeform 327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8" name="Freeform 328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9" name="Freeform 329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0" name="Freeform 330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1" name="Freeform 331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2" name="Freeform 332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3" name="Freeform 333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4" name="Freeform 334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5" name="Freeform 335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6" name="Freeform 336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7" name="Freeform 337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8" name="Freeform 338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9" name="Freeform 339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0" name="Freeform 340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1" name="Freeform 341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2" name="Freeform 342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3" name="Freeform 343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4" name="Freeform 344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5" name="Freeform 345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6" name="Freeform 346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7" name="Freeform 347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8" name="Freeform 348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9" name="Freeform 349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0" name="Freeform 350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1" name="Freeform 351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2" name="Freeform 352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3" name="Freeform 353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4" name="Freeform 354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5" name="Freeform 355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6" name="Freeform 356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7" name="Freeform 357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8" name="Freeform 358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9" name="Freeform 359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0" name="Freeform 360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1" name="Freeform 361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2" name="Freeform 362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3" name="Freeform 363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4" name="Freeform 364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5" name="Freeform 365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6" name="Freeform 366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7" name="Freeform 367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8" name="Freeform 368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9" name="Freeform 369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0" name="Freeform 370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1" name="Freeform 371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2" name="Freeform 372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3" name="Freeform 373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4" name="Freeform 374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5" name="Freeform 375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6" name="Freeform 376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7" name="Freeform 377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8" name="Freeform 378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9" name="Freeform 379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0" name="Freeform 380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1" name="Freeform 381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2" name="Freeform 382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3" name="Freeform 383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4" name="Freeform 384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5" name="Freeform 385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6" name="Freeform 386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7" name="Freeform 387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8" name="Freeform 388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9" name="Freeform 389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0" name="Freeform 390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1" name="Freeform 391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2" name="Freeform 392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3" name="Freeform 393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4" name="Freeform 394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5" name="Freeform 395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6" name="Freeform 396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7" name="Freeform 397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8" name="Text Box 398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rgbClr val="0000CC"/>
                  </a:solidFill>
                  <a:latin typeface="Times New Roman" pitchFamily="18" charset="0"/>
                </a:rPr>
                <a:t>ЭТО Я</a:t>
              </a:r>
            </a:p>
          </p:txBody>
        </p:sp>
      </p:grpSp>
      <p:grpSp>
        <p:nvGrpSpPr>
          <p:cNvPr id="4" name="Group 399"/>
          <p:cNvGrpSpPr>
            <a:grpSpLocks/>
          </p:cNvGrpSpPr>
          <p:nvPr/>
        </p:nvGrpSpPr>
        <p:grpSpPr bwMode="auto">
          <a:xfrm>
            <a:off x="7086600" y="4038600"/>
            <a:ext cx="1436688" cy="1347788"/>
            <a:chOff x="1872" y="2976"/>
            <a:chExt cx="905" cy="849"/>
          </a:xfrm>
        </p:grpSpPr>
        <p:sp>
          <p:nvSpPr>
            <p:cNvPr id="20880" name="Freeform 400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1" name="Freeform 401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2" name="Freeform 402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3" name="Freeform 403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4" name="Freeform 404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5" name="Freeform 405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6" name="Freeform 406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7" name="Freeform 407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8" name="Freeform 408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9" name="Freeform 409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0" name="Freeform 410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1" name="Freeform 411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2" name="Freeform 412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3" name="Freeform 413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4" name="Freeform 414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5" name="Freeform 415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6" name="Freeform 416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7" name="Freeform 417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8" name="Freeform 418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9" name="Freeform 419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0" name="Freeform 420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1" name="Freeform 421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2" name="Freeform 422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3" name="Freeform 423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4" name="Freeform 424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5" name="Freeform 425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6" name="Freeform 426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7" name="Freeform 427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8" name="Freeform 428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9" name="Freeform 429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0" name="Freeform 430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1" name="Freeform 431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2" name="Freeform 432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3" name="Freeform 433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4" name="Freeform 434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5" name="Freeform 435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6" name="Freeform 436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7" name="Freeform 437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8" name="Freeform 438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9" name="Freeform 439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0" name="Freeform 440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1" name="Freeform 441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2" name="Freeform 442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3" name="Freeform 443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4" name="Freeform 444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5" name="Freeform 445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6" name="Freeform 446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7" name="Freeform 447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8" name="Freeform 448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9" name="Freeform 449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0" name="Freeform 450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1" name="Freeform 451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2" name="Freeform 452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3" name="Freeform 453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4" name="Freeform 454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5" name="Freeform 455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6" name="Freeform 456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7" name="Freeform 457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8" name="Freeform 458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9" name="Freeform 459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0" name="Freeform 460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1" name="Freeform 461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2" name="Freeform 462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3" name="Freeform 463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4" name="Freeform 464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5" name="Freeform 465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6" name="Freeform 466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7" name="Freeform 467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8" name="Freeform 468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9" name="Freeform 469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0" name="Freeform 470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1" name="Freeform 471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2" name="Freeform 472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3" name="Freeform 473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4" name="Freeform 474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5" name="Freeform 475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6" name="Freeform 476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7" name="Freeform 477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8" name="Freeform 478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9" name="Freeform 479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0" name="Freeform 480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1" name="Freeform 481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2" name="Freeform 482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3" name="Freeform 483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4" name="Freeform 484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5" name="Freeform 485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6" name="Freeform 486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7" name="Freeform 487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8" name="Freeform 488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9" name="Freeform 489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0" name="Freeform 490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1" name="Freeform 491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2" name="Freeform 492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3" name="Freeform 493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4" name="Freeform 494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5" name="Freeform 495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6" name="Freeform 496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7" name="Freeform 497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8" name="Freeform 498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9" name="Freeform 499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0" name="Freeform 500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1" name="Freeform 501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2" name="Freeform 502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3" name="Freeform 503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4" name="Freeform 504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5" name="Freeform 505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6" name="Freeform 506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7" name="Freeform 507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8" name="Freeform 508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9" name="Freeform 509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0" name="Freeform 510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1" name="Freeform 511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2" name="Freeform 512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3" name="Freeform 513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4" name="Freeform 514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5" name="Freeform 515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6" name="Freeform 516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7" name="Freeform 517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8" name="Freeform 518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9" name="Freeform 519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0" name="Freeform 520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1" name="Freeform 521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2" name="Freeform 522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3" name="Freeform 523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4" name="Freeform 524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5" name="Freeform 525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6" name="Freeform 526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7" name="Freeform 527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8" name="Freeform 528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9" name="Freeform 529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0" name="Freeform 530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1" name="Freeform 531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2" name="Freeform 532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3" name="Freeform 533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4" name="Freeform 534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5" name="Freeform 535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6" name="Freeform 536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7" name="Freeform 537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8" name="Freeform 538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9" name="Freeform 539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0" name="Freeform 540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1" name="Freeform 541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2" name="Freeform 542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3" name="Freeform 543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4" name="Freeform 544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5" name="Freeform 545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6" name="Freeform 546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7" name="Freeform 547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8" name="Freeform 548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9" name="Freeform 549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0" name="Freeform 550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1" name="Freeform 551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2" name="Freeform 552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3" name="Freeform 553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4" name="Freeform 554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5" name="Freeform 555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6" name="Freeform 556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7" name="Freeform 557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8" name="Freeform 558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9" name="Freeform 559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0" name="Freeform 560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1" name="Freeform 561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2" name="Freeform 562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3" name="Freeform 563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4" name="Freeform 564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5" name="Freeform 565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6" name="Freeform 566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7" name="Freeform 567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8" name="Freeform 568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9" name="Freeform 569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0" name="Freeform 570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1" name="Freeform 571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2" name="Freeform 572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3" name="Freeform 573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4" name="Freeform 574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5" name="Freeform 575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6" name="Freeform 576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7" name="Freeform 577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8" name="Freeform 578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9" name="Freeform 579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0" name="Freeform 580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1" name="Freeform 581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2" name="Freeform 582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3" name="Freeform 583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4" name="Freeform 584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5" name="Freeform 585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6" name="Freeform 586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7" name="Freeform 587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8" name="Freeform 588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9" name="Freeform 589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0" name="Freeform 590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1" name="Freeform 591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2" name="Freeform 592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3" name="Freeform 593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4" name="Freeform 594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5" name="Text Box 595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rgbClr val="0000CC"/>
                  </a:solidFill>
                  <a:latin typeface="Times New Roman" pitchFamily="18" charset="0"/>
                </a:rPr>
                <a:t>ЭТО Я</a:t>
              </a:r>
            </a:p>
          </p:txBody>
        </p:sp>
      </p:grpSp>
      <p:grpSp>
        <p:nvGrpSpPr>
          <p:cNvPr id="5" name="Group 596"/>
          <p:cNvGrpSpPr>
            <a:grpSpLocks/>
          </p:cNvGrpSpPr>
          <p:nvPr/>
        </p:nvGrpSpPr>
        <p:grpSpPr bwMode="auto">
          <a:xfrm>
            <a:off x="1676400" y="5105400"/>
            <a:ext cx="1436688" cy="1347788"/>
            <a:chOff x="1872" y="2976"/>
            <a:chExt cx="905" cy="849"/>
          </a:xfrm>
        </p:grpSpPr>
        <p:sp>
          <p:nvSpPr>
            <p:cNvPr id="21077" name="Freeform 597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8" name="Freeform 598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9" name="Freeform 599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0" name="Freeform 600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1" name="Freeform 601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2" name="Freeform 602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3" name="Freeform 603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4" name="Freeform 604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5" name="Freeform 605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6" name="Freeform 606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7" name="Freeform 607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8" name="Freeform 608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9" name="Freeform 609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0" name="Freeform 610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1" name="Freeform 611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2" name="Freeform 612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3" name="Freeform 613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4" name="Freeform 614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5" name="Freeform 615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6" name="Freeform 616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7" name="Freeform 617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8" name="Freeform 618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9" name="Freeform 619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0" name="Freeform 620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1" name="Freeform 621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2" name="Freeform 622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3" name="Freeform 623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4" name="Freeform 624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5" name="Freeform 625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6" name="Freeform 626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7" name="Freeform 627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8" name="Freeform 628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9" name="Freeform 629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0" name="Freeform 630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1" name="Freeform 631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2" name="Freeform 632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3" name="Freeform 633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4" name="Freeform 634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5" name="Freeform 635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6" name="Freeform 636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7" name="Freeform 637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8" name="Freeform 638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9" name="Freeform 639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0" name="Freeform 640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1" name="Freeform 641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2" name="Freeform 642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3" name="Freeform 643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4" name="Freeform 644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5" name="Freeform 645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6" name="Freeform 646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7" name="Freeform 647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8" name="Freeform 648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9" name="Freeform 649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0" name="Freeform 650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1" name="Freeform 651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2" name="Freeform 652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3" name="Freeform 653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4" name="Freeform 654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5" name="Freeform 655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6" name="Freeform 656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7" name="Freeform 657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8" name="Freeform 658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9" name="Freeform 659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0" name="Freeform 660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1" name="Freeform 661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2" name="Freeform 662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3" name="Freeform 663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4" name="Freeform 664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5" name="Freeform 665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6" name="Freeform 666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7" name="Freeform 667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8" name="Freeform 668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9" name="Freeform 669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0" name="Freeform 670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1" name="Freeform 671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2" name="Freeform 672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3" name="Freeform 673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4" name="Freeform 674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5" name="Freeform 675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6" name="Freeform 676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7" name="Freeform 677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8" name="Freeform 678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9" name="Freeform 679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0" name="Freeform 680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1" name="Freeform 681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2" name="Freeform 682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3" name="Freeform 683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4" name="Freeform 684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5" name="Freeform 685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6" name="Freeform 686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7" name="Freeform 687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8" name="Freeform 688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9" name="Freeform 689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0" name="Freeform 690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1" name="Freeform 691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2" name="Freeform 692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3" name="Freeform 693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4" name="Freeform 694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5" name="Freeform 695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6" name="Freeform 696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7" name="Freeform 697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8" name="Freeform 698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9" name="Freeform 699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0" name="Freeform 700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1" name="Freeform 701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2" name="Freeform 702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3" name="Freeform 703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4" name="Freeform 704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5" name="Freeform 705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6" name="Freeform 706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7" name="Freeform 707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8" name="Freeform 708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9" name="Freeform 709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0" name="Freeform 710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1" name="Freeform 711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2" name="Freeform 712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3" name="Freeform 713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4" name="Freeform 714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5" name="Freeform 715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6" name="Freeform 716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7" name="Freeform 717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8" name="Freeform 718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9" name="Freeform 719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0" name="Freeform 720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1" name="Freeform 721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2" name="Freeform 722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3" name="Freeform 723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4" name="Freeform 724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5" name="Freeform 725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6" name="Freeform 726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7" name="Freeform 727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8" name="Freeform 728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9" name="Freeform 729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0" name="Freeform 730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1" name="Freeform 731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2" name="Freeform 732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3" name="Freeform 733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4" name="Freeform 734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5" name="Freeform 735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6" name="Freeform 736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7" name="Freeform 737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8" name="Freeform 738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9" name="Freeform 739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0" name="Freeform 740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1" name="Freeform 741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2" name="Freeform 742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3" name="Freeform 743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4" name="Freeform 744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5" name="Freeform 745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6" name="Freeform 746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7" name="Freeform 747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8" name="Freeform 748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9" name="Freeform 749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0" name="Freeform 750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1" name="Freeform 751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2" name="Freeform 752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3" name="Freeform 753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4" name="Freeform 754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5" name="Freeform 755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6" name="Freeform 756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7" name="Freeform 757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8" name="Freeform 758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9" name="Freeform 759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0" name="Freeform 760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1" name="Freeform 761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2" name="Freeform 762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3" name="Freeform 763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4" name="Freeform 764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5" name="Freeform 765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6" name="Freeform 766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7" name="Freeform 767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8" name="Freeform 768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9" name="Freeform 769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0" name="Freeform 770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1" name="Freeform 771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2" name="Freeform 772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3" name="Freeform 773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4" name="Freeform 774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5" name="Freeform 775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6" name="Freeform 776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7" name="Freeform 777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8" name="Freeform 778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9" name="Freeform 779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0" name="Freeform 780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1" name="Freeform 781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2" name="Freeform 782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3" name="Freeform 783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4" name="Freeform 784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5" name="Freeform 785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6" name="Freeform 786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7" name="Freeform 787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8" name="Freeform 788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9" name="Freeform 789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0" name="Freeform 790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1" name="Freeform 791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2" name="Text Box 792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rgbClr val="0000CC"/>
                  </a:solidFill>
                  <a:latin typeface="Times New Roman" pitchFamily="18" charset="0"/>
                </a:rPr>
                <a:t>ЭТО Я</a:t>
              </a:r>
            </a:p>
          </p:txBody>
        </p:sp>
      </p:grpSp>
      <p:grpSp>
        <p:nvGrpSpPr>
          <p:cNvPr id="6" name="Group 793"/>
          <p:cNvGrpSpPr>
            <a:grpSpLocks/>
          </p:cNvGrpSpPr>
          <p:nvPr/>
        </p:nvGrpSpPr>
        <p:grpSpPr bwMode="auto">
          <a:xfrm>
            <a:off x="5105400" y="4724400"/>
            <a:ext cx="1436688" cy="1347788"/>
            <a:chOff x="1872" y="2976"/>
            <a:chExt cx="905" cy="849"/>
          </a:xfrm>
        </p:grpSpPr>
        <p:sp>
          <p:nvSpPr>
            <p:cNvPr id="21274" name="Freeform 794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5" name="Freeform 795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6" name="Freeform 796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7" name="Freeform 797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8" name="Freeform 798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9" name="Freeform 799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0" name="Freeform 800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1" name="Freeform 801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2" name="Freeform 802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3" name="Freeform 803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4" name="Freeform 804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5" name="Freeform 805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6" name="Freeform 806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7" name="Freeform 807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8" name="Freeform 808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9" name="Freeform 809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0" name="Freeform 810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1" name="Freeform 811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2" name="Freeform 812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3" name="Freeform 813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4" name="Freeform 814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5" name="Freeform 815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6" name="Freeform 816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7" name="Freeform 817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8" name="Freeform 818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9" name="Freeform 819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0" name="Freeform 820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1" name="Freeform 821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2" name="Freeform 822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3" name="Freeform 823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4" name="Freeform 824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5" name="Freeform 825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6" name="Freeform 826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7" name="Freeform 827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8" name="Freeform 828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9" name="Freeform 829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0" name="Freeform 830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1" name="Freeform 831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2" name="Freeform 832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3" name="Freeform 833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4" name="Freeform 834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5" name="Freeform 835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6" name="Freeform 836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7" name="Freeform 837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8" name="Freeform 838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9" name="Freeform 839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0" name="Freeform 840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1" name="Freeform 841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2" name="Freeform 842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3" name="Freeform 843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4" name="Freeform 844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5" name="Freeform 845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6" name="Freeform 846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7" name="Freeform 847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8" name="Freeform 848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9" name="Freeform 849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0" name="Freeform 850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1" name="Freeform 851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2" name="Freeform 852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3" name="Freeform 853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4" name="Freeform 854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5" name="Freeform 855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6" name="Freeform 856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7" name="Freeform 857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8" name="Freeform 858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9" name="Freeform 859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0" name="Freeform 860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1" name="Freeform 861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2" name="Freeform 862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3" name="Freeform 863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4" name="Freeform 864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5" name="Freeform 865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6" name="Freeform 866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7" name="Freeform 867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8" name="Freeform 868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9" name="Freeform 869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0" name="Freeform 870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1" name="Freeform 871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2" name="Freeform 872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3" name="Freeform 873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4" name="Freeform 874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5" name="Freeform 875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6" name="Freeform 876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7" name="Freeform 877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8" name="Freeform 878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9" name="Freeform 879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0" name="Freeform 880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1" name="Freeform 881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2" name="Freeform 882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3" name="Freeform 883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4" name="Freeform 884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5" name="Freeform 885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6" name="Freeform 886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7" name="Freeform 887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8" name="Freeform 888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9" name="Freeform 889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0" name="Freeform 890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1" name="Freeform 891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2" name="Freeform 892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3" name="Freeform 893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4" name="Freeform 894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5" name="Freeform 895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6" name="Freeform 896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7" name="Freeform 897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8" name="Freeform 898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9" name="Freeform 899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0" name="Freeform 900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1" name="Freeform 901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2" name="Freeform 902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3" name="Freeform 903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4" name="Freeform 904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5" name="Freeform 905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6" name="Freeform 906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7" name="Freeform 907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8" name="Freeform 908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9" name="Freeform 909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0" name="Freeform 910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1" name="Freeform 911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2" name="Freeform 912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3" name="Freeform 913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4" name="Freeform 914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5" name="Freeform 915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6" name="Freeform 916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7" name="Freeform 917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8" name="Freeform 918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9" name="Freeform 919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0" name="Freeform 920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1" name="Freeform 921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2" name="Freeform 922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3" name="Freeform 923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4" name="Freeform 924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5" name="Freeform 925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6" name="Freeform 926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7" name="Freeform 927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8" name="Freeform 928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9" name="Freeform 929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0" name="Freeform 930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1" name="Freeform 931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2" name="Freeform 932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3" name="Freeform 933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4" name="Freeform 934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5" name="Freeform 935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6" name="Freeform 936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7" name="Freeform 937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8" name="Freeform 938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9" name="Freeform 939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0" name="Freeform 940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1" name="Freeform 941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2" name="Freeform 942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3" name="Freeform 943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4" name="Freeform 944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5" name="Freeform 945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6" name="Freeform 946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7" name="Freeform 947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8" name="Freeform 948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9" name="Freeform 949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0" name="Freeform 950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1" name="Freeform 951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2" name="Freeform 952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3" name="Freeform 953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4" name="Freeform 954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5" name="Freeform 955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6" name="Freeform 956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7" name="Freeform 957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8" name="Freeform 958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9" name="Freeform 959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0" name="Freeform 960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1" name="Freeform 961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2" name="Freeform 962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3" name="Freeform 963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4" name="Freeform 964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5" name="Freeform 965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6" name="Freeform 966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7" name="Freeform 967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8" name="Freeform 968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9" name="Freeform 969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0" name="Freeform 970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1" name="Freeform 971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2" name="Freeform 972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3" name="Freeform 973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4" name="Freeform 974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5" name="Freeform 975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6" name="Freeform 976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7" name="Freeform 977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8" name="Freeform 978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9" name="Freeform 979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0" name="Freeform 980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1" name="Freeform 981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2" name="Freeform 982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3" name="Freeform 983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4" name="Freeform 984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5" name="Freeform 985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6" name="Freeform 986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7" name="Freeform 987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8" name="Freeform 988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9" name="Text Box 989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rgbClr val="0000CC"/>
                  </a:solidFill>
                  <a:latin typeface="Times New Roman" pitchFamily="18" charset="0"/>
                </a:rPr>
                <a:t>ЭТО Я</a:t>
              </a:r>
            </a:p>
          </p:txBody>
        </p:sp>
      </p:grpSp>
      <p:grpSp>
        <p:nvGrpSpPr>
          <p:cNvPr id="7" name="Group 990"/>
          <p:cNvGrpSpPr>
            <a:grpSpLocks/>
          </p:cNvGrpSpPr>
          <p:nvPr/>
        </p:nvGrpSpPr>
        <p:grpSpPr bwMode="auto">
          <a:xfrm>
            <a:off x="6019800" y="4876800"/>
            <a:ext cx="1436688" cy="1347788"/>
            <a:chOff x="1872" y="2976"/>
            <a:chExt cx="905" cy="849"/>
          </a:xfrm>
        </p:grpSpPr>
        <p:sp>
          <p:nvSpPr>
            <p:cNvPr id="21471" name="Freeform 991"/>
            <p:cNvSpPr>
              <a:spLocks/>
            </p:cNvSpPr>
            <p:nvPr/>
          </p:nvSpPr>
          <p:spPr bwMode="auto">
            <a:xfrm>
              <a:off x="2319" y="3466"/>
              <a:ext cx="130" cy="196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0" y="0"/>
                </a:cxn>
                <a:cxn ang="0">
                  <a:pos x="207" y="176"/>
                </a:cxn>
                <a:cxn ang="0">
                  <a:pos x="209" y="179"/>
                </a:cxn>
                <a:cxn ang="0">
                  <a:pos x="215" y="184"/>
                </a:cxn>
                <a:cxn ang="0">
                  <a:pos x="223" y="192"/>
                </a:cxn>
                <a:cxn ang="0">
                  <a:pos x="232" y="202"/>
                </a:cxn>
                <a:cxn ang="0">
                  <a:pos x="242" y="214"/>
                </a:cxn>
                <a:cxn ang="0">
                  <a:pos x="250" y="224"/>
                </a:cxn>
                <a:cxn ang="0">
                  <a:pos x="255" y="234"/>
                </a:cxn>
                <a:cxn ang="0">
                  <a:pos x="257" y="242"/>
                </a:cxn>
                <a:cxn ang="0">
                  <a:pos x="257" y="252"/>
                </a:cxn>
                <a:cxn ang="0">
                  <a:pos x="259" y="268"/>
                </a:cxn>
                <a:cxn ang="0">
                  <a:pos x="261" y="287"/>
                </a:cxn>
                <a:cxn ang="0">
                  <a:pos x="261" y="309"/>
                </a:cxn>
                <a:cxn ang="0">
                  <a:pos x="260" y="331"/>
                </a:cxn>
                <a:cxn ang="0">
                  <a:pos x="256" y="350"/>
                </a:cxn>
                <a:cxn ang="0">
                  <a:pos x="248" y="366"/>
                </a:cxn>
                <a:cxn ang="0">
                  <a:pos x="234" y="375"/>
                </a:cxn>
                <a:cxn ang="0">
                  <a:pos x="236" y="383"/>
                </a:cxn>
                <a:cxn ang="0">
                  <a:pos x="241" y="403"/>
                </a:cxn>
                <a:cxn ang="0">
                  <a:pos x="246" y="434"/>
                </a:cxn>
                <a:cxn ang="0">
                  <a:pos x="251" y="469"/>
                </a:cxn>
                <a:cxn ang="0">
                  <a:pos x="255" y="505"/>
                </a:cxn>
                <a:cxn ang="0">
                  <a:pos x="257" y="537"/>
                </a:cxn>
                <a:cxn ang="0">
                  <a:pos x="256" y="563"/>
                </a:cxn>
                <a:cxn ang="0">
                  <a:pos x="250" y="577"/>
                </a:cxn>
                <a:cxn ang="0">
                  <a:pos x="242" y="584"/>
                </a:cxn>
                <a:cxn ang="0">
                  <a:pos x="233" y="587"/>
                </a:cxn>
                <a:cxn ang="0">
                  <a:pos x="227" y="589"/>
                </a:cxn>
                <a:cxn ang="0">
                  <a:pos x="221" y="587"/>
                </a:cxn>
                <a:cxn ang="0">
                  <a:pos x="216" y="582"/>
                </a:cxn>
                <a:cxn ang="0">
                  <a:pos x="212" y="572"/>
                </a:cxn>
                <a:cxn ang="0">
                  <a:pos x="209" y="558"/>
                </a:cxn>
                <a:cxn ang="0">
                  <a:pos x="207" y="538"/>
                </a:cxn>
                <a:cxn ang="0">
                  <a:pos x="204" y="513"/>
                </a:cxn>
                <a:cxn ang="0">
                  <a:pos x="198" y="482"/>
                </a:cxn>
                <a:cxn ang="0">
                  <a:pos x="191" y="447"/>
                </a:cxn>
                <a:cxn ang="0">
                  <a:pos x="183" y="414"/>
                </a:cxn>
                <a:cxn ang="0">
                  <a:pos x="175" y="381"/>
                </a:cxn>
                <a:cxn ang="0">
                  <a:pos x="167" y="357"/>
                </a:cxn>
                <a:cxn ang="0">
                  <a:pos x="163" y="339"/>
                </a:cxn>
                <a:cxn ang="0">
                  <a:pos x="161" y="332"/>
                </a:cxn>
                <a:cxn ang="0">
                  <a:pos x="59" y="335"/>
                </a:cxn>
                <a:cxn ang="0">
                  <a:pos x="9" y="326"/>
                </a:cxn>
                <a:cxn ang="0">
                  <a:pos x="0" y="27"/>
                </a:cxn>
              </a:cxnLst>
              <a:rect l="0" t="0" r="r" b="b"/>
              <a:pathLst>
                <a:path w="261" h="589">
                  <a:moveTo>
                    <a:pt x="0" y="27"/>
                  </a:moveTo>
                  <a:lnTo>
                    <a:pt x="70" y="0"/>
                  </a:lnTo>
                  <a:lnTo>
                    <a:pt x="207" y="176"/>
                  </a:lnTo>
                  <a:lnTo>
                    <a:pt x="209" y="179"/>
                  </a:lnTo>
                  <a:lnTo>
                    <a:pt x="215" y="184"/>
                  </a:lnTo>
                  <a:lnTo>
                    <a:pt x="223" y="192"/>
                  </a:lnTo>
                  <a:lnTo>
                    <a:pt x="232" y="202"/>
                  </a:lnTo>
                  <a:lnTo>
                    <a:pt x="242" y="214"/>
                  </a:lnTo>
                  <a:lnTo>
                    <a:pt x="250" y="224"/>
                  </a:lnTo>
                  <a:lnTo>
                    <a:pt x="255" y="234"/>
                  </a:lnTo>
                  <a:lnTo>
                    <a:pt x="257" y="242"/>
                  </a:lnTo>
                  <a:lnTo>
                    <a:pt x="257" y="252"/>
                  </a:lnTo>
                  <a:lnTo>
                    <a:pt x="259" y="268"/>
                  </a:lnTo>
                  <a:lnTo>
                    <a:pt x="261" y="287"/>
                  </a:lnTo>
                  <a:lnTo>
                    <a:pt x="261" y="309"/>
                  </a:lnTo>
                  <a:lnTo>
                    <a:pt x="260" y="331"/>
                  </a:lnTo>
                  <a:lnTo>
                    <a:pt x="256" y="350"/>
                  </a:lnTo>
                  <a:lnTo>
                    <a:pt x="248" y="366"/>
                  </a:lnTo>
                  <a:lnTo>
                    <a:pt x="234" y="375"/>
                  </a:lnTo>
                  <a:lnTo>
                    <a:pt x="236" y="383"/>
                  </a:lnTo>
                  <a:lnTo>
                    <a:pt x="241" y="403"/>
                  </a:lnTo>
                  <a:lnTo>
                    <a:pt x="246" y="434"/>
                  </a:lnTo>
                  <a:lnTo>
                    <a:pt x="251" y="469"/>
                  </a:lnTo>
                  <a:lnTo>
                    <a:pt x="255" y="505"/>
                  </a:lnTo>
                  <a:lnTo>
                    <a:pt x="257" y="537"/>
                  </a:lnTo>
                  <a:lnTo>
                    <a:pt x="256" y="563"/>
                  </a:lnTo>
                  <a:lnTo>
                    <a:pt x="250" y="577"/>
                  </a:lnTo>
                  <a:lnTo>
                    <a:pt x="242" y="584"/>
                  </a:lnTo>
                  <a:lnTo>
                    <a:pt x="233" y="587"/>
                  </a:lnTo>
                  <a:lnTo>
                    <a:pt x="227" y="589"/>
                  </a:lnTo>
                  <a:lnTo>
                    <a:pt x="221" y="587"/>
                  </a:lnTo>
                  <a:lnTo>
                    <a:pt x="216" y="582"/>
                  </a:lnTo>
                  <a:lnTo>
                    <a:pt x="212" y="572"/>
                  </a:lnTo>
                  <a:lnTo>
                    <a:pt x="209" y="558"/>
                  </a:lnTo>
                  <a:lnTo>
                    <a:pt x="207" y="538"/>
                  </a:lnTo>
                  <a:lnTo>
                    <a:pt x="204" y="513"/>
                  </a:lnTo>
                  <a:lnTo>
                    <a:pt x="198" y="482"/>
                  </a:lnTo>
                  <a:lnTo>
                    <a:pt x="191" y="447"/>
                  </a:lnTo>
                  <a:lnTo>
                    <a:pt x="183" y="414"/>
                  </a:lnTo>
                  <a:lnTo>
                    <a:pt x="175" y="381"/>
                  </a:lnTo>
                  <a:lnTo>
                    <a:pt x="167" y="357"/>
                  </a:lnTo>
                  <a:lnTo>
                    <a:pt x="163" y="339"/>
                  </a:lnTo>
                  <a:lnTo>
                    <a:pt x="161" y="332"/>
                  </a:lnTo>
                  <a:lnTo>
                    <a:pt x="59" y="335"/>
                  </a:lnTo>
                  <a:lnTo>
                    <a:pt x="9" y="32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2" name="Freeform 992"/>
            <p:cNvSpPr>
              <a:spLocks/>
            </p:cNvSpPr>
            <p:nvPr/>
          </p:nvSpPr>
          <p:spPr bwMode="auto">
            <a:xfrm>
              <a:off x="1872" y="2976"/>
              <a:ext cx="905" cy="849"/>
            </a:xfrm>
            <a:custGeom>
              <a:avLst/>
              <a:gdLst/>
              <a:ahLst/>
              <a:cxnLst>
                <a:cxn ang="0">
                  <a:pos x="793" y="1299"/>
                </a:cxn>
                <a:cxn ang="0">
                  <a:pos x="629" y="1394"/>
                </a:cxn>
                <a:cxn ang="0">
                  <a:pos x="512" y="1502"/>
                </a:cxn>
                <a:cxn ang="0">
                  <a:pos x="505" y="1567"/>
                </a:cxn>
                <a:cxn ang="0">
                  <a:pos x="734" y="1525"/>
                </a:cxn>
                <a:cxn ang="0">
                  <a:pos x="945" y="1413"/>
                </a:cxn>
                <a:cxn ang="0">
                  <a:pos x="966" y="1256"/>
                </a:cxn>
                <a:cxn ang="0">
                  <a:pos x="1112" y="1366"/>
                </a:cxn>
                <a:cxn ang="0">
                  <a:pos x="1114" y="1510"/>
                </a:cxn>
                <a:cxn ang="0">
                  <a:pos x="1127" y="1686"/>
                </a:cxn>
                <a:cxn ang="0">
                  <a:pos x="1157" y="1829"/>
                </a:cxn>
                <a:cxn ang="0">
                  <a:pos x="1136" y="1805"/>
                </a:cxn>
                <a:cxn ang="0">
                  <a:pos x="1134" y="1770"/>
                </a:cxn>
                <a:cxn ang="0">
                  <a:pos x="1079" y="1712"/>
                </a:cxn>
                <a:cxn ang="0">
                  <a:pos x="1111" y="2003"/>
                </a:cxn>
                <a:cxn ang="0">
                  <a:pos x="1139" y="1836"/>
                </a:cxn>
                <a:cxn ang="0">
                  <a:pos x="1135" y="2065"/>
                </a:cxn>
                <a:cxn ang="0">
                  <a:pos x="1076" y="1949"/>
                </a:cxn>
                <a:cxn ang="0">
                  <a:pos x="970" y="1817"/>
                </a:cxn>
                <a:cxn ang="0">
                  <a:pos x="989" y="1653"/>
                </a:cxn>
                <a:cxn ang="0">
                  <a:pos x="1022" y="1607"/>
                </a:cxn>
                <a:cxn ang="0">
                  <a:pos x="943" y="1489"/>
                </a:cxn>
                <a:cxn ang="0">
                  <a:pos x="948" y="1635"/>
                </a:cxn>
                <a:cxn ang="0">
                  <a:pos x="817" y="1789"/>
                </a:cxn>
                <a:cxn ang="0">
                  <a:pos x="592" y="1764"/>
                </a:cxn>
                <a:cxn ang="0">
                  <a:pos x="671" y="2110"/>
                </a:cxn>
                <a:cxn ang="0">
                  <a:pos x="768" y="2266"/>
                </a:cxn>
                <a:cxn ang="0">
                  <a:pos x="864" y="2323"/>
                </a:cxn>
                <a:cxn ang="0">
                  <a:pos x="818" y="2432"/>
                </a:cxn>
                <a:cxn ang="0">
                  <a:pos x="794" y="2480"/>
                </a:cxn>
                <a:cxn ang="0">
                  <a:pos x="670" y="2529"/>
                </a:cxn>
                <a:cxn ang="0">
                  <a:pos x="551" y="2472"/>
                </a:cxn>
                <a:cxn ang="0">
                  <a:pos x="441" y="2410"/>
                </a:cxn>
                <a:cxn ang="0">
                  <a:pos x="325" y="2471"/>
                </a:cxn>
                <a:cxn ang="0">
                  <a:pos x="241" y="2395"/>
                </a:cxn>
                <a:cxn ang="0">
                  <a:pos x="225" y="2502"/>
                </a:cxn>
                <a:cxn ang="0">
                  <a:pos x="165" y="2472"/>
                </a:cxn>
                <a:cxn ang="0">
                  <a:pos x="154" y="2345"/>
                </a:cxn>
                <a:cxn ang="0">
                  <a:pos x="183" y="2275"/>
                </a:cxn>
                <a:cxn ang="0">
                  <a:pos x="237" y="2194"/>
                </a:cxn>
                <a:cxn ang="0">
                  <a:pos x="76" y="2065"/>
                </a:cxn>
                <a:cxn ang="0">
                  <a:pos x="62" y="1898"/>
                </a:cxn>
                <a:cxn ang="0">
                  <a:pos x="268" y="1630"/>
                </a:cxn>
                <a:cxn ang="0">
                  <a:pos x="249" y="1510"/>
                </a:cxn>
                <a:cxn ang="0">
                  <a:pos x="84" y="1369"/>
                </a:cxn>
                <a:cxn ang="0">
                  <a:pos x="37" y="1237"/>
                </a:cxn>
                <a:cxn ang="0">
                  <a:pos x="87" y="1176"/>
                </a:cxn>
                <a:cxn ang="0">
                  <a:pos x="83" y="845"/>
                </a:cxn>
                <a:cxn ang="0">
                  <a:pos x="26" y="460"/>
                </a:cxn>
                <a:cxn ang="0">
                  <a:pos x="343" y="289"/>
                </a:cxn>
                <a:cxn ang="0">
                  <a:pos x="802" y="191"/>
                </a:cxn>
                <a:cxn ang="0">
                  <a:pos x="1267" y="89"/>
                </a:cxn>
                <a:cxn ang="0">
                  <a:pos x="1593" y="17"/>
                </a:cxn>
                <a:cxn ang="0">
                  <a:pos x="1692" y="218"/>
                </a:cxn>
                <a:cxn ang="0">
                  <a:pos x="1744" y="560"/>
                </a:cxn>
                <a:cxn ang="0">
                  <a:pos x="1809" y="1063"/>
                </a:cxn>
                <a:cxn ang="0">
                  <a:pos x="1661" y="1098"/>
                </a:cxn>
                <a:cxn ang="0">
                  <a:pos x="1372" y="1165"/>
                </a:cxn>
                <a:cxn ang="0">
                  <a:pos x="1085" y="1228"/>
                </a:cxn>
              </a:cxnLst>
              <a:rect l="0" t="0" r="r" b="b"/>
              <a:pathLst>
                <a:path w="1810" h="2547">
                  <a:moveTo>
                    <a:pt x="966" y="1256"/>
                  </a:moveTo>
                  <a:lnTo>
                    <a:pt x="947" y="1260"/>
                  </a:lnTo>
                  <a:lnTo>
                    <a:pt x="927" y="1264"/>
                  </a:lnTo>
                  <a:lnTo>
                    <a:pt x="909" y="1268"/>
                  </a:lnTo>
                  <a:lnTo>
                    <a:pt x="890" y="1273"/>
                  </a:lnTo>
                  <a:lnTo>
                    <a:pt x="870" y="1278"/>
                  </a:lnTo>
                  <a:lnTo>
                    <a:pt x="851" y="1283"/>
                  </a:lnTo>
                  <a:lnTo>
                    <a:pt x="832" y="1288"/>
                  </a:lnTo>
                  <a:lnTo>
                    <a:pt x="813" y="1293"/>
                  </a:lnTo>
                  <a:lnTo>
                    <a:pt x="793" y="1299"/>
                  </a:lnTo>
                  <a:lnTo>
                    <a:pt x="773" y="1302"/>
                  </a:lnTo>
                  <a:lnTo>
                    <a:pt x="754" y="1308"/>
                  </a:lnTo>
                  <a:lnTo>
                    <a:pt x="734" y="1313"/>
                  </a:lnTo>
                  <a:lnTo>
                    <a:pt x="715" y="1317"/>
                  </a:lnTo>
                  <a:lnTo>
                    <a:pt x="696" y="1321"/>
                  </a:lnTo>
                  <a:lnTo>
                    <a:pt x="675" y="1324"/>
                  </a:lnTo>
                  <a:lnTo>
                    <a:pt x="656" y="1327"/>
                  </a:lnTo>
                  <a:lnTo>
                    <a:pt x="643" y="1359"/>
                  </a:lnTo>
                  <a:lnTo>
                    <a:pt x="636" y="1377"/>
                  </a:lnTo>
                  <a:lnTo>
                    <a:pt x="629" y="1394"/>
                  </a:lnTo>
                  <a:lnTo>
                    <a:pt x="620" y="1409"/>
                  </a:lnTo>
                  <a:lnTo>
                    <a:pt x="610" y="1422"/>
                  </a:lnTo>
                  <a:lnTo>
                    <a:pt x="600" y="1435"/>
                  </a:lnTo>
                  <a:lnTo>
                    <a:pt x="589" y="1447"/>
                  </a:lnTo>
                  <a:lnTo>
                    <a:pt x="578" y="1457"/>
                  </a:lnTo>
                  <a:lnTo>
                    <a:pt x="566" y="1467"/>
                  </a:lnTo>
                  <a:lnTo>
                    <a:pt x="553" y="1478"/>
                  </a:lnTo>
                  <a:lnTo>
                    <a:pt x="539" y="1485"/>
                  </a:lnTo>
                  <a:lnTo>
                    <a:pt x="526" y="1494"/>
                  </a:lnTo>
                  <a:lnTo>
                    <a:pt x="512" y="1502"/>
                  </a:lnTo>
                  <a:lnTo>
                    <a:pt x="498" y="1511"/>
                  </a:lnTo>
                  <a:lnTo>
                    <a:pt x="483" y="1519"/>
                  </a:lnTo>
                  <a:lnTo>
                    <a:pt x="469" y="1527"/>
                  </a:lnTo>
                  <a:lnTo>
                    <a:pt x="455" y="1536"/>
                  </a:lnTo>
                  <a:lnTo>
                    <a:pt x="462" y="1542"/>
                  </a:lnTo>
                  <a:lnTo>
                    <a:pt x="470" y="1547"/>
                  </a:lnTo>
                  <a:lnTo>
                    <a:pt x="479" y="1552"/>
                  </a:lnTo>
                  <a:lnTo>
                    <a:pt x="488" y="1556"/>
                  </a:lnTo>
                  <a:lnTo>
                    <a:pt x="497" y="1561"/>
                  </a:lnTo>
                  <a:lnTo>
                    <a:pt x="505" y="1567"/>
                  </a:lnTo>
                  <a:lnTo>
                    <a:pt x="511" y="1573"/>
                  </a:lnTo>
                  <a:lnTo>
                    <a:pt x="517" y="1581"/>
                  </a:lnTo>
                  <a:lnTo>
                    <a:pt x="544" y="1576"/>
                  </a:lnTo>
                  <a:lnTo>
                    <a:pt x="573" y="1570"/>
                  </a:lnTo>
                  <a:lnTo>
                    <a:pt x="600" y="1564"/>
                  </a:lnTo>
                  <a:lnTo>
                    <a:pt x="627" y="1556"/>
                  </a:lnTo>
                  <a:lnTo>
                    <a:pt x="654" y="1550"/>
                  </a:lnTo>
                  <a:lnTo>
                    <a:pt x="682" y="1542"/>
                  </a:lnTo>
                  <a:lnTo>
                    <a:pt x="708" y="1534"/>
                  </a:lnTo>
                  <a:lnTo>
                    <a:pt x="734" y="1525"/>
                  </a:lnTo>
                  <a:lnTo>
                    <a:pt x="761" y="1516"/>
                  </a:lnTo>
                  <a:lnTo>
                    <a:pt x="788" y="1507"/>
                  </a:lnTo>
                  <a:lnTo>
                    <a:pt x="815" y="1498"/>
                  </a:lnTo>
                  <a:lnTo>
                    <a:pt x="841" y="1489"/>
                  </a:lnTo>
                  <a:lnTo>
                    <a:pt x="867" y="1479"/>
                  </a:lnTo>
                  <a:lnTo>
                    <a:pt x="894" y="1470"/>
                  </a:lnTo>
                  <a:lnTo>
                    <a:pt x="921" y="1461"/>
                  </a:lnTo>
                  <a:lnTo>
                    <a:pt x="948" y="1451"/>
                  </a:lnTo>
                  <a:lnTo>
                    <a:pt x="945" y="1433"/>
                  </a:lnTo>
                  <a:lnTo>
                    <a:pt x="945" y="1413"/>
                  </a:lnTo>
                  <a:lnTo>
                    <a:pt x="946" y="1397"/>
                  </a:lnTo>
                  <a:lnTo>
                    <a:pt x="950" y="1378"/>
                  </a:lnTo>
                  <a:lnTo>
                    <a:pt x="956" y="1363"/>
                  </a:lnTo>
                  <a:lnTo>
                    <a:pt x="964" y="1350"/>
                  </a:lnTo>
                  <a:lnTo>
                    <a:pt x="974" y="1339"/>
                  </a:lnTo>
                  <a:lnTo>
                    <a:pt x="986" y="1330"/>
                  </a:lnTo>
                  <a:lnTo>
                    <a:pt x="986" y="1309"/>
                  </a:lnTo>
                  <a:lnTo>
                    <a:pt x="985" y="1287"/>
                  </a:lnTo>
                  <a:lnTo>
                    <a:pt x="979" y="1268"/>
                  </a:lnTo>
                  <a:lnTo>
                    <a:pt x="966" y="1256"/>
                  </a:lnTo>
                  <a:lnTo>
                    <a:pt x="1061" y="1233"/>
                  </a:lnTo>
                  <a:lnTo>
                    <a:pt x="1052" y="1257"/>
                  </a:lnTo>
                  <a:lnTo>
                    <a:pt x="1054" y="1284"/>
                  </a:lnTo>
                  <a:lnTo>
                    <a:pt x="1060" y="1315"/>
                  </a:lnTo>
                  <a:lnTo>
                    <a:pt x="1061" y="1349"/>
                  </a:lnTo>
                  <a:lnTo>
                    <a:pt x="1071" y="1351"/>
                  </a:lnTo>
                  <a:lnTo>
                    <a:pt x="1082" y="1354"/>
                  </a:lnTo>
                  <a:lnTo>
                    <a:pt x="1093" y="1357"/>
                  </a:lnTo>
                  <a:lnTo>
                    <a:pt x="1104" y="1359"/>
                  </a:lnTo>
                  <a:lnTo>
                    <a:pt x="1112" y="1366"/>
                  </a:lnTo>
                  <a:lnTo>
                    <a:pt x="1118" y="1373"/>
                  </a:lnTo>
                  <a:lnTo>
                    <a:pt x="1119" y="1386"/>
                  </a:lnTo>
                  <a:lnTo>
                    <a:pt x="1115" y="1404"/>
                  </a:lnTo>
                  <a:lnTo>
                    <a:pt x="1107" y="1418"/>
                  </a:lnTo>
                  <a:lnTo>
                    <a:pt x="1105" y="1439"/>
                  </a:lnTo>
                  <a:lnTo>
                    <a:pt x="1105" y="1461"/>
                  </a:lnTo>
                  <a:lnTo>
                    <a:pt x="1107" y="1480"/>
                  </a:lnTo>
                  <a:lnTo>
                    <a:pt x="1113" y="1489"/>
                  </a:lnTo>
                  <a:lnTo>
                    <a:pt x="1115" y="1500"/>
                  </a:lnTo>
                  <a:lnTo>
                    <a:pt x="1114" y="1510"/>
                  </a:lnTo>
                  <a:lnTo>
                    <a:pt x="1111" y="1522"/>
                  </a:lnTo>
                  <a:lnTo>
                    <a:pt x="1107" y="1533"/>
                  </a:lnTo>
                  <a:lnTo>
                    <a:pt x="1103" y="1545"/>
                  </a:lnTo>
                  <a:lnTo>
                    <a:pt x="1099" y="1556"/>
                  </a:lnTo>
                  <a:lnTo>
                    <a:pt x="1097" y="1568"/>
                  </a:lnTo>
                  <a:lnTo>
                    <a:pt x="1099" y="1599"/>
                  </a:lnTo>
                  <a:lnTo>
                    <a:pt x="1101" y="1627"/>
                  </a:lnTo>
                  <a:lnTo>
                    <a:pt x="1108" y="1652"/>
                  </a:lnTo>
                  <a:lnTo>
                    <a:pt x="1123" y="1672"/>
                  </a:lnTo>
                  <a:lnTo>
                    <a:pt x="1127" y="1686"/>
                  </a:lnTo>
                  <a:lnTo>
                    <a:pt x="1126" y="1701"/>
                  </a:lnTo>
                  <a:lnTo>
                    <a:pt x="1126" y="1712"/>
                  </a:lnTo>
                  <a:lnTo>
                    <a:pt x="1134" y="1721"/>
                  </a:lnTo>
                  <a:lnTo>
                    <a:pt x="1136" y="1719"/>
                  </a:lnTo>
                  <a:lnTo>
                    <a:pt x="1137" y="1713"/>
                  </a:lnTo>
                  <a:lnTo>
                    <a:pt x="1136" y="1707"/>
                  </a:lnTo>
                  <a:lnTo>
                    <a:pt x="1136" y="1702"/>
                  </a:lnTo>
                  <a:lnTo>
                    <a:pt x="1151" y="1712"/>
                  </a:lnTo>
                  <a:lnTo>
                    <a:pt x="1162" y="1832"/>
                  </a:lnTo>
                  <a:lnTo>
                    <a:pt x="1157" y="1829"/>
                  </a:lnTo>
                  <a:lnTo>
                    <a:pt x="1151" y="1828"/>
                  </a:lnTo>
                  <a:lnTo>
                    <a:pt x="1144" y="1829"/>
                  </a:lnTo>
                  <a:lnTo>
                    <a:pt x="1138" y="1829"/>
                  </a:lnTo>
                  <a:lnTo>
                    <a:pt x="1132" y="1827"/>
                  </a:lnTo>
                  <a:lnTo>
                    <a:pt x="1125" y="1822"/>
                  </a:lnTo>
                  <a:lnTo>
                    <a:pt x="1121" y="1813"/>
                  </a:lnTo>
                  <a:lnTo>
                    <a:pt x="1118" y="1796"/>
                  </a:lnTo>
                  <a:lnTo>
                    <a:pt x="1125" y="1792"/>
                  </a:lnTo>
                  <a:lnTo>
                    <a:pt x="1130" y="1797"/>
                  </a:lnTo>
                  <a:lnTo>
                    <a:pt x="1136" y="1805"/>
                  </a:lnTo>
                  <a:lnTo>
                    <a:pt x="1144" y="1810"/>
                  </a:lnTo>
                  <a:lnTo>
                    <a:pt x="1147" y="1791"/>
                  </a:lnTo>
                  <a:lnTo>
                    <a:pt x="1144" y="1773"/>
                  </a:lnTo>
                  <a:lnTo>
                    <a:pt x="1138" y="1755"/>
                  </a:lnTo>
                  <a:lnTo>
                    <a:pt x="1134" y="1738"/>
                  </a:lnTo>
                  <a:lnTo>
                    <a:pt x="1129" y="1738"/>
                  </a:lnTo>
                  <a:lnTo>
                    <a:pt x="1126" y="1739"/>
                  </a:lnTo>
                  <a:lnTo>
                    <a:pt x="1124" y="1741"/>
                  </a:lnTo>
                  <a:lnTo>
                    <a:pt x="1123" y="1744"/>
                  </a:lnTo>
                  <a:lnTo>
                    <a:pt x="1134" y="1770"/>
                  </a:lnTo>
                  <a:lnTo>
                    <a:pt x="1120" y="1777"/>
                  </a:lnTo>
                  <a:lnTo>
                    <a:pt x="1117" y="1760"/>
                  </a:lnTo>
                  <a:lnTo>
                    <a:pt x="1111" y="1744"/>
                  </a:lnTo>
                  <a:lnTo>
                    <a:pt x="1108" y="1729"/>
                  </a:lnTo>
                  <a:lnTo>
                    <a:pt x="1115" y="1712"/>
                  </a:lnTo>
                  <a:lnTo>
                    <a:pt x="1109" y="1708"/>
                  </a:lnTo>
                  <a:lnTo>
                    <a:pt x="1102" y="1707"/>
                  </a:lnTo>
                  <a:lnTo>
                    <a:pt x="1094" y="1707"/>
                  </a:lnTo>
                  <a:lnTo>
                    <a:pt x="1086" y="1708"/>
                  </a:lnTo>
                  <a:lnTo>
                    <a:pt x="1079" y="1712"/>
                  </a:lnTo>
                  <a:lnTo>
                    <a:pt x="1074" y="1719"/>
                  </a:lnTo>
                  <a:lnTo>
                    <a:pt x="1070" y="1726"/>
                  </a:lnTo>
                  <a:lnTo>
                    <a:pt x="1069" y="1738"/>
                  </a:lnTo>
                  <a:lnTo>
                    <a:pt x="1076" y="1777"/>
                  </a:lnTo>
                  <a:lnTo>
                    <a:pt x="1083" y="1814"/>
                  </a:lnTo>
                  <a:lnTo>
                    <a:pt x="1089" y="1851"/>
                  </a:lnTo>
                  <a:lnTo>
                    <a:pt x="1096" y="1889"/>
                  </a:lnTo>
                  <a:lnTo>
                    <a:pt x="1102" y="1926"/>
                  </a:lnTo>
                  <a:lnTo>
                    <a:pt x="1107" y="1965"/>
                  </a:lnTo>
                  <a:lnTo>
                    <a:pt x="1111" y="2003"/>
                  </a:lnTo>
                  <a:lnTo>
                    <a:pt x="1115" y="2045"/>
                  </a:lnTo>
                  <a:lnTo>
                    <a:pt x="1123" y="2047"/>
                  </a:lnTo>
                  <a:lnTo>
                    <a:pt x="1128" y="2045"/>
                  </a:lnTo>
                  <a:lnTo>
                    <a:pt x="1132" y="2037"/>
                  </a:lnTo>
                  <a:lnTo>
                    <a:pt x="1135" y="2027"/>
                  </a:lnTo>
                  <a:lnTo>
                    <a:pt x="1128" y="1979"/>
                  </a:lnTo>
                  <a:lnTo>
                    <a:pt x="1123" y="1929"/>
                  </a:lnTo>
                  <a:lnTo>
                    <a:pt x="1120" y="1880"/>
                  </a:lnTo>
                  <a:lnTo>
                    <a:pt x="1123" y="1836"/>
                  </a:lnTo>
                  <a:lnTo>
                    <a:pt x="1139" y="1836"/>
                  </a:lnTo>
                  <a:lnTo>
                    <a:pt x="1138" y="1862"/>
                  </a:lnTo>
                  <a:lnTo>
                    <a:pt x="1140" y="1890"/>
                  </a:lnTo>
                  <a:lnTo>
                    <a:pt x="1145" y="1921"/>
                  </a:lnTo>
                  <a:lnTo>
                    <a:pt x="1150" y="1953"/>
                  </a:lnTo>
                  <a:lnTo>
                    <a:pt x="1154" y="1984"/>
                  </a:lnTo>
                  <a:lnTo>
                    <a:pt x="1157" y="2015"/>
                  </a:lnTo>
                  <a:lnTo>
                    <a:pt x="1156" y="2043"/>
                  </a:lnTo>
                  <a:lnTo>
                    <a:pt x="1151" y="2068"/>
                  </a:lnTo>
                  <a:lnTo>
                    <a:pt x="1143" y="2065"/>
                  </a:lnTo>
                  <a:lnTo>
                    <a:pt x="1135" y="2065"/>
                  </a:lnTo>
                  <a:lnTo>
                    <a:pt x="1127" y="2068"/>
                  </a:lnTo>
                  <a:lnTo>
                    <a:pt x="1120" y="2072"/>
                  </a:lnTo>
                  <a:lnTo>
                    <a:pt x="1113" y="2074"/>
                  </a:lnTo>
                  <a:lnTo>
                    <a:pt x="1106" y="2075"/>
                  </a:lnTo>
                  <a:lnTo>
                    <a:pt x="1099" y="2073"/>
                  </a:lnTo>
                  <a:lnTo>
                    <a:pt x="1092" y="2068"/>
                  </a:lnTo>
                  <a:lnTo>
                    <a:pt x="1087" y="2039"/>
                  </a:lnTo>
                  <a:lnTo>
                    <a:pt x="1083" y="2011"/>
                  </a:lnTo>
                  <a:lnTo>
                    <a:pt x="1080" y="1980"/>
                  </a:lnTo>
                  <a:lnTo>
                    <a:pt x="1076" y="1949"/>
                  </a:lnTo>
                  <a:lnTo>
                    <a:pt x="1073" y="1918"/>
                  </a:lnTo>
                  <a:lnTo>
                    <a:pt x="1069" y="1887"/>
                  </a:lnTo>
                  <a:lnTo>
                    <a:pt x="1063" y="1858"/>
                  </a:lnTo>
                  <a:lnTo>
                    <a:pt x="1056" y="1829"/>
                  </a:lnTo>
                  <a:lnTo>
                    <a:pt x="1041" y="1833"/>
                  </a:lnTo>
                  <a:lnTo>
                    <a:pt x="1026" y="1833"/>
                  </a:lnTo>
                  <a:lnTo>
                    <a:pt x="1012" y="1831"/>
                  </a:lnTo>
                  <a:lnTo>
                    <a:pt x="997" y="1826"/>
                  </a:lnTo>
                  <a:lnTo>
                    <a:pt x="983" y="1820"/>
                  </a:lnTo>
                  <a:lnTo>
                    <a:pt x="970" y="1817"/>
                  </a:lnTo>
                  <a:lnTo>
                    <a:pt x="956" y="1813"/>
                  </a:lnTo>
                  <a:lnTo>
                    <a:pt x="943" y="1813"/>
                  </a:lnTo>
                  <a:lnTo>
                    <a:pt x="945" y="1789"/>
                  </a:lnTo>
                  <a:lnTo>
                    <a:pt x="949" y="1768"/>
                  </a:lnTo>
                  <a:lnTo>
                    <a:pt x="953" y="1747"/>
                  </a:lnTo>
                  <a:lnTo>
                    <a:pt x="959" y="1726"/>
                  </a:lnTo>
                  <a:lnTo>
                    <a:pt x="965" y="1707"/>
                  </a:lnTo>
                  <a:lnTo>
                    <a:pt x="972" y="1688"/>
                  </a:lnTo>
                  <a:lnTo>
                    <a:pt x="980" y="1670"/>
                  </a:lnTo>
                  <a:lnTo>
                    <a:pt x="989" y="1653"/>
                  </a:lnTo>
                  <a:lnTo>
                    <a:pt x="995" y="1649"/>
                  </a:lnTo>
                  <a:lnTo>
                    <a:pt x="1001" y="1648"/>
                  </a:lnTo>
                  <a:lnTo>
                    <a:pt x="1007" y="1646"/>
                  </a:lnTo>
                  <a:lnTo>
                    <a:pt x="1013" y="1645"/>
                  </a:lnTo>
                  <a:lnTo>
                    <a:pt x="1018" y="1644"/>
                  </a:lnTo>
                  <a:lnTo>
                    <a:pt x="1022" y="1641"/>
                  </a:lnTo>
                  <a:lnTo>
                    <a:pt x="1026" y="1636"/>
                  </a:lnTo>
                  <a:lnTo>
                    <a:pt x="1028" y="1627"/>
                  </a:lnTo>
                  <a:lnTo>
                    <a:pt x="1027" y="1614"/>
                  </a:lnTo>
                  <a:lnTo>
                    <a:pt x="1022" y="1607"/>
                  </a:lnTo>
                  <a:lnTo>
                    <a:pt x="1015" y="1603"/>
                  </a:lnTo>
                  <a:lnTo>
                    <a:pt x="1006" y="1600"/>
                  </a:lnTo>
                  <a:lnTo>
                    <a:pt x="996" y="1600"/>
                  </a:lnTo>
                  <a:lnTo>
                    <a:pt x="986" y="1600"/>
                  </a:lnTo>
                  <a:lnTo>
                    <a:pt x="978" y="1600"/>
                  </a:lnTo>
                  <a:lnTo>
                    <a:pt x="971" y="1598"/>
                  </a:lnTo>
                  <a:lnTo>
                    <a:pt x="969" y="1568"/>
                  </a:lnTo>
                  <a:lnTo>
                    <a:pt x="964" y="1540"/>
                  </a:lnTo>
                  <a:lnTo>
                    <a:pt x="955" y="1514"/>
                  </a:lnTo>
                  <a:lnTo>
                    <a:pt x="943" y="1489"/>
                  </a:lnTo>
                  <a:lnTo>
                    <a:pt x="931" y="1498"/>
                  </a:lnTo>
                  <a:lnTo>
                    <a:pt x="928" y="1515"/>
                  </a:lnTo>
                  <a:lnTo>
                    <a:pt x="930" y="1533"/>
                  </a:lnTo>
                  <a:lnTo>
                    <a:pt x="932" y="1549"/>
                  </a:lnTo>
                  <a:lnTo>
                    <a:pt x="935" y="1563"/>
                  </a:lnTo>
                  <a:lnTo>
                    <a:pt x="940" y="1577"/>
                  </a:lnTo>
                  <a:lnTo>
                    <a:pt x="944" y="1591"/>
                  </a:lnTo>
                  <a:lnTo>
                    <a:pt x="947" y="1607"/>
                  </a:lnTo>
                  <a:lnTo>
                    <a:pt x="949" y="1621"/>
                  </a:lnTo>
                  <a:lnTo>
                    <a:pt x="948" y="1635"/>
                  </a:lnTo>
                  <a:lnTo>
                    <a:pt x="943" y="1648"/>
                  </a:lnTo>
                  <a:lnTo>
                    <a:pt x="932" y="1659"/>
                  </a:lnTo>
                  <a:lnTo>
                    <a:pt x="933" y="1693"/>
                  </a:lnTo>
                  <a:lnTo>
                    <a:pt x="926" y="1728"/>
                  </a:lnTo>
                  <a:lnTo>
                    <a:pt x="917" y="1764"/>
                  </a:lnTo>
                  <a:lnTo>
                    <a:pt x="912" y="1800"/>
                  </a:lnTo>
                  <a:lnTo>
                    <a:pt x="888" y="1801"/>
                  </a:lnTo>
                  <a:lnTo>
                    <a:pt x="864" y="1800"/>
                  </a:lnTo>
                  <a:lnTo>
                    <a:pt x="840" y="1796"/>
                  </a:lnTo>
                  <a:lnTo>
                    <a:pt x="817" y="1789"/>
                  </a:lnTo>
                  <a:lnTo>
                    <a:pt x="793" y="1783"/>
                  </a:lnTo>
                  <a:lnTo>
                    <a:pt x="770" y="1774"/>
                  </a:lnTo>
                  <a:lnTo>
                    <a:pt x="747" y="1766"/>
                  </a:lnTo>
                  <a:lnTo>
                    <a:pt x="724" y="1759"/>
                  </a:lnTo>
                  <a:lnTo>
                    <a:pt x="701" y="1753"/>
                  </a:lnTo>
                  <a:lnTo>
                    <a:pt x="678" y="1748"/>
                  </a:lnTo>
                  <a:lnTo>
                    <a:pt x="656" y="1747"/>
                  </a:lnTo>
                  <a:lnTo>
                    <a:pt x="635" y="1748"/>
                  </a:lnTo>
                  <a:lnTo>
                    <a:pt x="612" y="1755"/>
                  </a:lnTo>
                  <a:lnTo>
                    <a:pt x="592" y="1764"/>
                  </a:lnTo>
                  <a:lnTo>
                    <a:pt x="571" y="1779"/>
                  </a:lnTo>
                  <a:lnTo>
                    <a:pt x="551" y="1800"/>
                  </a:lnTo>
                  <a:lnTo>
                    <a:pt x="569" y="1840"/>
                  </a:lnTo>
                  <a:lnTo>
                    <a:pt x="588" y="1877"/>
                  </a:lnTo>
                  <a:lnTo>
                    <a:pt x="606" y="1912"/>
                  </a:lnTo>
                  <a:lnTo>
                    <a:pt x="624" y="1947"/>
                  </a:lnTo>
                  <a:lnTo>
                    <a:pt x="639" y="1984"/>
                  </a:lnTo>
                  <a:lnTo>
                    <a:pt x="653" y="2021"/>
                  </a:lnTo>
                  <a:lnTo>
                    <a:pt x="664" y="2064"/>
                  </a:lnTo>
                  <a:lnTo>
                    <a:pt x="671" y="2110"/>
                  </a:lnTo>
                  <a:lnTo>
                    <a:pt x="678" y="2127"/>
                  </a:lnTo>
                  <a:lnTo>
                    <a:pt x="688" y="2144"/>
                  </a:lnTo>
                  <a:lnTo>
                    <a:pt x="699" y="2158"/>
                  </a:lnTo>
                  <a:lnTo>
                    <a:pt x="711" y="2171"/>
                  </a:lnTo>
                  <a:lnTo>
                    <a:pt x="723" y="2185"/>
                  </a:lnTo>
                  <a:lnTo>
                    <a:pt x="735" y="2198"/>
                  </a:lnTo>
                  <a:lnTo>
                    <a:pt x="747" y="2212"/>
                  </a:lnTo>
                  <a:lnTo>
                    <a:pt x="756" y="2227"/>
                  </a:lnTo>
                  <a:lnTo>
                    <a:pt x="761" y="2247"/>
                  </a:lnTo>
                  <a:lnTo>
                    <a:pt x="768" y="2266"/>
                  </a:lnTo>
                  <a:lnTo>
                    <a:pt x="777" y="2284"/>
                  </a:lnTo>
                  <a:lnTo>
                    <a:pt x="787" y="2302"/>
                  </a:lnTo>
                  <a:lnTo>
                    <a:pt x="796" y="2320"/>
                  </a:lnTo>
                  <a:lnTo>
                    <a:pt x="804" y="2338"/>
                  </a:lnTo>
                  <a:lnTo>
                    <a:pt x="810" y="2359"/>
                  </a:lnTo>
                  <a:lnTo>
                    <a:pt x="811" y="2381"/>
                  </a:lnTo>
                  <a:lnTo>
                    <a:pt x="828" y="2377"/>
                  </a:lnTo>
                  <a:lnTo>
                    <a:pt x="842" y="2363"/>
                  </a:lnTo>
                  <a:lnTo>
                    <a:pt x="854" y="2343"/>
                  </a:lnTo>
                  <a:lnTo>
                    <a:pt x="864" y="2323"/>
                  </a:lnTo>
                  <a:lnTo>
                    <a:pt x="875" y="2306"/>
                  </a:lnTo>
                  <a:lnTo>
                    <a:pt x="885" y="2298"/>
                  </a:lnTo>
                  <a:lnTo>
                    <a:pt x="896" y="2304"/>
                  </a:lnTo>
                  <a:lnTo>
                    <a:pt x="909" y="2328"/>
                  </a:lnTo>
                  <a:lnTo>
                    <a:pt x="906" y="2356"/>
                  </a:lnTo>
                  <a:lnTo>
                    <a:pt x="892" y="2377"/>
                  </a:lnTo>
                  <a:lnTo>
                    <a:pt x="870" y="2392"/>
                  </a:lnTo>
                  <a:lnTo>
                    <a:pt x="848" y="2405"/>
                  </a:lnTo>
                  <a:lnTo>
                    <a:pt x="829" y="2417"/>
                  </a:lnTo>
                  <a:lnTo>
                    <a:pt x="818" y="2432"/>
                  </a:lnTo>
                  <a:lnTo>
                    <a:pt x="820" y="2452"/>
                  </a:lnTo>
                  <a:lnTo>
                    <a:pt x="838" y="2479"/>
                  </a:lnTo>
                  <a:lnTo>
                    <a:pt x="839" y="2490"/>
                  </a:lnTo>
                  <a:lnTo>
                    <a:pt x="837" y="2499"/>
                  </a:lnTo>
                  <a:lnTo>
                    <a:pt x="831" y="2506"/>
                  </a:lnTo>
                  <a:lnTo>
                    <a:pt x="823" y="2508"/>
                  </a:lnTo>
                  <a:lnTo>
                    <a:pt x="816" y="2503"/>
                  </a:lnTo>
                  <a:lnTo>
                    <a:pt x="809" y="2495"/>
                  </a:lnTo>
                  <a:lnTo>
                    <a:pt x="801" y="2488"/>
                  </a:lnTo>
                  <a:lnTo>
                    <a:pt x="794" y="2480"/>
                  </a:lnTo>
                  <a:lnTo>
                    <a:pt x="786" y="2472"/>
                  </a:lnTo>
                  <a:lnTo>
                    <a:pt x="778" y="2463"/>
                  </a:lnTo>
                  <a:lnTo>
                    <a:pt x="769" y="2456"/>
                  </a:lnTo>
                  <a:lnTo>
                    <a:pt x="759" y="2449"/>
                  </a:lnTo>
                  <a:lnTo>
                    <a:pt x="744" y="2458"/>
                  </a:lnTo>
                  <a:lnTo>
                    <a:pt x="728" y="2471"/>
                  </a:lnTo>
                  <a:lnTo>
                    <a:pt x="714" y="2485"/>
                  </a:lnTo>
                  <a:lnTo>
                    <a:pt x="701" y="2501"/>
                  </a:lnTo>
                  <a:lnTo>
                    <a:pt x="687" y="2516"/>
                  </a:lnTo>
                  <a:lnTo>
                    <a:pt x="670" y="2529"/>
                  </a:lnTo>
                  <a:lnTo>
                    <a:pt x="654" y="2539"/>
                  </a:lnTo>
                  <a:lnTo>
                    <a:pt x="635" y="2547"/>
                  </a:lnTo>
                  <a:lnTo>
                    <a:pt x="624" y="2538"/>
                  </a:lnTo>
                  <a:lnTo>
                    <a:pt x="612" y="2528"/>
                  </a:lnTo>
                  <a:lnTo>
                    <a:pt x="601" y="2519"/>
                  </a:lnTo>
                  <a:lnTo>
                    <a:pt x="591" y="2510"/>
                  </a:lnTo>
                  <a:lnTo>
                    <a:pt x="581" y="2499"/>
                  </a:lnTo>
                  <a:lnTo>
                    <a:pt x="571" y="2490"/>
                  </a:lnTo>
                  <a:lnTo>
                    <a:pt x="561" y="2481"/>
                  </a:lnTo>
                  <a:lnTo>
                    <a:pt x="551" y="2472"/>
                  </a:lnTo>
                  <a:lnTo>
                    <a:pt x="540" y="2463"/>
                  </a:lnTo>
                  <a:lnTo>
                    <a:pt x="530" y="2454"/>
                  </a:lnTo>
                  <a:lnTo>
                    <a:pt x="520" y="2445"/>
                  </a:lnTo>
                  <a:lnTo>
                    <a:pt x="509" y="2435"/>
                  </a:lnTo>
                  <a:lnTo>
                    <a:pt x="499" y="2426"/>
                  </a:lnTo>
                  <a:lnTo>
                    <a:pt x="487" y="2417"/>
                  </a:lnTo>
                  <a:lnTo>
                    <a:pt x="475" y="2407"/>
                  </a:lnTo>
                  <a:lnTo>
                    <a:pt x="463" y="2398"/>
                  </a:lnTo>
                  <a:lnTo>
                    <a:pt x="452" y="2404"/>
                  </a:lnTo>
                  <a:lnTo>
                    <a:pt x="441" y="2410"/>
                  </a:lnTo>
                  <a:lnTo>
                    <a:pt x="430" y="2417"/>
                  </a:lnTo>
                  <a:lnTo>
                    <a:pt x="417" y="2423"/>
                  </a:lnTo>
                  <a:lnTo>
                    <a:pt x="406" y="2430"/>
                  </a:lnTo>
                  <a:lnTo>
                    <a:pt x="395" y="2436"/>
                  </a:lnTo>
                  <a:lnTo>
                    <a:pt x="383" y="2443"/>
                  </a:lnTo>
                  <a:lnTo>
                    <a:pt x="372" y="2448"/>
                  </a:lnTo>
                  <a:lnTo>
                    <a:pt x="361" y="2454"/>
                  </a:lnTo>
                  <a:lnTo>
                    <a:pt x="348" y="2459"/>
                  </a:lnTo>
                  <a:lnTo>
                    <a:pt x="336" y="2466"/>
                  </a:lnTo>
                  <a:lnTo>
                    <a:pt x="325" y="2471"/>
                  </a:lnTo>
                  <a:lnTo>
                    <a:pt x="313" y="2475"/>
                  </a:lnTo>
                  <a:lnTo>
                    <a:pt x="302" y="2480"/>
                  </a:lnTo>
                  <a:lnTo>
                    <a:pt x="289" y="2484"/>
                  </a:lnTo>
                  <a:lnTo>
                    <a:pt x="277" y="2488"/>
                  </a:lnTo>
                  <a:lnTo>
                    <a:pt x="268" y="2477"/>
                  </a:lnTo>
                  <a:lnTo>
                    <a:pt x="262" y="2463"/>
                  </a:lnTo>
                  <a:lnTo>
                    <a:pt x="256" y="2447"/>
                  </a:lnTo>
                  <a:lnTo>
                    <a:pt x="252" y="2430"/>
                  </a:lnTo>
                  <a:lnTo>
                    <a:pt x="247" y="2412"/>
                  </a:lnTo>
                  <a:lnTo>
                    <a:pt x="241" y="2395"/>
                  </a:lnTo>
                  <a:lnTo>
                    <a:pt x="233" y="2381"/>
                  </a:lnTo>
                  <a:lnTo>
                    <a:pt x="220" y="2371"/>
                  </a:lnTo>
                  <a:lnTo>
                    <a:pt x="213" y="2385"/>
                  </a:lnTo>
                  <a:lnTo>
                    <a:pt x="210" y="2401"/>
                  </a:lnTo>
                  <a:lnTo>
                    <a:pt x="210" y="2419"/>
                  </a:lnTo>
                  <a:lnTo>
                    <a:pt x="212" y="2437"/>
                  </a:lnTo>
                  <a:lnTo>
                    <a:pt x="216" y="2456"/>
                  </a:lnTo>
                  <a:lnTo>
                    <a:pt x="220" y="2472"/>
                  </a:lnTo>
                  <a:lnTo>
                    <a:pt x="223" y="2488"/>
                  </a:lnTo>
                  <a:lnTo>
                    <a:pt x="225" y="2502"/>
                  </a:lnTo>
                  <a:lnTo>
                    <a:pt x="222" y="2503"/>
                  </a:lnTo>
                  <a:lnTo>
                    <a:pt x="218" y="2507"/>
                  </a:lnTo>
                  <a:lnTo>
                    <a:pt x="213" y="2511"/>
                  </a:lnTo>
                  <a:lnTo>
                    <a:pt x="208" y="2514"/>
                  </a:lnTo>
                  <a:lnTo>
                    <a:pt x="202" y="2517"/>
                  </a:lnTo>
                  <a:lnTo>
                    <a:pt x="197" y="2519"/>
                  </a:lnTo>
                  <a:lnTo>
                    <a:pt x="191" y="2519"/>
                  </a:lnTo>
                  <a:lnTo>
                    <a:pt x="185" y="2515"/>
                  </a:lnTo>
                  <a:lnTo>
                    <a:pt x="170" y="2494"/>
                  </a:lnTo>
                  <a:lnTo>
                    <a:pt x="165" y="2472"/>
                  </a:lnTo>
                  <a:lnTo>
                    <a:pt x="168" y="2447"/>
                  </a:lnTo>
                  <a:lnTo>
                    <a:pt x="174" y="2421"/>
                  </a:lnTo>
                  <a:lnTo>
                    <a:pt x="179" y="2396"/>
                  </a:lnTo>
                  <a:lnTo>
                    <a:pt x="182" y="2371"/>
                  </a:lnTo>
                  <a:lnTo>
                    <a:pt x="177" y="2349"/>
                  </a:lnTo>
                  <a:lnTo>
                    <a:pt x="161" y="2328"/>
                  </a:lnTo>
                  <a:lnTo>
                    <a:pt x="158" y="2332"/>
                  </a:lnTo>
                  <a:lnTo>
                    <a:pt x="155" y="2334"/>
                  </a:lnTo>
                  <a:lnTo>
                    <a:pt x="152" y="2338"/>
                  </a:lnTo>
                  <a:lnTo>
                    <a:pt x="154" y="2345"/>
                  </a:lnTo>
                  <a:lnTo>
                    <a:pt x="147" y="2341"/>
                  </a:lnTo>
                  <a:lnTo>
                    <a:pt x="140" y="2338"/>
                  </a:lnTo>
                  <a:lnTo>
                    <a:pt x="133" y="2336"/>
                  </a:lnTo>
                  <a:lnTo>
                    <a:pt x="128" y="2332"/>
                  </a:lnTo>
                  <a:lnTo>
                    <a:pt x="127" y="2314"/>
                  </a:lnTo>
                  <a:lnTo>
                    <a:pt x="135" y="2302"/>
                  </a:lnTo>
                  <a:lnTo>
                    <a:pt x="147" y="2294"/>
                  </a:lnTo>
                  <a:lnTo>
                    <a:pt x="161" y="2289"/>
                  </a:lnTo>
                  <a:lnTo>
                    <a:pt x="175" y="2284"/>
                  </a:lnTo>
                  <a:lnTo>
                    <a:pt x="183" y="2275"/>
                  </a:lnTo>
                  <a:lnTo>
                    <a:pt x="185" y="2261"/>
                  </a:lnTo>
                  <a:lnTo>
                    <a:pt x="177" y="2240"/>
                  </a:lnTo>
                  <a:lnTo>
                    <a:pt x="184" y="2233"/>
                  </a:lnTo>
                  <a:lnTo>
                    <a:pt x="194" y="2230"/>
                  </a:lnTo>
                  <a:lnTo>
                    <a:pt x="204" y="2229"/>
                  </a:lnTo>
                  <a:lnTo>
                    <a:pt x="214" y="2227"/>
                  </a:lnTo>
                  <a:lnTo>
                    <a:pt x="224" y="2225"/>
                  </a:lnTo>
                  <a:lnTo>
                    <a:pt x="232" y="2220"/>
                  </a:lnTo>
                  <a:lnTo>
                    <a:pt x="237" y="2209"/>
                  </a:lnTo>
                  <a:lnTo>
                    <a:pt x="237" y="2194"/>
                  </a:lnTo>
                  <a:lnTo>
                    <a:pt x="232" y="2167"/>
                  </a:lnTo>
                  <a:lnTo>
                    <a:pt x="219" y="2148"/>
                  </a:lnTo>
                  <a:lnTo>
                    <a:pt x="202" y="2133"/>
                  </a:lnTo>
                  <a:lnTo>
                    <a:pt x="182" y="2123"/>
                  </a:lnTo>
                  <a:lnTo>
                    <a:pt x="159" y="2115"/>
                  </a:lnTo>
                  <a:lnTo>
                    <a:pt x="137" y="2108"/>
                  </a:lnTo>
                  <a:lnTo>
                    <a:pt x="117" y="2100"/>
                  </a:lnTo>
                  <a:lnTo>
                    <a:pt x="100" y="2087"/>
                  </a:lnTo>
                  <a:lnTo>
                    <a:pt x="88" y="2077"/>
                  </a:lnTo>
                  <a:lnTo>
                    <a:pt x="76" y="2065"/>
                  </a:lnTo>
                  <a:lnTo>
                    <a:pt x="64" y="2055"/>
                  </a:lnTo>
                  <a:lnTo>
                    <a:pt x="52" y="2043"/>
                  </a:lnTo>
                  <a:lnTo>
                    <a:pt x="39" y="2033"/>
                  </a:lnTo>
                  <a:lnTo>
                    <a:pt x="26" y="2024"/>
                  </a:lnTo>
                  <a:lnTo>
                    <a:pt x="13" y="2018"/>
                  </a:lnTo>
                  <a:lnTo>
                    <a:pt x="0" y="2012"/>
                  </a:lnTo>
                  <a:lnTo>
                    <a:pt x="0" y="1979"/>
                  </a:lnTo>
                  <a:lnTo>
                    <a:pt x="20" y="1952"/>
                  </a:lnTo>
                  <a:lnTo>
                    <a:pt x="41" y="1925"/>
                  </a:lnTo>
                  <a:lnTo>
                    <a:pt x="62" y="1898"/>
                  </a:lnTo>
                  <a:lnTo>
                    <a:pt x="82" y="1872"/>
                  </a:lnTo>
                  <a:lnTo>
                    <a:pt x="103" y="1845"/>
                  </a:lnTo>
                  <a:lnTo>
                    <a:pt x="123" y="1818"/>
                  </a:lnTo>
                  <a:lnTo>
                    <a:pt x="144" y="1791"/>
                  </a:lnTo>
                  <a:lnTo>
                    <a:pt x="165" y="1764"/>
                  </a:lnTo>
                  <a:lnTo>
                    <a:pt x="185" y="1737"/>
                  </a:lnTo>
                  <a:lnTo>
                    <a:pt x="206" y="1710"/>
                  </a:lnTo>
                  <a:lnTo>
                    <a:pt x="227" y="1683"/>
                  </a:lnTo>
                  <a:lnTo>
                    <a:pt x="247" y="1655"/>
                  </a:lnTo>
                  <a:lnTo>
                    <a:pt x="268" y="1630"/>
                  </a:lnTo>
                  <a:lnTo>
                    <a:pt x="289" y="1603"/>
                  </a:lnTo>
                  <a:lnTo>
                    <a:pt x="310" y="1576"/>
                  </a:lnTo>
                  <a:lnTo>
                    <a:pt x="331" y="1549"/>
                  </a:lnTo>
                  <a:lnTo>
                    <a:pt x="322" y="1540"/>
                  </a:lnTo>
                  <a:lnTo>
                    <a:pt x="311" y="1533"/>
                  </a:lnTo>
                  <a:lnTo>
                    <a:pt x="299" y="1529"/>
                  </a:lnTo>
                  <a:lnTo>
                    <a:pt x="286" y="1524"/>
                  </a:lnTo>
                  <a:lnTo>
                    <a:pt x="273" y="1520"/>
                  </a:lnTo>
                  <a:lnTo>
                    <a:pt x="261" y="1515"/>
                  </a:lnTo>
                  <a:lnTo>
                    <a:pt x="249" y="1510"/>
                  </a:lnTo>
                  <a:lnTo>
                    <a:pt x="239" y="1502"/>
                  </a:lnTo>
                  <a:lnTo>
                    <a:pt x="214" y="1492"/>
                  </a:lnTo>
                  <a:lnTo>
                    <a:pt x="196" y="1475"/>
                  </a:lnTo>
                  <a:lnTo>
                    <a:pt x="183" y="1453"/>
                  </a:lnTo>
                  <a:lnTo>
                    <a:pt x="171" y="1430"/>
                  </a:lnTo>
                  <a:lnTo>
                    <a:pt x="159" y="1408"/>
                  </a:lnTo>
                  <a:lnTo>
                    <a:pt x="145" y="1390"/>
                  </a:lnTo>
                  <a:lnTo>
                    <a:pt x="126" y="1380"/>
                  </a:lnTo>
                  <a:lnTo>
                    <a:pt x="100" y="1378"/>
                  </a:lnTo>
                  <a:lnTo>
                    <a:pt x="84" y="1369"/>
                  </a:lnTo>
                  <a:lnTo>
                    <a:pt x="71" y="1359"/>
                  </a:lnTo>
                  <a:lnTo>
                    <a:pt x="61" y="1348"/>
                  </a:lnTo>
                  <a:lnTo>
                    <a:pt x="52" y="1333"/>
                  </a:lnTo>
                  <a:lnTo>
                    <a:pt x="45" y="1319"/>
                  </a:lnTo>
                  <a:lnTo>
                    <a:pt x="39" y="1304"/>
                  </a:lnTo>
                  <a:lnTo>
                    <a:pt x="31" y="1288"/>
                  </a:lnTo>
                  <a:lnTo>
                    <a:pt x="25" y="1273"/>
                  </a:lnTo>
                  <a:lnTo>
                    <a:pt x="30" y="1261"/>
                  </a:lnTo>
                  <a:lnTo>
                    <a:pt x="34" y="1250"/>
                  </a:lnTo>
                  <a:lnTo>
                    <a:pt x="37" y="1237"/>
                  </a:lnTo>
                  <a:lnTo>
                    <a:pt x="40" y="1224"/>
                  </a:lnTo>
                  <a:lnTo>
                    <a:pt x="44" y="1214"/>
                  </a:lnTo>
                  <a:lnTo>
                    <a:pt x="49" y="1203"/>
                  </a:lnTo>
                  <a:lnTo>
                    <a:pt x="57" y="1197"/>
                  </a:lnTo>
                  <a:lnTo>
                    <a:pt x="69" y="1194"/>
                  </a:lnTo>
                  <a:lnTo>
                    <a:pt x="76" y="1194"/>
                  </a:lnTo>
                  <a:lnTo>
                    <a:pt x="81" y="1193"/>
                  </a:lnTo>
                  <a:lnTo>
                    <a:pt x="86" y="1190"/>
                  </a:lnTo>
                  <a:lnTo>
                    <a:pt x="92" y="1188"/>
                  </a:lnTo>
                  <a:lnTo>
                    <a:pt x="87" y="1176"/>
                  </a:lnTo>
                  <a:lnTo>
                    <a:pt x="84" y="1165"/>
                  </a:lnTo>
                  <a:lnTo>
                    <a:pt x="80" y="1154"/>
                  </a:lnTo>
                  <a:lnTo>
                    <a:pt x="71" y="1148"/>
                  </a:lnTo>
                  <a:lnTo>
                    <a:pt x="65" y="1117"/>
                  </a:lnTo>
                  <a:lnTo>
                    <a:pt x="58" y="1086"/>
                  </a:lnTo>
                  <a:lnTo>
                    <a:pt x="51" y="1055"/>
                  </a:lnTo>
                  <a:lnTo>
                    <a:pt x="46" y="1024"/>
                  </a:lnTo>
                  <a:lnTo>
                    <a:pt x="71" y="968"/>
                  </a:lnTo>
                  <a:lnTo>
                    <a:pt x="82" y="907"/>
                  </a:lnTo>
                  <a:lnTo>
                    <a:pt x="83" y="845"/>
                  </a:lnTo>
                  <a:lnTo>
                    <a:pt x="76" y="781"/>
                  </a:lnTo>
                  <a:lnTo>
                    <a:pt x="65" y="715"/>
                  </a:lnTo>
                  <a:lnTo>
                    <a:pt x="53" y="649"/>
                  </a:lnTo>
                  <a:lnTo>
                    <a:pt x="42" y="585"/>
                  </a:lnTo>
                  <a:lnTo>
                    <a:pt x="36" y="522"/>
                  </a:lnTo>
                  <a:lnTo>
                    <a:pt x="36" y="511"/>
                  </a:lnTo>
                  <a:lnTo>
                    <a:pt x="36" y="501"/>
                  </a:lnTo>
                  <a:lnTo>
                    <a:pt x="33" y="492"/>
                  </a:lnTo>
                  <a:lnTo>
                    <a:pt x="25" y="486"/>
                  </a:lnTo>
                  <a:lnTo>
                    <a:pt x="26" y="460"/>
                  </a:lnTo>
                  <a:lnTo>
                    <a:pt x="25" y="428"/>
                  </a:lnTo>
                  <a:lnTo>
                    <a:pt x="22" y="394"/>
                  </a:lnTo>
                  <a:lnTo>
                    <a:pt x="17" y="365"/>
                  </a:lnTo>
                  <a:lnTo>
                    <a:pt x="64" y="353"/>
                  </a:lnTo>
                  <a:lnTo>
                    <a:pt x="111" y="341"/>
                  </a:lnTo>
                  <a:lnTo>
                    <a:pt x="157" y="331"/>
                  </a:lnTo>
                  <a:lnTo>
                    <a:pt x="204" y="320"/>
                  </a:lnTo>
                  <a:lnTo>
                    <a:pt x="251" y="309"/>
                  </a:lnTo>
                  <a:lnTo>
                    <a:pt x="297" y="299"/>
                  </a:lnTo>
                  <a:lnTo>
                    <a:pt x="343" y="289"/>
                  </a:lnTo>
                  <a:lnTo>
                    <a:pt x="389" y="278"/>
                  </a:lnTo>
                  <a:lnTo>
                    <a:pt x="435" y="268"/>
                  </a:lnTo>
                  <a:lnTo>
                    <a:pt x="481" y="259"/>
                  </a:lnTo>
                  <a:lnTo>
                    <a:pt x="527" y="249"/>
                  </a:lnTo>
                  <a:lnTo>
                    <a:pt x="573" y="238"/>
                  </a:lnTo>
                  <a:lnTo>
                    <a:pt x="619" y="229"/>
                  </a:lnTo>
                  <a:lnTo>
                    <a:pt x="665" y="219"/>
                  </a:lnTo>
                  <a:lnTo>
                    <a:pt x="711" y="210"/>
                  </a:lnTo>
                  <a:lnTo>
                    <a:pt x="757" y="200"/>
                  </a:lnTo>
                  <a:lnTo>
                    <a:pt x="802" y="191"/>
                  </a:lnTo>
                  <a:lnTo>
                    <a:pt x="848" y="180"/>
                  </a:lnTo>
                  <a:lnTo>
                    <a:pt x="895" y="170"/>
                  </a:lnTo>
                  <a:lnTo>
                    <a:pt x="941" y="161"/>
                  </a:lnTo>
                  <a:lnTo>
                    <a:pt x="987" y="151"/>
                  </a:lnTo>
                  <a:lnTo>
                    <a:pt x="1033" y="140"/>
                  </a:lnTo>
                  <a:lnTo>
                    <a:pt x="1080" y="131"/>
                  </a:lnTo>
                  <a:lnTo>
                    <a:pt x="1126" y="121"/>
                  </a:lnTo>
                  <a:lnTo>
                    <a:pt x="1173" y="111"/>
                  </a:lnTo>
                  <a:lnTo>
                    <a:pt x="1220" y="99"/>
                  </a:lnTo>
                  <a:lnTo>
                    <a:pt x="1267" y="89"/>
                  </a:lnTo>
                  <a:lnTo>
                    <a:pt x="1313" y="79"/>
                  </a:lnTo>
                  <a:lnTo>
                    <a:pt x="1361" y="67"/>
                  </a:lnTo>
                  <a:lnTo>
                    <a:pt x="1409" y="55"/>
                  </a:lnTo>
                  <a:lnTo>
                    <a:pt x="1457" y="44"/>
                  </a:lnTo>
                  <a:lnTo>
                    <a:pt x="1504" y="32"/>
                  </a:lnTo>
                  <a:lnTo>
                    <a:pt x="1522" y="28"/>
                  </a:lnTo>
                  <a:lnTo>
                    <a:pt x="1539" y="26"/>
                  </a:lnTo>
                  <a:lnTo>
                    <a:pt x="1557" y="23"/>
                  </a:lnTo>
                  <a:lnTo>
                    <a:pt x="1575" y="21"/>
                  </a:lnTo>
                  <a:lnTo>
                    <a:pt x="1593" y="17"/>
                  </a:lnTo>
                  <a:lnTo>
                    <a:pt x="1611" y="13"/>
                  </a:lnTo>
                  <a:lnTo>
                    <a:pt x="1628" y="8"/>
                  </a:lnTo>
                  <a:lnTo>
                    <a:pt x="1645" y="0"/>
                  </a:lnTo>
                  <a:lnTo>
                    <a:pt x="1671" y="9"/>
                  </a:lnTo>
                  <a:lnTo>
                    <a:pt x="1674" y="43"/>
                  </a:lnTo>
                  <a:lnTo>
                    <a:pt x="1678" y="79"/>
                  </a:lnTo>
                  <a:lnTo>
                    <a:pt x="1681" y="113"/>
                  </a:lnTo>
                  <a:lnTo>
                    <a:pt x="1684" y="149"/>
                  </a:lnTo>
                  <a:lnTo>
                    <a:pt x="1687" y="184"/>
                  </a:lnTo>
                  <a:lnTo>
                    <a:pt x="1692" y="218"/>
                  </a:lnTo>
                  <a:lnTo>
                    <a:pt x="1697" y="250"/>
                  </a:lnTo>
                  <a:lnTo>
                    <a:pt x="1704" y="280"/>
                  </a:lnTo>
                  <a:lnTo>
                    <a:pt x="1707" y="273"/>
                  </a:lnTo>
                  <a:lnTo>
                    <a:pt x="1711" y="314"/>
                  </a:lnTo>
                  <a:lnTo>
                    <a:pt x="1717" y="354"/>
                  </a:lnTo>
                  <a:lnTo>
                    <a:pt x="1722" y="396"/>
                  </a:lnTo>
                  <a:lnTo>
                    <a:pt x="1728" y="435"/>
                  </a:lnTo>
                  <a:lnTo>
                    <a:pt x="1734" y="477"/>
                  </a:lnTo>
                  <a:lnTo>
                    <a:pt x="1739" y="519"/>
                  </a:lnTo>
                  <a:lnTo>
                    <a:pt x="1744" y="560"/>
                  </a:lnTo>
                  <a:lnTo>
                    <a:pt x="1748" y="603"/>
                  </a:lnTo>
                  <a:lnTo>
                    <a:pt x="1758" y="653"/>
                  </a:lnTo>
                  <a:lnTo>
                    <a:pt x="1767" y="707"/>
                  </a:lnTo>
                  <a:lnTo>
                    <a:pt x="1774" y="764"/>
                  </a:lnTo>
                  <a:lnTo>
                    <a:pt x="1783" y="823"/>
                  </a:lnTo>
                  <a:lnTo>
                    <a:pt x="1789" y="884"/>
                  </a:lnTo>
                  <a:lnTo>
                    <a:pt x="1796" y="944"/>
                  </a:lnTo>
                  <a:lnTo>
                    <a:pt x="1803" y="1005"/>
                  </a:lnTo>
                  <a:lnTo>
                    <a:pt x="1810" y="1063"/>
                  </a:lnTo>
                  <a:lnTo>
                    <a:pt x="1809" y="1063"/>
                  </a:lnTo>
                  <a:lnTo>
                    <a:pt x="1804" y="1064"/>
                  </a:lnTo>
                  <a:lnTo>
                    <a:pt x="1797" y="1065"/>
                  </a:lnTo>
                  <a:lnTo>
                    <a:pt x="1788" y="1068"/>
                  </a:lnTo>
                  <a:lnTo>
                    <a:pt x="1775" y="1071"/>
                  </a:lnTo>
                  <a:lnTo>
                    <a:pt x="1761" y="1074"/>
                  </a:lnTo>
                  <a:lnTo>
                    <a:pt x="1745" y="1078"/>
                  </a:lnTo>
                  <a:lnTo>
                    <a:pt x="1727" y="1082"/>
                  </a:lnTo>
                  <a:lnTo>
                    <a:pt x="1706" y="1087"/>
                  </a:lnTo>
                  <a:lnTo>
                    <a:pt x="1684" y="1092"/>
                  </a:lnTo>
                  <a:lnTo>
                    <a:pt x="1661" y="1098"/>
                  </a:lnTo>
                  <a:lnTo>
                    <a:pt x="1636" y="1104"/>
                  </a:lnTo>
                  <a:lnTo>
                    <a:pt x="1610" y="1109"/>
                  </a:lnTo>
                  <a:lnTo>
                    <a:pt x="1582" y="1116"/>
                  </a:lnTo>
                  <a:lnTo>
                    <a:pt x="1554" y="1123"/>
                  </a:lnTo>
                  <a:lnTo>
                    <a:pt x="1526" y="1130"/>
                  </a:lnTo>
                  <a:lnTo>
                    <a:pt x="1495" y="1136"/>
                  </a:lnTo>
                  <a:lnTo>
                    <a:pt x="1465" y="1144"/>
                  </a:lnTo>
                  <a:lnTo>
                    <a:pt x="1434" y="1150"/>
                  </a:lnTo>
                  <a:lnTo>
                    <a:pt x="1403" y="1158"/>
                  </a:lnTo>
                  <a:lnTo>
                    <a:pt x="1372" y="1165"/>
                  </a:lnTo>
                  <a:lnTo>
                    <a:pt x="1341" y="1172"/>
                  </a:lnTo>
                  <a:lnTo>
                    <a:pt x="1310" y="1179"/>
                  </a:lnTo>
                  <a:lnTo>
                    <a:pt x="1279" y="1185"/>
                  </a:lnTo>
                  <a:lnTo>
                    <a:pt x="1248" y="1193"/>
                  </a:lnTo>
                  <a:lnTo>
                    <a:pt x="1219" y="1199"/>
                  </a:lnTo>
                  <a:lnTo>
                    <a:pt x="1190" y="1206"/>
                  </a:lnTo>
                  <a:lnTo>
                    <a:pt x="1162" y="1211"/>
                  </a:lnTo>
                  <a:lnTo>
                    <a:pt x="1136" y="1217"/>
                  </a:lnTo>
                  <a:lnTo>
                    <a:pt x="1109" y="1223"/>
                  </a:lnTo>
                  <a:lnTo>
                    <a:pt x="1085" y="1228"/>
                  </a:lnTo>
                  <a:lnTo>
                    <a:pt x="1061" y="1233"/>
                  </a:lnTo>
                  <a:lnTo>
                    <a:pt x="966" y="12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3" name="Freeform 993"/>
            <p:cNvSpPr>
              <a:spLocks/>
            </p:cNvSpPr>
            <p:nvPr/>
          </p:nvSpPr>
          <p:spPr bwMode="auto">
            <a:xfrm>
              <a:off x="1904" y="2991"/>
              <a:ext cx="859" cy="413"/>
            </a:xfrm>
            <a:custGeom>
              <a:avLst/>
              <a:gdLst/>
              <a:ahLst/>
              <a:cxnLst>
                <a:cxn ang="0">
                  <a:pos x="1615" y="246"/>
                </a:cxn>
                <a:cxn ang="0">
                  <a:pos x="1664" y="612"/>
                </a:cxn>
                <a:cxn ang="0">
                  <a:pos x="1718" y="990"/>
                </a:cxn>
                <a:cxn ang="0">
                  <a:pos x="1688" y="997"/>
                </a:cxn>
                <a:cxn ang="0">
                  <a:pos x="1625" y="1013"/>
                </a:cxn>
                <a:cxn ang="0">
                  <a:pos x="1534" y="1035"/>
                </a:cxn>
                <a:cxn ang="0">
                  <a:pos x="1421" y="1059"/>
                </a:cxn>
                <a:cxn ang="0">
                  <a:pos x="1294" y="1087"/>
                </a:cxn>
                <a:cxn ang="0">
                  <a:pos x="1158" y="1117"/>
                </a:cxn>
                <a:cxn ang="0">
                  <a:pos x="1021" y="1148"/>
                </a:cxn>
                <a:cxn ang="0">
                  <a:pos x="888" y="1178"/>
                </a:cxn>
                <a:cxn ang="0">
                  <a:pos x="765" y="1203"/>
                </a:cxn>
                <a:cxn ang="0">
                  <a:pos x="659" y="1227"/>
                </a:cxn>
                <a:cxn ang="0">
                  <a:pos x="594" y="1228"/>
                </a:cxn>
                <a:cxn ang="0">
                  <a:pos x="592" y="1179"/>
                </a:cxn>
                <a:cxn ang="0">
                  <a:pos x="572" y="1139"/>
                </a:cxn>
                <a:cxn ang="0">
                  <a:pos x="554" y="1098"/>
                </a:cxn>
                <a:cxn ang="0">
                  <a:pos x="542" y="1071"/>
                </a:cxn>
                <a:cxn ang="0">
                  <a:pos x="533" y="946"/>
                </a:cxn>
                <a:cxn ang="0">
                  <a:pos x="490" y="836"/>
                </a:cxn>
                <a:cxn ang="0">
                  <a:pos x="465" y="743"/>
                </a:cxn>
                <a:cxn ang="0">
                  <a:pos x="442" y="715"/>
                </a:cxn>
                <a:cxn ang="0">
                  <a:pos x="413" y="693"/>
                </a:cxn>
                <a:cxn ang="0">
                  <a:pos x="383" y="693"/>
                </a:cxn>
                <a:cxn ang="0">
                  <a:pos x="350" y="696"/>
                </a:cxn>
                <a:cxn ang="0">
                  <a:pos x="318" y="698"/>
                </a:cxn>
                <a:cxn ang="0">
                  <a:pos x="284" y="700"/>
                </a:cxn>
                <a:cxn ang="0">
                  <a:pos x="252" y="705"/>
                </a:cxn>
                <a:cxn ang="0">
                  <a:pos x="223" y="722"/>
                </a:cxn>
                <a:cxn ang="0">
                  <a:pos x="194" y="741"/>
                </a:cxn>
                <a:cxn ang="0">
                  <a:pos x="160" y="750"/>
                </a:cxn>
                <a:cxn ang="0">
                  <a:pos x="127" y="756"/>
                </a:cxn>
                <a:cxn ang="0">
                  <a:pos x="94" y="769"/>
                </a:cxn>
                <a:cxn ang="0">
                  <a:pos x="69" y="796"/>
                </a:cxn>
                <a:cxn ang="0">
                  <a:pos x="47" y="691"/>
                </a:cxn>
                <a:cxn ang="0">
                  <a:pos x="28" y="581"/>
                </a:cxn>
                <a:cxn ang="0">
                  <a:pos x="20" y="539"/>
                </a:cxn>
                <a:cxn ang="0">
                  <a:pos x="1" y="393"/>
                </a:cxn>
                <a:cxn ang="0">
                  <a:pos x="94" y="317"/>
                </a:cxn>
                <a:cxn ang="0">
                  <a:pos x="237" y="285"/>
                </a:cxn>
                <a:cxn ang="0">
                  <a:pos x="381" y="253"/>
                </a:cxn>
                <a:cxn ang="0">
                  <a:pos x="526" y="222"/>
                </a:cxn>
                <a:cxn ang="0">
                  <a:pos x="672" y="191"/>
                </a:cxn>
                <a:cxn ang="0">
                  <a:pos x="820" y="161"/>
                </a:cxn>
                <a:cxn ang="0">
                  <a:pos x="966" y="130"/>
                </a:cxn>
                <a:cxn ang="0">
                  <a:pos x="1112" y="99"/>
                </a:cxn>
                <a:cxn ang="0">
                  <a:pos x="1258" y="67"/>
                </a:cxn>
                <a:cxn ang="0">
                  <a:pos x="1403" y="34"/>
                </a:cxn>
                <a:cxn ang="0">
                  <a:pos x="1545" y="0"/>
                </a:cxn>
              </a:cxnLst>
              <a:rect l="0" t="0" r="r" b="b"/>
              <a:pathLst>
                <a:path w="1718" h="1239">
                  <a:moveTo>
                    <a:pt x="1583" y="4"/>
                  </a:moveTo>
                  <a:lnTo>
                    <a:pt x="1599" y="125"/>
                  </a:lnTo>
                  <a:lnTo>
                    <a:pt x="1615" y="246"/>
                  </a:lnTo>
                  <a:lnTo>
                    <a:pt x="1630" y="367"/>
                  </a:lnTo>
                  <a:lnTo>
                    <a:pt x="1646" y="488"/>
                  </a:lnTo>
                  <a:lnTo>
                    <a:pt x="1664" y="612"/>
                  </a:lnTo>
                  <a:lnTo>
                    <a:pt x="1681" y="736"/>
                  </a:lnTo>
                  <a:lnTo>
                    <a:pt x="1698" y="862"/>
                  </a:lnTo>
                  <a:lnTo>
                    <a:pt x="1718" y="990"/>
                  </a:lnTo>
                  <a:lnTo>
                    <a:pt x="1712" y="991"/>
                  </a:lnTo>
                  <a:lnTo>
                    <a:pt x="1702" y="995"/>
                  </a:lnTo>
                  <a:lnTo>
                    <a:pt x="1688" y="997"/>
                  </a:lnTo>
                  <a:lnTo>
                    <a:pt x="1671" y="1002"/>
                  </a:lnTo>
                  <a:lnTo>
                    <a:pt x="1650" y="1008"/>
                  </a:lnTo>
                  <a:lnTo>
                    <a:pt x="1625" y="1013"/>
                  </a:lnTo>
                  <a:lnTo>
                    <a:pt x="1598" y="1019"/>
                  </a:lnTo>
                  <a:lnTo>
                    <a:pt x="1567" y="1027"/>
                  </a:lnTo>
                  <a:lnTo>
                    <a:pt x="1534" y="1035"/>
                  </a:lnTo>
                  <a:lnTo>
                    <a:pt x="1498" y="1042"/>
                  </a:lnTo>
                  <a:lnTo>
                    <a:pt x="1461" y="1050"/>
                  </a:lnTo>
                  <a:lnTo>
                    <a:pt x="1421" y="1059"/>
                  </a:lnTo>
                  <a:lnTo>
                    <a:pt x="1380" y="1068"/>
                  </a:lnTo>
                  <a:lnTo>
                    <a:pt x="1338" y="1078"/>
                  </a:lnTo>
                  <a:lnTo>
                    <a:pt x="1294" y="1087"/>
                  </a:lnTo>
                  <a:lnTo>
                    <a:pt x="1249" y="1098"/>
                  </a:lnTo>
                  <a:lnTo>
                    <a:pt x="1204" y="1108"/>
                  </a:lnTo>
                  <a:lnTo>
                    <a:pt x="1158" y="1117"/>
                  </a:lnTo>
                  <a:lnTo>
                    <a:pt x="1112" y="1127"/>
                  </a:lnTo>
                  <a:lnTo>
                    <a:pt x="1066" y="1138"/>
                  </a:lnTo>
                  <a:lnTo>
                    <a:pt x="1021" y="1148"/>
                  </a:lnTo>
                  <a:lnTo>
                    <a:pt x="975" y="1158"/>
                  </a:lnTo>
                  <a:lnTo>
                    <a:pt x="930" y="1167"/>
                  </a:lnTo>
                  <a:lnTo>
                    <a:pt x="888" y="1178"/>
                  </a:lnTo>
                  <a:lnTo>
                    <a:pt x="845" y="1187"/>
                  </a:lnTo>
                  <a:lnTo>
                    <a:pt x="804" y="1196"/>
                  </a:lnTo>
                  <a:lnTo>
                    <a:pt x="765" y="1203"/>
                  </a:lnTo>
                  <a:lnTo>
                    <a:pt x="727" y="1212"/>
                  </a:lnTo>
                  <a:lnTo>
                    <a:pt x="693" y="1220"/>
                  </a:lnTo>
                  <a:lnTo>
                    <a:pt x="659" y="1227"/>
                  </a:lnTo>
                  <a:lnTo>
                    <a:pt x="630" y="1233"/>
                  </a:lnTo>
                  <a:lnTo>
                    <a:pt x="602" y="1239"/>
                  </a:lnTo>
                  <a:lnTo>
                    <a:pt x="594" y="1228"/>
                  </a:lnTo>
                  <a:lnTo>
                    <a:pt x="592" y="1212"/>
                  </a:lnTo>
                  <a:lnTo>
                    <a:pt x="592" y="1196"/>
                  </a:lnTo>
                  <a:lnTo>
                    <a:pt x="592" y="1179"/>
                  </a:lnTo>
                  <a:lnTo>
                    <a:pt x="585" y="1166"/>
                  </a:lnTo>
                  <a:lnTo>
                    <a:pt x="578" y="1153"/>
                  </a:lnTo>
                  <a:lnTo>
                    <a:pt x="572" y="1139"/>
                  </a:lnTo>
                  <a:lnTo>
                    <a:pt x="566" y="1126"/>
                  </a:lnTo>
                  <a:lnTo>
                    <a:pt x="560" y="1112"/>
                  </a:lnTo>
                  <a:lnTo>
                    <a:pt x="554" y="1098"/>
                  </a:lnTo>
                  <a:lnTo>
                    <a:pt x="547" y="1085"/>
                  </a:lnTo>
                  <a:lnTo>
                    <a:pt x="540" y="1071"/>
                  </a:lnTo>
                  <a:lnTo>
                    <a:pt x="542" y="1071"/>
                  </a:lnTo>
                  <a:lnTo>
                    <a:pt x="546" y="1024"/>
                  </a:lnTo>
                  <a:lnTo>
                    <a:pt x="542" y="983"/>
                  </a:lnTo>
                  <a:lnTo>
                    <a:pt x="533" y="946"/>
                  </a:lnTo>
                  <a:lnTo>
                    <a:pt x="519" y="908"/>
                  </a:lnTo>
                  <a:lnTo>
                    <a:pt x="504" y="874"/>
                  </a:lnTo>
                  <a:lnTo>
                    <a:pt x="490" y="836"/>
                  </a:lnTo>
                  <a:lnTo>
                    <a:pt x="477" y="796"/>
                  </a:lnTo>
                  <a:lnTo>
                    <a:pt x="470" y="754"/>
                  </a:lnTo>
                  <a:lnTo>
                    <a:pt x="465" y="743"/>
                  </a:lnTo>
                  <a:lnTo>
                    <a:pt x="458" y="734"/>
                  </a:lnTo>
                  <a:lnTo>
                    <a:pt x="451" y="724"/>
                  </a:lnTo>
                  <a:lnTo>
                    <a:pt x="442" y="715"/>
                  </a:lnTo>
                  <a:lnTo>
                    <a:pt x="433" y="707"/>
                  </a:lnTo>
                  <a:lnTo>
                    <a:pt x="424" y="700"/>
                  </a:lnTo>
                  <a:lnTo>
                    <a:pt x="413" y="693"/>
                  </a:lnTo>
                  <a:lnTo>
                    <a:pt x="404" y="689"/>
                  </a:lnTo>
                  <a:lnTo>
                    <a:pt x="394" y="692"/>
                  </a:lnTo>
                  <a:lnTo>
                    <a:pt x="383" y="693"/>
                  </a:lnTo>
                  <a:lnTo>
                    <a:pt x="373" y="694"/>
                  </a:lnTo>
                  <a:lnTo>
                    <a:pt x="362" y="696"/>
                  </a:lnTo>
                  <a:lnTo>
                    <a:pt x="350" y="696"/>
                  </a:lnTo>
                  <a:lnTo>
                    <a:pt x="339" y="697"/>
                  </a:lnTo>
                  <a:lnTo>
                    <a:pt x="329" y="697"/>
                  </a:lnTo>
                  <a:lnTo>
                    <a:pt x="318" y="698"/>
                  </a:lnTo>
                  <a:lnTo>
                    <a:pt x="307" y="698"/>
                  </a:lnTo>
                  <a:lnTo>
                    <a:pt x="296" y="700"/>
                  </a:lnTo>
                  <a:lnTo>
                    <a:pt x="284" y="700"/>
                  </a:lnTo>
                  <a:lnTo>
                    <a:pt x="273" y="701"/>
                  </a:lnTo>
                  <a:lnTo>
                    <a:pt x="263" y="704"/>
                  </a:lnTo>
                  <a:lnTo>
                    <a:pt x="252" y="705"/>
                  </a:lnTo>
                  <a:lnTo>
                    <a:pt x="242" y="707"/>
                  </a:lnTo>
                  <a:lnTo>
                    <a:pt x="232" y="711"/>
                  </a:lnTo>
                  <a:lnTo>
                    <a:pt x="223" y="722"/>
                  </a:lnTo>
                  <a:lnTo>
                    <a:pt x="214" y="731"/>
                  </a:lnTo>
                  <a:lnTo>
                    <a:pt x="204" y="737"/>
                  </a:lnTo>
                  <a:lnTo>
                    <a:pt x="194" y="741"/>
                  </a:lnTo>
                  <a:lnTo>
                    <a:pt x="183" y="745"/>
                  </a:lnTo>
                  <a:lnTo>
                    <a:pt x="172" y="749"/>
                  </a:lnTo>
                  <a:lnTo>
                    <a:pt x="160" y="750"/>
                  </a:lnTo>
                  <a:lnTo>
                    <a:pt x="149" y="752"/>
                  </a:lnTo>
                  <a:lnTo>
                    <a:pt x="138" y="754"/>
                  </a:lnTo>
                  <a:lnTo>
                    <a:pt x="127" y="756"/>
                  </a:lnTo>
                  <a:lnTo>
                    <a:pt x="116" y="760"/>
                  </a:lnTo>
                  <a:lnTo>
                    <a:pt x="105" y="764"/>
                  </a:lnTo>
                  <a:lnTo>
                    <a:pt x="94" y="769"/>
                  </a:lnTo>
                  <a:lnTo>
                    <a:pt x="85" y="776"/>
                  </a:lnTo>
                  <a:lnTo>
                    <a:pt x="77" y="785"/>
                  </a:lnTo>
                  <a:lnTo>
                    <a:pt x="69" y="796"/>
                  </a:lnTo>
                  <a:lnTo>
                    <a:pt x="54" y="794"/>
                  </a:lnTo>
                  <a:lnTo>
                    <a:pt x="50" y="740"/>
                  </a:lnTo>
                  <a:lnTo>
                    <a:pt x="47" y="691"/>
                  </a:lnTo>
                  <a:lnTo>
                    <a:pt x="43" y="643"/>
                  </a:lnTo>
                  <a:lnTo>
                    <a:pt x="36" y="591"/>
                  </a:lnTo>
                  <a:lnTo>
                    <a:pt x="28" y="581"/>
                  </a:lnTo>
                  <a:lnTo>
                    <a:pt x="27" y="566"/>
                  </a:lnTo>
                  <a:lnTo>
                    <a:pt x="26" y="550"/>
                  </a:lnTo>
                  <a:lnTo>
                    <a:pt x="20" y="539"/>
                  </a:lnTo>
                  <a:lnTo>
                    <a:pt x="14" y="491"/>
                  </a:lnTo>
                  <a:lnTo>
                    <a:pt x="6" y="442"/>
                  </a:lnTo>
                  <a:lnTo>
                    <a:pt x="1" y="393"/>
                  </a:lnTo>
                  <a:lnTo>
                    <a:pt x="0" y="339"/>
                  </a:lnTo>
                  <a:lnTo>
                    <a:pt x="47" y="327"/>
                  </a:lnTo>
                  <a:lnTo>
                    <a:pt x="94" y="317"/>
                  </a:lnTo>
                  <a:lnTo>
                    <a:pt x="141" y="305"/>
                  </a:lnTo>
                  <a:lnTo>
                    <a:pt x="189" y="295"/>
                  </a:lnTo>
                  <a:lnTo>
                    <a:pt x="237" y="285"/>
                  </a:lnTo>
                  <a:lnTo>
                    <a:pt x="284" y="273"/>
                  </a:lnTo>
                  <a:lnTo>
                    <a:pt x="333" y="263"/>
                  </a:lnTo>
                  <a:lnTo>
                    <a:pt x="381" y="253"/>
                  </a:lnTo>
                  <a:lnTo>
                    <a:pt x="430" y="242"/>
                  </a:lnTo>
                  <a:lnTo>
                    <a:pt x="477" y="232"/>
                  </a:lnTo>
                  <a:lnTo>
                    <a:pt x="526" y="222"/>
                  </a:lnTo>
                  <a:lnTo>
                    <a:pt x="575" y="211"/>
                  </a:lnTo>
                  <a:lnTo>
                    <a:pt x="624" y="201"/>
                  </a:lnTo>
                  <a:lnTo>
                    <a:pt x="672" y="191"/>
                  </a:lnTo>
                  <a:lnTo>
                    <a:pt x="721" y="182"/>
                  </a:lnTo>
                  <a:lnTo>
                    <a:pt x="771" y="171"/>
                  </a:lnTo>
                  <a:lnTo>
                    <a:pt x="820" y="161"/>
                  </a:lnTo>
                  <a:lnTo>
                    <a:pt x="868" y="151"/>
                  </a:lnTo>
                  <a:lnTo>
                    <a:pt x="917" y="141"/>
                  </a:lnTo>
                  <a:lnTo>
                    <a:pt x="966" y="130"/>
                  </a:lnTo>
                  <a:lnTo>
                    <a:pt x="1015" y="120"/>
                  </a:lnTo>
                  <a:lnTo>
                    <a:pt x="1063" y="110"/>
                  </a:lnTo>
                  <a:lnTo>
                    <a:pt x="1112" y="99"/>
                  </a:lnTo>
                  <a:lnTo>
                    <a:pt x="1161" y="89"/>
                  </a:lnTo>
                  <a:lnTo>
                    <a:pt x="1210" y="77"/>
                  </a:lnTo>
                  <a:lnTo>
                    <a:pt x="1258" y="67"/>
                  </a:lnTo>
                  <a:lnTo>
                    <a:pt x="1306" y="57"/>
                  </a:lnTo>
                  <a:lnTo>
                    <a:pt x="1354" y="45"/>
                  </a:lnTo>
                  <a:lnTo>
                    <a:pt x="1403" y="34"/>
                  </a:lnTo>
                  <a:lnTo>
                    <a:pt x="1450" y="23"/>
                  </a:lnTo>
                  <a:lnTo>
                    <a:pt x="1497" y="12"/>
                  </a:lnTo>
                  <a:lnTo>
                    <a:pt x="1545" y="0"/>
                  </a:lnTo>
                  <a:lnTo>
                    <a:pt x="1583" y="4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4" name="Freeform 994"/>
            <p:cNvSpPr>
              <a:spLocks/>
            </p:cNvSpPr>
            <p:nvPr/>
          </p:nvSpPr>
          <p:spPr bwMode="auto">
            <a:xfrm>
              <a:off x="1904" y="3260"/>
              <a:ext cx="281" cy="219"/>
            </a:xfrm>
            <a:custGeom>
              <a:avLst/>
              <a:gdLst/>
              <a:ahLst/>
              <a:cxnLst>
                <a:cxn ang="0">
                  <a:pos x="413" y="37"/>
                </a:cxn>
                <a:cxn ang="0">
                  <a:pos x="440" y="37"/>
                </a:cxn>
                <a:cxn ang="0">
                  <a:pos x="465" y="45"/>
                </a:cxn>
                <a:cxn ang="0">
                  <a:pos x="508" y="145"/>
                </a:cxn>
                <a:cxn ang="0">
                  <a:pos x="519" y="257"/>
                </a:cxn>
                <a:cxn ang="0">
                  <a:pos x="556" y="355"/>
                </a:cxn>
                <a:cxn ang="0">
                  <a:pos x="559" y="478"/>
                </a:cxn>
                <a:cxn ang="0">
                  <a:pos x="538" y="526"/>
                </a:cxn>
                <a:cxn ang="0">
                  <a:pos x="504" y="570"/>
                </a:cxn>
                <a:cxn ang="0">
                  <a:pos x="460" y="608"/>
                </a:cxn>
                <a:cxn ang="0">
                  <a:pos x="412" y="636"/>
                </a:cxn>
                <a:cxn ang="0">
                  <a:pos x="363" y="654"/>
                </a:cxn>
                <a:cxn ang="0">
                  <a:pos x="316" y="657"/>
                </a:cxn>
                <a:cxn ang="0">
                  <a:pos x="265" y="653"/>
                </a:cxn>
                <a:cxn ang="0">
                  <a:pos x="215" y="640"/>
                </a:cxn>
                <a:cxn ang="0">
                  <a:pos x="171" y="615"/>
                </a:cxn>
                <a:cxn ang="0">
                  <a:pos x="136" y="579"/>
                </a:cxn>
                <a:cxn ang="0">
                  <a:pos x="117" y="537"/>
                </a:cxn>
                <a:cxn ang="0">
                  <a:pos x="107" y="506"/>
                </a:cxn>
                <a:cxn ang="0">
                  <a:pos x="90" y="487"/>
                </a:cxn>
                <a:cxn ang="0">
                  <a:pos x="69" y="501"/>
                </a:cxn>
                <a:cxn ang="0">
                  <a:pos x="48" y="496"/>
                </a:cxn>
                <a:cxn ang="0">
                  <a:pos x="30" y="478"/>
                </a:cxn>
                <a:cxn ang="0">
                  <a:pos x="10" y="452"/>
                </a:cxn>
                <a:cxn ang="0">
                  <a:pos x="1" y="417"/>
                </a:cxn>
                <a:cxn ang="0">
                  <a:pos x="34" y="398"/>
                </a:cxn>
                <a:cxn ang="0">
                  <a:pos x="23" y="435"/>
                </a:cxn>
                <a:cxn ang="0">
                  <a:pos x="32" y="460"/>
                </a:cxn>
                <a:cxn ang="0">
                  <a:pos x="49" y="466"/>
                </a:cxn>
                <a:cxn ang="0">
                  <a:pos x="64" y="461"/>
                </a:cxn>
                <a:cxn ang="0">
                  <a:pos x="60" y="438"/>
                </a:cxn>
                <a:cxn ang="0">
                  <a:pos x="44" y="426"/>
                </a:cxn>
                <a:cxn ang="0">
                  <a:pos x="53" y="403"/>
                </a:cxn>
                <a:cxn ang="0">
                  <a:pos x="45" y="381"/>
                </a:cxn>
                <a:cxn ang="0">
                  <a:pos x="28" y="371"/>
                </a:cxn>
                <a:cxn ang="0">
                  <a:pos x="13" y="373"/>
                </a:cxn>
                <a:cxn ang="0">
                  <a:pos x="2" y="374"/>
                </a:cxn>
                <a:cxn ang="0">
                  <a:pos x="17" y="360"/>
                </a:cxn>
                <a:cxn ang="0">
                  <a:pos x="39" y="362"/>
                </a:cxn>
                <a:cxn ang="0">
                  <a:pos x="53" y="378"/>
                </a:cxn>
                <a:cxn ang="0">
                  <a:pos x="69" y="394"/>
                </a:cxn>
                <a:cxn ang="0">
                  <a:pos x="79" y="346"/>
                </a:cxn>
                <a:cxn ang="0">
                  <a:pos x="105" y="318"/>
                </a:cxn>
                <a:cxn ang="0">
                  <a:pos x="89" y="274"/>
                </a:cxn>
                <a:cxn ang="0">
                  <a:pos x="88" y="213"/>
                </a:cxn>
                <a:cxn ang="0">
                  <a:pos x="104" y="154"/>
                </a:cxn>
                <a:cxn ang="0">
                  <a:pos x="140" y="141"/>
                </a:cxn>
                <a:cxn ang="0">
                  <a:pos x="181" y="118"/>
                </a:cxn>
                <a:cxn ang="0">
                  <a:pos x="213" y="81"/>
                </a:cxn>
                <a:cxn ang="0">
                  <a:pos x="253" y="68"/>
                </a:cxn>
                <a:cxn ang="0">
                  <a:pos x="288" y="52"/>
                </a:cxn>
                <a:cxn ang="0">
                  <a:pos x="295" y="20"/>
                </a:cxn>
                <a:cxn ang="0">
                  <a:pos x="260" y="12"/>
                </a:cxn>
                <a:cxn ang="0">
                  <a:pos x="224" y="12"/>
                </a:cxn>
                <a:cxn ang="0">
                  <a:pos x="243" y="1"/>
                </a:cxn>
                <a:cxn ang="0">
                  <a:pos x="290" y="1"/>
                </a:cxn>
                <a:cxn ang="0">
                  <a:pos x="339" y="6"/>
                </a:cxn>
                <a:cxn ang="0">
                  <a:pos x="364" y="20"/>
                </a:cxn>
                <a:cxn ang="0">
                  <a:pos x="387" y="29"/>
                </a:cxn>
              </a:cxnLst>
              <a:rect l="0" t="0" r="r" b="b"/>
              <a:pathLst>
                <a:path w="562" h="657">
                  <a:moveTo>
                    <a:pt x="401" y="42"/>
                  </a:moveTo>
                  <a:lnTo>
                    <a:pt x="406" y="40"/>
                  </a:lnTo>
                  <a:lnTo>
                    <a:pt x="413" y="37"/>
                  </a:lnTo>
                  <a:lnTo>
                    <a:pt x="422" y="36"/>
                  </a:lnTo>
                  <a:lnTo>
                    <a:pt x="431" y="36"/>
                  </a:lnTo>
                  <a:lnTo>
                    <a:pt x="440" y="37"/>
                  </a:lnTo>
                  <a:lnTo>
                    <a:pt x="449" y="40"/>
                  </a:lnTo>
                  <a:lnTo>
                    <a:pt x="458" y="42"/>
                  </a:lnTo>
                  <a:lnTo>
                    <a:pt x="465" y="45"/>
                  </a:lnTo>
                  <a:lnTo>
                    <a:pt x="488" y="74"/>
                  </a:lnTo>
                  <a:lnTo>
                    <a:pt x="501" y="109"/>
                  </a:lnTo>
                  <a:lnTo>
                    <a:pt x="508" y="145"/>
                  </a:lnTo>
                  <a:lnTo>
                    <a:pt x="512" y="183"/>
                  </a:lnTo>
                  <a:lnTo>
                    <a:pt x="515" y="220"/>
                  </a:lnTo>
                  <a:lnTo>
                    <a:pt x="519" y="257"/>
                  </a:lnTo>
                  <a:lnTo>
                    <a:pt x="527" y="292"/>
                  </a:lnTo>
                  <a:lnTo>
                    <a:pt x="542" y="323"/>
                  </a:lnTo>
                  <a:lnTo>
                    <a:pt x="556" y="355"/>
                  </a:lnTo>
                  <a:lnTo>
                    <a:pt x="562" y="394"/>
                  </a:lnTo>
                  <a:lnTo>
                    <a:pt x="562" y="436"/>
                  </a:lnTo>
                  <a:lnTo>
                    <a:pt x="559" y="478"/>
                  </a:lnTo>
                  <a:lnTo>
                    <a:pt x="554" y="494"/>
                  </a:lnTo>
                  <a:lnTo>
                    <a:pt x="546" y="510"/>
                  </a:lnTo>
                  <a:lnTo>
                    <a:pt x="538" y="526"/>
                  </a:lnTo>
                  <a:lnTo>
                    <a:pt x="528" y="541"/>
                  </a:lnTo>
                  <a:lnTo>
                    <a:pt x="517" y="556"/>
                  </a:lnTo>
                  <a:lnTo>
                    <a:pt x="504" y="570"/>
                  </a:lnTo>
                  <a:lnTo>
                    <a:pt x="491" y="583"/>
                  </a:lnTo>
                  <a:lnTo>
                    <a:pt x="476" y="596"/>
                  </a:lnTo>
                  <a:lnTo>
                    <a:pt x="460" y="608"/>
                  </a:lnTo>
                  <a:lnTo>
                    <a:pt x="445" y="618"/>
                  </a:lnTo>
                  <a:lnTo>
                    <a:pt x="429" y="627"/>
                  </a:lnTo>
                  <a:lnTo>
                    <a:pt x="412" y="636"/>
                  </a:lnTo>
                  <a:lnTo>
                    <a:pt x="395" y="642"/>
                  </a:lnTo>
                  <a:lnTo>
                    <a:pt x="379" y="649"/>
                  </a:lnTo>
                  <a:lnTo>
                    <a:pt x="363" y="654"/>
                  </a:lnTo>
                  <a:lnTo>
                    <a:pt x="347" y="657"/>
                  </a:lnTo>
                  <a:lnTo>
                    <a:pt x="332" y="657"/>
                  </a:lnTo>
                  <a:lnTo>
                    <a:pt x="316" y="657"/>
                  </a:lnTo>
                  <a:lnTo>
                    <a:pt x="300" y="657"/>
                  </a:lnTo>
                  <a:lnTo>
                    <a:pt x="282" y="655"/>
                  </a:lnTo>
                  <a:lnTo>
                    <a:pt x="265" y="653"/>
                  </a:lnTo>
                  <a:lnTo>
                    <a:pt x="249" y="649"/>
                  </a:lnTo>
                  <a:lnTo>
                    <a:pt x="232" y="645"/>
                  </a:lnTo>
                  <a:lnTo>
                    <a:pt x="215" y="640"/>
                  </a:lnTo>
                  <a:lnTo>
                    <a:pt x="200" y="633"/>
                  </a:lnTo>
                  <a:lnTo>
                    <a:pt x="185" y="624"/>
                  </a:lnTo>
                  <a:lnTo>
                    <a:pt x="171" y="615"/>
                  </a:lnTo>
                  <a:lnTo>
                    <a:pt x="157" y="605"/>
                  </a:lnTo>
                  <a:lnTo>
                    <a:pt x="146" y="592"/>
                  </a:lnTo>
                  <a:lnTo>
                    <a:pt x="136" y="579"/>
                  </a:lnTo>
                  <a:lnTo>
                    <a:pt x="128" y="564"/>
                  </a:lnTo>
                  <a:lnTo>
                    <a:pt x="121" y="546"/>
                  </a:lnTo>
                  <a:lnTo>
                    <a:pt x="117" y="537"/>
                  </a:lnTo>
                  <a:lnTo>
                    <a:pt x="113" y="528"/>
                  </a:lnTo>
                  <a:lnTo>
                    <a:pt x="110" y="516"/>
                  </a:lnTo>
                  <a:lnTo>
                    <a:pt x="107" y="506"/>
                  </a:lnTo>
                  <a:lnTo>
                    <a:pt x="103" y="497"/>
                  </a:lnTo>
                  <a:lnTo>
                    <a:pt x="97" y="490"/>
                  </a:lnTo>
                  <a:lnTo>
                    <a:pt x="90" y="487"/>
                  </a:lnTo>
                  <a:lnTo>
                    <a:pt x="82" y="488"/>
                  </a:lnTo>
                  <a:lnTo>
                    <a:pt x="76" y="497"/>
                  </a:lnTo>
                  <a:lnTo>
                    <a:pt x="69" y="501"/>
                  </a:lnTo>
                  <a:lnTo>
                    <a:pt x="62" y="502"/>
                  </a:lnTo>
                  <a:lnTo>
                    <a:pt x="55" y="499"/>
                  </a:lnTo>
                  <a:lnTo>
                    <a:pt x="48" y="496"/>
                  </a:lnTo>
                  <a:lnTo>
                    <a:pt x="41" y="490"/>
                  </a:lnTo>
                  <a:lnTo>
                    <a:pt x="35" y="484"/>
                  </a:lnTo>
                  <a:lnTo>
                    <a:pt x="30" y="478"/>
                  </a:lnTo>
                  <a:lnTo>
                    <a:pt x="22" y="470"/>
                  </a:lnTo>
                  <a:lnTo>
                    <a:pt x="16" y="462"/>
                  </a:lnTo>
                  <a:lnTo>
                    <a:pt x="10" y="452"/>
                  </a:lnTo>
                  <a:lnTo>
                    <a:pt x="6" y="441"/>
                  </a:lnTo>
                  <a:lnTo>
                    <a:pt x="3" y="430"/>
                  </a:lnTo>
                  <a:lnTo>
                    <a:pt x="1" y="417"/>
                  </a:lnTo>
                  <a:lnTo>
                    <a:pt x="0" y="404"/>
                  </a:lnTo>
                  <a:lnTo>
                    <a:pt x="0" y="391"/>
                  </a:lnTo>
                  <a:lnTo>
                    <a:pt x="34" y="398"/>
                  </a:lnTo>
                  <a:lnTo>
                    <a:pt x="36" y="414"/>
                  </a:lnTo>
                  <a:lnTo>
                    <a:pt x="29" y="425"/>
                  </a:lnTo>
                  <a:lnTo>
                    <a:pt x="23" y="435"/>
                  </a:lnTo>
                  <a:lnTo>
                    <a:pt x="23" y="452"/>
                  </a:lnTo>
                  <a:lnTo>
                    <a:pt x="27" y="456"/>
                  </a:lnTo>
                  <a:lnTo>
                    <a:pt x="32" y="460"/>
                  </a:lnTo>
                  <a:lnTo>
                    <a:pt x="38" y="463"/>
                  </a:lnTo>
                  <a:lnTo>
                    <a:pt x="43" y="465"/>
                  </a:lnTo>
                  <a:lnTo>
                    <a:pt x="49" y="466"/>
                  </a:lnTo>
                  <a:lnTo>
                    <a:pt x="54" y="466"/>
                  </a:lnTo>
                  <a:lnTo>
                    <a:pt x="59" y="463"/>
                  </a:lnTo>
                  <a:lnTo>
                    <a:pt x="64" y="461"/>
                  </a:lnTo>
                  <a:lnTo>
                    <a:pt x="67" y="450"/>
                  </a:lnTo>
                  <a:lnTo>
                    <a:pt x="65" y="443"/>
                  </a:lnTo>
                  <a:lnTo>
                    <a:pt x="60" y="438"/>
                  </a:lnTo>
                  <a:lnTo>
                    <a:pt x="53" y="434"/>
                  </a:lnTo>
                  <a:lnTo>
                    <a:pt x="47" y="430"/>
                  </a:lnTo>
                  <a:lnTo>
                    <a:pt x="44" y="426"/>
                  </a:lnTo>
                  <a:lnTo>
                    <a:pt x="46" y="420"/>
                  </a:lnTo>
                  <a:lnTo>
                    <a:pt x="54" y="411"/>
                  </a:lnTo>
                  <a:lnTo>
                    <a:pt x="53" y="403"/>
                  </a:lnTo>
                  <a:lnTo>
                    <a:pt x="51" y="395"/>
                  </a:lnTo>
                  <a:lnTo>
                    <a:pt x="49" y="387"/>
                  </a:lnTo>
                  <a:lnTo>
                    <a:pt x="45" y="381"/>
                  </a:lnTo>
                  <a:lnTo>
                    <a:pt x="41" y="376"/>
                  </a:lnTo>
                  <a:lnTo>
                    <a:pt x="36" y="372"/>
                  </a:lnTo>
                  <a:lnTo>
                    <a:pt x="28" y="371"/>
                  </a:lnTo>
                  <a:lnTo>
                    <a:pt x="20" y="372"/>
                  </a:lnTo>
                  <a:lnTo>
                    <a:pt x="16" y="373"/>
                  </a:lnTo>
                  <a:lnTo>
                    <a:pt x="13" y="373"/>
                  </a:lnTo>
                  <a:lnTo>
                    <a:pt x="9" y="374"/>
                  </a:lnTo>
                  <a:lnTo>
                    <a:pt x="5" y="378"/>
                  </a:lnTo>
                  <a:lnTo>
                    <a:pt x="2" y="374"/>
                  </a:lnTo>
                  <a:lnTo>
                    <a:pt x="6" y="369"/>
                  </a:lnTo>
                  <a:lnTo>
                    <a:pt x="11" y="364"/>
                  </a:lnTo>
                  <a:lnTo>
                    <a:pt x="17" y="360"/>
                  </a:lnTo>
                  <a:lnTo>
                    <a:pt x="24" y="359"/>
                  </a:lnTo>
                  <a:lnTo>
                    <a:pt x="31" y="359"/>
                  </a:lnTo>
                  <a:lnTo>
                    <a:pt x="39" y="362"/>
                  </a:lnTo>
                  <a:lnTo>
                    <a:pt x="44" y="365"/>
                  </a:lnTo>
                  <a:lnTo>
                    <a:pt x="49" y="372"/>
                  </a:lnTo>
                  <a:lnTo>
                    <a:pt x="53" y="378"/>
                  </a:lnTo>
                  <a:lnTo>
                    <a:pt x="57" y="385"/>
                  </a:lnTo>
                  <a:lnTo>
                    <a:pt x="62" y="390"/>
                  </a:lnTo>
                  <a:lnTo>
                    <a:pt x="69" y="394"/>
                  </a:lnTo>
                  <a:lnTo>
                    <a:pt x="67" y="374"/>
                  </a:lnTo>
                  <a:lnTo>
                    <a:pt x="71" y="359"/>
                  </a:lnTo>
                  <a:lnTo>
                    <a:pt x="79" y="346"/>
                  </a:lnTo>
                  <a:lnTo>
                    <a:pt x="89" y="336"/>
                  </a:lnTo>
                  <a:lnTo>
                    <a:pt x="99" y="327"/>
                  </a:lnTo>
                  <a:lnTo>
                    <a:pt x="105" y="318"/>
                  </a:lnTo>
                  <a:lnTo>
                    <a:pt x="106" y="306"/>
                  </a:lnTo>
                  <a:lnTo>
                    <a:pt x="97" y="293"/>
                  </a:lnTo>
                  <a:lnTo>
                    <a:pt x="89" y="274"/>
                  </a:lnTo>
                  <a:lnTo>
                    <a:pt x="85" y="253"/>
                  </a:lnTo>
                  <a:lnTo>
                    <a:pt x="85" y="233"/>
                  </a:lnTo>
                  <a:lnTo>
                    <a:pt x="88" y="213"/>
                  </a:lnTo>
                  <a:lnTo>
                    <a:pt x="92" y="193"/>
                  </a:lnTo>
                  <a:lnTo>
                    <a:pt x="97" y="173"/>
                  </a:lnTo>
                  <a:lnTo>
                    <a:pt x="104" y="154"/>
                  </a:lnTo>
                  <a:lnTo>
                    <a:pt x="108" y="136"/>
                  </a:lnTo>
                  <a:lnTo>
                    <a:pt x="125" y="141"/>
                  </a:lnTo>
                  <a:lnTo>
                    <a:pt x="140" y="141"/>
                  </a:lnTo>
                  <a:lnTo>
                    <a:pt x="155" y="137"/>
                  </a:lnTo>
                  <a:lnTo>
                    <a:pt x="169" y="130"/>
                  </a:lnTo>
                  <a:lnTo>
                    <a:pt x="181" y="118"/>
                  </a:lnTo>
                  <a:lnTo>
                    <a:pt x="193" y="107"/>
                  </a:lnTo>
                  <a:lnTo>
                    <a:pt x="203" y="94"/>
                  </a:lnTo>
                  <a:lnTo>
                    <a:pt x="213" y="81"/>
                  </a:lnTo>
                  <a:lnTo>
                    <a:pt x="226" y="76"/>
                  </a:lnTo>
                  <a:lnTo>
                    <a:pt x="240" y="72"/>
                  </a:lnTo>
                  <a:lnTo>
                    <a:pt x="253" y="68"/>
                  </a:lnTo>
                  <a:lnTo>
                    <a:pt x="266" y="64"/>
                  </a:lnTo>
                  <a:lnTo>
                    <a:pt x="277" y="59"/>
                  </a:lnTo>
                  <a:lnTo>
                    <a:pt x="288" y="52"/>
                  </a:lnTo>
                  <a:lnTo>
                    <a:pt x="299" y="42"/>
                  </a:lnTo>
                  <a:lnTo>
                    <a:pt x="306" y="29"/>
                  </a:lnTo>
                  <a:lnTo>
                    <a:pt x="295" y="20"/>
                  </a:lnTo>
                  <a:lnTo>
                    <a:pt x="283" y="15"/>
                  </a:lnTo>
                  <a:lnTo>
                    <a:pt x="271" y="12"/>
                  </a:lnTo>
                  <a:lnTo>
                    <a:pt x="260" y="12"/>
                  </a:lnTo>
                  <a:lnTo>
                    <a:pt x="248" y="12"/>
                  </a:lnTo>
                  <a:lnTo>
                    <a:pt x="236" y="12"/>
                  </a:lnTo>
                  <a:lnTo>
                    <a:pt x="224" y="12"/>
                  </a:lnTo>
                  <a:lnTo>
                    <a:pt x="213" y="9"/>
                  </a:lnTo>
                  <a:lnTo>
                    <a:pt x="228" y="3"/>
                  </a:lnTo>
                  <a:lnTo>
                    <a:pt x="243" y="1"/>
                  </a:lnTo>
                  <a:lnTo>
                    <a:pt x="259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7" y="2"/>
                  </a:lnTo>
                  <a:lnTo>
                    <a:pt x="323" y="5"/>
                  </a:lnTo>
                  <a:lnTo>
                    <a:pt x="339" y="6"/>
                  </a:lnTo>
                  <a:lnTo>
                    <a:pt x="347" y="12"/>
                  </a:lnTo>
                  <a:lnTo>
                    <a:pt x="355" y="16"/>
                  </a:lnTo>
                  <a:lnTo>
                    <a:pt x="364" y="20"/>
                  </a:lnTo>
                  <a:lnTo>
                    <a:pt x="372" y="23"/>
                  </a:lnTo>
                  <a:lnTo>
                    <a:pt x="379" y="25"/>
                  </a:lnTo>
                  <a:lnTo>
                    <a:pt x="387" y="29"/>
                  </a:lnTo>
                  <a:lnTo>
                    <a:pt x="394" y="34"/>
                  </a:lnTo>
                  <a:lnTo>
                    <a:pt x="401" y="42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5" name="Freeform 995"/>
            <p:cNvSpPr>
              <a:spLocks/>
            </p:cNvSpPr>
            <p:nvPr/>
          </p:nvSpPr>
          <p:spPr bwMode="auto">
            <a:xfrm>
              <a:off x="2112" y="3319"/>
              <a:ext cx="38" cy="16"/>
            </a:xfrm>
            <a:custGeom>
              <a:avLst/>
              <a:gdLst/>
              <a:ahLst/>
              <a:cxnLst>
                <a:cxn ang="0">
                  <a:pos x="77" y="39"/>
                </a:cxn>
                <a:cxn ang="0">
                  <a:pos x="77" y="49"/>
                </a:cxn>
                <a:cxn ang="0">
                  <a:pos x="67" y="49"/>
                </a:cxn>
                <a:cxn ang="0">
                  <a:pos x="58" y="49"/>
                </a:cxn>
                <a:cxn ang="0">
                  <a:pos x="48" y="49"/>
                </a:cxn>
                <a:cxn ang="0">
                  <a:pos x="39" y="48"/>
                </a:cxn>
                <a:cxn ang="0">
                  <a:pos x="29" y="46"/>
                </a:cxn>
                <a:cxn ang="0">
                  <a:pos x="20" y="44"/>
                </a:cxn>
                <a:cxn ang="0">
                  <a:pos x="12" y="40"/>
                </a:cxn>
                <a:cxn ang="0">
                  <a:pos x="4" y="35"/>
                </a:cxn>
                <a:cxn ang="0">
                  <a:pos x="1" y="26"/>
                </a:cxn>
                <a:cxn ang="0">
                  <a:pos x="0" y="13"/>
                </a:cxn>
                <a:cxn ang="0">
                  <a:pos x="1" y="3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7"/>
                </a:cxn>
                <a:cxn ang="0">
                  <a:pos x="39" y="9"/>
                </a:cxn>
                <a:cxn ang="0">
                  <a:pos x="49" y="10"/>
                </a:cxn>
                <a:cxn ang="0">
                  <a:pos x="58" y="14"/>
                </a:cxn>
                <a:cxn ang="0">
                  <a:pos x="66" y="19"/>
                </a:cxn>
                <a:cxn ang="0">
                  <a:pos x="73" y="27"/>
                </a:cxn>
                <a:cxn ang="0">
                  <a:pos x="77" y="39"/>
                </a:cxn>
              </a:cxnLst>
              <a:rect l="0" t="0" r="r" b="b"/>
              <a:pathLst>
                <a:path w="77" h="49">
                  <a:moveTo>
                    <a:pt x="77" y="39"/>
                  </a:moveTo>
                  <a:lnTo>
                    <a:pt x="77" y="49"/>
                  </a:lnTo>
                  <a:lnTo>
                    <a:pt x="67" y="49"/>
                  </a:lnTo>
                  <a:lnTo>
                    <a:pt x="58" y="49"/>
                  </a:lnTo>
                  <a:lnTo>
                    <a:pt x="48" y="49"/>
                  </a:lnTo>
                  <a:lnTo>
                    <a:pt x="39" y="48"/>
                  </a:lnTo>
                  <a:lnTo>
                    <a:pt x="29" y="46"/>
                  </a:lnTo>
                  <a:lnTo>
                    <a:pt x="20" y="44"/>
                  </a:lnTo>
                  <a:lnTo>
                    <a:pt x="12" y="40"/>
                  </a:lnTo>
                  <a:lnTo>
                    <a:pt x="4" y="35"/>
                  </a:lnTo>
                  <a:lnTo>
                    <a:pt x="1" y="26"/>
                  </a:lnTo>
                  <a:lnTo>
                    <a:pt x="0" y="13"/>
                  </a:lnTo>
                  <a:lnTo>
                    <a:pt x="1" y="3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9" y="7"/>
                  </a:lnTo>
                  <a:lnTo>
                    <a:pt x="39" y="9"/>
                  </a:lnTo>
                  <a:lnTo>
                    <a:pt x="49" y="10"/>
                  </a:lnTo>
                  <a:lnTo>
                    <a:pt x="58" y="14"/>
                  </a:lnTo>
                  <a:lnTo>
                    <a:pt x="66" y="19"/>
                  </a:lnTo>
                  <a:lnTo>
                    <a:pt x="73" y="27"/>
                  </a:lnTo>
                  <a:lnTo>
                    <a:pt x="7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6" name="Freeform 996"/>
            <p:cNvSpPr>
              <a:spLocks/>
            </p:cNvSpPr>
            <p:nvPr/>
          </p:nvSpPr>
          <p:spPr bwMode="auto">
            <a:xfrm>
              <a:off x="1987" y="3335"/>
              <a:ext cx="37" cy="27"/>
            </a:xfrm>
            <a:custGeom>
              <a:avLst/>
              <a:gdLst/>
              <a:ahLst/>
              <a:cxnLst>
                <a:cxn ang="0">
                  <a:pos x="71" y="39"/>
                </a:cxn>
                <a:cxn ang="0">
                  <a:pos x="62" y="43"/>
                </a:cxn>
                <a:cxn ang="0">
                  <a:pos x="52" y="49"/>
                </a:cxn>
                <a:cxn ang="0">
                  <a:pos x="44" y="57"/>
                </a:cxn>
                <a:cxn ang="0">
                  <a:pos x="36" y="66"/>
                </a:cxn>
                <a:cxn ang="0">
                  <a:pos x="28" y="72"/>
                </a:cxn>
                <a:cxn ang="0">
                  <a:pos x="20" y="77"/>
                </a:cxn>
                <a:cxn ang="0">
                  <a:pos x="11" y="80"/>
                </a:cxn>
                <a:cxn ang="0">
                  <a:pos x="2" y="77"/>
                </a:cxn>
                <a:cxn ang="0">
                  <a:pos x="0" y="62"/>
                </a:cxn>
                <a:cxn ang="0">
                  <a:pos x="3" y="50"/>
                </a:cxn>
                <a:cxn ang="0">
                  <a:pos x="9" y="40"/>
                </a:cxn>
                <a:cxn ang="0">
                  <a:pos x="18" y="32"/>
                </a:cxn>
                <a:cxn ang="0">
                  <a:pos x="29" y="25"/>
                </a:cxn>
                <a:cxn ang="0">
                  <a:pos x="39" y="18"/>
                </a:cxn>
                <a:cxn ang="0">
                  <a:pos x="49" y="9"/>
                </a:cxn>
                <a:cxn ang="0">
                  <a:pos x="57" y="0"/>
                </a:cxn>
                <a:cxn ang="0">
                  <a:pos x="68" y="3"/>
                </a:cxn>
                <a:cxn ang="0">
                  <a:pos x="73" y="13"/>
                </a:cxn>
                <a:cxn ang="0">
                  <a:pos x="74" y="27"/>
                </a:cxn>
                <a:cxn ang="0">
                  <a:pos x="71" y="39"/>
                </a:cxn>
              </a:cxnLst>
              <a:rect l="0" t="0" r="r" b="b"/>
              <a:pathLst>
                <a:path w="74" h="80">
                  <a:moveTo>
                    <a:pt x="71" y="39"/>
                  </a:moveTo>
                  <a:lnTo>
                    <a:pt x="62" y="43"/>
                  </a:lnTo>
                  <a:lnTo>
                    <a:pt x="52" y="49"/>
                  </a:lnTo>
                  <a:lnTo>
                    <a:pt x="44" y="57"/>
                  </a:lnTo>
                  <a:lnTo>
                    <a:pt x="36" y="66"/>
                  </a:lnTo>
                  <a:lnTo>
                    <a:pt x="28" y="72"/>
                  </a:lnTo>
                  <a:lnTo>
                    <a:pt x="20" y="77"/>
                  </a:lnTo>
                  <a:lnTo>
                    <a:pt x="11" y="80"/>
                  </a:lnTo>
                  <a:lnTo>
                    <a:pt x="2" y="77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8" y="32"/>
                  </a:lnTo>
                  <a:lnTo>
                    <a:pt x="29" y="25"/>
                  </a:lnTo>
                  <a:lnTo>
                    <a:pt x="39" y="18"/>
                  </a:lnTo>
                  <a:lnTo>
                    <a:pt x="49" y="9"/>
                  </a:lnTo>
                  <a:lnTo>
                    <a:pt x="57" y="0"/>
                  </a:lnTo>
                  <a:lnTo>
                    <a:pt x="68" y="3"/>
                  </a:lnTo>
                  <a:lnTo>
                    <a:pt x="73" y="13"/>
                  </a:lnTo>
                  <a:lnTo>
                    <a:pt x="74" y="27"/>
                  </a:lnTo>
                  <a:lnTo>
                    <a:pt x="71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7" name="Freeform 997"/>
            <p:cNvSpPr>
              <a:spLocks/>
            </p:cNvSpPr>
            <p:nvPr/>
          </p:nvSpPr>
          <p:spPr bwMode="auto">
            <a:xfrm>
              <a:off x="2116" y="3350"/>
              <a:ext cx="20" cy="14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29" y="39"/>
                </a:cxn>
                <a:cxn ang="0">
                  <a:pos x="24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0" y="36"/>
                </a:cxn>
                <a:cxn ang="0">
                  <a:pos x="6" y="31"/>
                </a:cxn>
                <a:cxn ang="0">
                  <a:pos x="3" y="27"/>
                </a:cxn>
                <a:cxn ang="0">
                  <a:pos x="0" y="23"/>
                </a:cxn>
                <a:cxn ang="0">
                  <a:pos x="4" y="13"/>
                </a:cxn>
                <a:cxn ang="0">
                  <a:pos x="10" y="5"/>
                </a:cxn>
                <a:cxn ang="0">
                  <a:pos x="17" y="1"/>
                </a:cxn>
                <a:cxn ang="0">
                  <a:pos x="25" y="0"/>
                </a:cxn>
                <a:cxn ang="0">
                  <a:pos x="32" y="4"/>
                </a:cxn>
                <a:cxn ang="0">
                  <a:pos x="37" y="10"/>
                </a:cxn>
                <a:cxn ang="0">
                  <a:pos x="38" y="19"/>
                </a:cxn>
                <a:cxn ang="0">
                  <a:pos x="35" y="32"/>
                </a:cxn>
              </a:cxnLst>
              <a:rect l="0" t="0" r="r" b="b"/>
              <a:pathLst>
                <a:path w="38" h="41">
                  <a:moveTo>
                    <a:pt x="35" y="32"/>
                  </a:moveTo>
                  <a:lnTo>
                    <a:pt x="29" y="39"/>
                  </a:lnTo>
                  <a:lnTo>
                    <a:pt x="24" y="41"/>
                  </a:lnTo>
                  <a:lnTo>
                    <a:pt x="19" y="41"/>
                  </a:lnTo>
                  <a:lnTo>
                    <a:pt x="15" y="39"/>
                  </a:lnTo>
                  <a:lnTo>
                    <a:pt x="10" y="36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5"/>
                  </a:lnTo>
                  <a:lnTo>
                    <a:pt x="17" y="1"/>
                  </a:lnTo>
                  <a:lnTo>
                    <a:pt x="25" y="0"/>
                  </a:lnTo>
                  <a:lnTo>
                    <a:pt x="32" y="4"/>
                  </a:lnTo>
                  <a:lnTo>
                    <a:pt x="37" y="10"/>
                  </a:lnTo>
                  <a:lnTo>
                    <a:pt x="38" y="19"/>
                  </a:lnTo>
                  <a:lnTo>
                    <a:pt x="35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8" name="Freeform 998"/>
            <p:cNvSpPr>
              <a:spLocks/>
            </p:cNvSpPr>
            <p:nvPr/>
          </p:nvSpPr>
          <p:spPr bwMode="auto">
            <a:xfrm>
              <a:off x="2008" y="3368"/>
              <a:ext cx="20" cy="14"/>
            </a:xfrm>
            <a:custGeom>
              <a:avLst/>
              <a:gdLst/>
              <a:ahLst/>
              <a:cxnLst>
                <a:cxn ang="0">
                  <a:pos x="39" y="39"/>
                </a:cxn>
                <a:cxn ang="0">
                  <a:pos x="34" y="41"/>
                </a:cxn>
                <a:cxn ang="0">
                  <a:pos x="28" y="42"/>
                </a:cxn>
                <a:cxn ang="0">
                  <a:pos x="21" y="44"/>
                </a:cxn>
                <a:cxn ang="0">
                  <a:pos x="14" y="44"/>
                </a:cxn>
                <a:cxn ang="0">
                  <a:pos x="9" y="41"/>
                </a:cxn>
                <a:cxn ang="0">
                  <a:pos x="4" y="39"/>
                </a:cxn>
                <a:cxn ang="0">
                  <a:pos x="1" y="33"/>
                </a:cxn>
                <a:cxn ang="0">
                  <a:pos x="0" y="26"/>
                </a:cxn>
                <a:cxn ang="0">
                  <a:pos x="1" y="19"/>
                </a:cxn>
                <a:cxn ang="0">
                  <a:pos x="3" y="10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8" y="0"/>
                </a:cxn>
                <a:cxn ang="0">
                  <a:pos x="36" y="8"/>
                </a:cxn>
                <a:cxn ang="0">
                  <a:pos x="40" y="22"/>
                </a:cxn>
                <a:cxn ang="0">
                  <a:pos x="39" y="39"/>
                </a:cxn>
              </a:cxnLst>
              <a:rect l="0" t="0" r="r" b="b"/>
              <a:pathLst>
                <a:path w="40" h="44">
                  <a:moveTo>
                    <a:pt x="39" y="39"/>
                  </a:moveTo>
                  <a:lnTo>
                    <a:pt x="34" y="41"/>
                  </a:lnTo>
                  <a:lnTo>
                    <a:pt x="28" y="42"/>
                  </a:lnTo>
                  <a:lnTo>
                    <a:pt x="21" y="44"/>
                  </a:lnTo>
                  <a:lnTo>
                    <a:pt x="14" y="44"/>
                  </a:lnTo>
                  <a:lnTo>
                    <a:pt x="9" y="41"/>
                  </a:lnTo>
                  <a:lnTo>
                    <a:pt x="4" y="39"/>
                  </a:lnTo>
                  <a:lnTo>
                    <a:pt x="1" y="33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8" y="0"/>
                  </a:lnTo>
                  <a:lnTo>
                    <a:pt x="36" y="8"/>
                  </a:lnTo>
                  <a:lnTo>
                    <a:pt x="40" y="22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9" name="Freeform 999"/>
            <p:cNvSpPr>
              <a:spLocks/>
            </p:cNvSpPr>
            <p:nvPr/>
          </p:nvSpPr>
          <p:spPr bwMode="auto">
            <a:xfrm>
              <a:off x="2075" y="3373"/>
              <a:ext cx="26" cy="10"/>
            </a:xfrm>
            <a:custGeom>
              <a:avLst/>
              <a:gdLst/>
              <a:ahLst/>
              <a:cxnLst>
                <a:cxn ang="0">
                  <a:pos x="51" y="30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1" y="13"/>
                </a:cxn>
                <a:cxn ang="0">
                  <a:pos x="4" y="7"/>
                </a:cxn>
                <a:cxn ang="0">
                  <a:pos x="10" y="0"/>
                </a:cxn>
                <a:cxn ang="0">
                  <a:pos x="18" y="2"/>
                </a:cxn>
                <a:cxn ang="0">
                  <a:pos x="25" y="3"/>
                </a:cxn>
                <a:cxn ang="0">
                  <a:pos x="32" y="4"/>
                </a:cxn>
                <a:cxn ang="0">
                  <a:pos x="38" y="7"/>
                </a:cxn>
                <a:cxn ang="0">
                  <a:pos x="43" y="9"/>
                </a:cxn>
                <a:cxn ang="0">
                  <a:pos x="47" y="13"/>
                </a:cxn>
                <a:cxn ang="0">
                  <a:pos x="50" y="21"/>
                </a:cxn>
                <a:cxn ang="0">
                  <a:pos x="51" y="30"/>
                </a:cxn>
              </a:cxnLst>
              <a:rect l="0" t="0" r="r" b="b"/>
              <a:pathLst>
                <a:path w="51" h="30">
                  <a:moveTo>
                    <a:pt x="51" y="30"/>
                  </a:moveTo>
                  <a:lnTo>
                    <a:pt x="0" y="30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4" y="7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25" y="3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3" y="9"/>
                  </a:lnTo>
                  <a:lnTo>
                    <a:pt x="47" y="13"/>
                  </a:lnTo>
                  <a:lnTo>
                    <a:pt x="50" y="21"/>
                  </a:lnTo>
                  <a:lnTo>
                    <a:pt x="5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0" name="Freeform 1000"/>
            <p:cNvSpPr>
              <a:spLocks/>
            </p:cNvSpPr>
            <p:nvPr/>
          </p:nvSpPr>
          <p:spPr bwMode="auto">
            <a:xfrm>
              <a:off x="2075" y="3390"/>
              <a:ext cx="26" cy="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48" y="9"/>
                </a:cxn>
                <a:cxn ang="0">
                  <a:pos x="43" y="14"/>
                </a:cxn>
                <a:cxn ang="0">
                  <a:pos x="37" y="19"/>
                </a:cxn>
                <a:cxn ang="0">
                  <a:pos x="31" y="22"/>
                </a:cxn>
                <a:cxn ang="0">
                  <a:pos x="24" y="24"/>
                </a:cxn>
                <a:cxn ang="0">
                  <a:pos x="16" y="25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15"/>
                </a:cxn>
                <a:cxn ang="0">
                  <a:pos x="8" y="9"/>
                </a:cxn>
                <a:cxn ang="0">
                  <a:pos x="15" y="5"/>
                </a:cxn>
                <a:cxn ang="0">
                  <a:pos x="22" y="1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5" y="0"/>
                </a:cxn>
                <a:cxn ang="0">
                  <a:pos x="51" y="2"/>
                </a:cxn>
              </a:cxnLst>
              <a:rect l="0" t="0" r="r" b="b"/>
              <a:pathLst>
                <a:path w="51" h="25">
                  <a:moveTo>
                    <a:pt x="51" y="2"/>
                  </a:moveTo>
                  <a:lnTo>
                    <a:pt x="48" y="9"/>
                  </a:lnTo>
                  <a:lnTo>
                    <a:pt x="43" y="14"/>
                  </a:lnTo>
                  <a:lnTo>
                    <a:pt x="37" y="19"/>
                  </a:lnTo>
                  <a:lnTo>
                    <a:pt x="31" y="22"/>
                  </a:lnTo>
                  <a:lnTo>
                    <a:pt x="24" y="24"/>
                  </a:lnTo>
                  <a:lnTo>
                    <a:pt x="16" y="25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1" name="Freeform 1001"/>
            <p:cNvSpPr>
              <a:spLocks/>
            </p:cNvSpPr>
            <p:nvPr/>
          </p:nvSpPr>
          <p:spPr bwMode="auto">
            <a:xfrm>
              <a:off x="2015" y="3391"/>
              <a:ext cx="145" cy="60"/>
            </a:xfrm>
            <a:custGeom>
              <a:avLst/>
              <a:gdLst/>
              <a:ahLst/>
              <a:cxnLst>
                <a:cxn ang="0">
                  <a:pos x="291" y="19"/>
                </a:cxn>
                <a:cxn ang="0">
                  <a:pos x="280" y="45"/>
                </a:cxn>
                <a:cxn ang="0">
                  <a:pos x="267" y="71"/>
                </a:cxn>
                <a:cxn ang="0">
                  <a:pos x="250" y="98"/>
                </a:cxn>
                <a:cxn ang="0">
                  <a:pos x="233" y="123"/>
                </a:cxn>
                <a:cxn ang="0">
                  <a:pos x="213" y="145"/>
                </a:cxn>
                <a:cxn ang="0">
                  <a:pos x="189" y="163"/>
                </a:cxn>
                <a:cxn ang="0">
                  <a:pos x="163" y="175"/>
                </a:cxn>
                <a:cxn ang="0">
                  <a:pos x="133" y="179"/>
                </a:cxn>
                <a:cxn ang="0">
                  <a:pos x="117" y="175"/>
                </a:cxn>
                <a:cxn ang="0">
                  <a:pos x="100" y="170"/>
                </a:cxn>
                <a:cxn ang="0">
                  <a:pos x="84" y="165"/>
                </a:cxn>
                <a:cxn ang="0">
                  <a:pos x="67" y="158"/>
                </a:cxn>
                <a:cxn ang="0">
                  <a:pos x="50" y="151"/>
                </a:cxn>
                <a:cxn ang="0">
                  <a:pos x="34" y="143"/>
                </a:cxn>
                <a:cxn ang="0">
                  <a:pos x="17" y="134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20" y="103"/>
                </a:cxn>
                <a:cxn ang="0">
                  <a:pos x="39" y="103"/>
                </a:cxn>
                <a:cxn ang="0">
                  <a:pos x="58" y="100"/>
                </a:cxn>
                <a:cxn ang="0">
                  <a:pos x="78" y="98"/>
                </a:cxn>
                <a:cxn ang="0">
                  <a:pos x="96" y="95"/>
                </a:cxn>
                <a:cxn ang="0">
                  <a:pos x="114" y="91"/>
                </a:cxn>
                <a:cxn ang="0">
                  <a:pos x="131" y="85"/>
                </a:cxn>
                <a:cxn ang="0">
                  <a:pos x="149" y="80"/>
                </a:cxn>
                <a:cxn ang="0">
                  <a:pos x="166" y="72"/>
                </a:cxn>
                <a:cxn ang="0">
                  <a:pos x="183" y="64"/>
                </a:cxn>
                <a:cxn ang="0">
                  <a:pos x="199" y="56"/>
                </a:cxn>
                <a:cxn ang="0">
                  <a:pos x="216" y="46"/>
                </a:cxn>
                <a:cxn ang="0">
                  <a:pos x="232" y="36"/>
                </a:cxn>
                <a:cxn ang="0">
                  <a:pos x="247" y="24"/>
                </a:cxn>
                <a:cxn ang="0">
                  <a:pos x="262" y="13"/>
                </a:cxn>
                <a:cxn ang="0">
                  <a:pos x="278" y="0"/>
                </a:cxn>
                <a:cxn ang="0">
                  <a:pos x="291" y="19"/>
                </a:cxn>
              </a:cxnLst>
              <a:rect l="0" t="0" r="r" b="b"/>
              <a:pathLst>
                <a:path w="291" h="179">
                  <a:moveTo>
                    <a:pt x="291" y="19"/>
                  </a:moveTo>
                  <a:lnTo>
                    <a:pt x="280" y="45"/>
                  </a:lnTo>
                  <a:lnTo>
                    <a:pt x="267" y="71"/>
                  </a:lnTo>
                  <a:lnTo>
                    <a:pt x="250" y="98"/>
                  </a:lnTo>
                  <a:lnTo>
                    <a:pt x="233" y="123"/>
                  </a:lnTo>
                  <a:lnTo>
                    <a:pt x="213" y="145"/>
                  </a:lnTo>
                  <a:lnTo>
                    <a:pt x="189" y="163"/>
                  </a:lnTo>
                  <a:lnTo>
                    <a:pt x="163" y="175"/>
                  </a:lnTo>
                  <a:lnTo>
                    <a:pt x="133" y="179"/>
                  </a:lnTo>
                  <a:lnTo>
                    <a:pt x="117" y="175"/>
                  </a:lnTo>
                  <a:lnTo>
                    <a:pt x="100" y="170"/>
                  </a:lnTo>
                  <a:lnTo>
                    <a:pt x="84" y="165"/>
                  </a:lnTo>
                  <a:lnTo>
                    <a:pt x="67" y="158"/>
                  </a:lnTo>
                  <a:lnTo>
                    <a:pt x="50" y="151"/>
                  </a:lnTo>
                  <a:lnTo>
                    <a:pt x="34" y="143"/>
                  </a:lnTo>
                  <a:lnTo>
                    <a:pt x="17" y="134"/>
                  </a:lnTo>
                  <a:lnTo>
                    <a:pt x="0" y="123"/>
                  </a:lnTo>
                  <a:lnTo>
                    <a:pt x="0" y="103"/>
                  </a:lnTo>
                  <a:lnTo>
                    <a:pt x="20" y="103"/>
                  </a:lnTo>
                  <a:lnTo>
                    <a:pt x="39" y="103"/>
                  </a:lnTo>
                  <a:lnTo>
                    <a:pt x="58" y="100"/>
                  </a:lnTo>
                  <a:lnTo>
                    <a:pt x="78" y="98"/>
                  </a:lnTo>
                  <a:lnTo>
                    <a:pt x="96" y="95"/>
                  </a:lnTo>
                  <a:lnTo>
                    <a:pt x="114" y="91"/>
                  </a:lnTo>
                  <a:lnTo>
                    <a:pt x="131" y="85"/>
                  </a:lnTo>
                  <a:lnTo>
                    <a:pt x="149" y="80"/>
                  </a:lnTo>
                  <a:lnTo>
                    <a:pt x="166" y="72"/>
                  </a:lnTo>
                  <a:lnTo>
                    <a:pt x="183" y="64"/>
                  </a:lnTo>
                  <a:lnTo>
                    <a:pt x="199" y="56"/>
                  </a:lnTo>
                  <a:lnTo>
                    <a:pt x="216" y="46"/>
                  </a:lnTo>
                  <a:lnTo>
                    <a:pt x="232" y="36"/>
                  </a:lnTo>
                  <a:lnTo>
                    <a:pt x="247" y="24"/>
                  </a:lnTo>
                  <a:lnTo>
                    <a:pt x="262" y="13"/>
                  </a:lnTo>
                  <a:lnTo>
                    <a:pt x="278" y="0"/>
                  </a:lnTo>
                  <a:lnTo>
                    <a:pt x="29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2" name="Freeform 1002"/>
            <p:cNvSpPr>
              <a:spLocks/>
            </p:cNvSpPr>
            <p:nvPr/>
          </p:nvSpPr>
          <p:spPr bwMode="auto">
            <a:xfrm>
              <a:off x="2377" y="3391"/>
              <a:ext cx="18" cy="41"/>
            </a:xfrm>
            <a:custGeom>
              <a:avLst/>
              <a:gdLst/>
              <a:ahLst/>
              <a:cxnLst>
                <a:cxn ang="0">
                  <a:pos x="36" y="116"/>
                </a:cxn>
                <a:cxn ang="0">
                  <a:pos x="29" y="118"/>
                </a:cxn>
                <a:cxn ang="0">
                  <a:pos x="22" y="121"/>
                </a:cxn>
                <a:cxn ang="0">
                  <a:pos x="14" y="122"/>
                </a:cxn>
                <a:cxn ang="0">
                  <a:pos x="8" y="120"/>
                </a:cxn>
                <a:cxn ang="0">
                  <a:pos x="8" y="84"/>
                </a:cxn>
                <a:cxn ang="0">
                  <a:pos x="3" y="54"/>
                </a:cxn>
                <a:cxn ang="0">
                  <a:pos x="0" y="28"/>
                </a:cxn>
                <a:cxn ang="0">
                  <a:pos x="8" y="0"/>
                </a:cxn>
                <a:cxn ang="0">
                  <a:pos x="19" y="6"/>
                </a:cxn>
                <a:cxn ang="0">
                  <a:pos x="25" y="19"/>
                </a:cxn>
                <a:cxn ang="0">
                  <a:pos x="29" y="35"/>
                </a:cxn>
                <a:cxn ang="0">
                  <a:pos x="30" y="51"/>
                </a:cxn>
                <a:cxn ang="0">
                  <a:pos x="31" y="71"/>
                </a:cxn>
                <a:cxn ang="0">
                  <a:pos x="31" y="89"/>
                </a:cxn>
                <a:cxn ang="0">
                  <a:pos x="33" y="104"/>
                </a:cxn>
                <a:cxn ang="0">
                  <a:pos x="36" y="116"/>
                </a:cxn>
              </a:cxnLst>
              <a:rect l="0" t="0" r="r" b="b"/>
              <a:pathLst>
                <a:path w="36" h="122">
                  <a:moveTo>
                    <a:pt x="36" y="116"/>
                  </a:moveTo>
                  <a:lnTo>
                    <a:pt x="29" y="118"/>
                  </a:lnTo>
                  <a:lnTo>
                    <a:pt x="22" y="121"/>
                  </a:lnTo>
                  <a:lnTo>
                    <a:pt x="14" y="122"/>
                  </a:lnTo>
                  <a:lnTo>
                    <a:pt x="8" y="120"/>
                  </a:lnTo>
                  <a:lnTo>
                    <a:pt x="8" y="84"/>
                  </a:lnTo>
                  <a:lnTo>
                    <a:pt x="3" y="54"/>
                  </a:lnTo>
                  <a:lnTo>
                    <a:pt x="0" y="28"/>
                  </a:lnTo>
                  <a:lnTo>
                    <a:pt x="8" y="0"/>
                  </a:lnTo>
                  <a:lnTo>
                    <a:pt x="19" y="6"/>
                  </a:lnTo>
                  <a:lnTo>
                    <a:pt x="25" y="19"/>
                  </a:lnTo>
                  <a:lnTo>
                    <a:pt x="29" y="35"/>
                  </a:lnTo>
                  <a:lnTo>
                    <a:pt x="30" y="51"/>
                  </a:lnTo>
                  <a:lnTo>
                    <a:pt x="31" y="71"/>
                  </a:lnTo>
                  <a:lnTo>
                    <a:pt x="31" y="89"/>
                  </a:lnTo>
                  <a:lnTo>
                    <a:pt x="33" y="104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3" name="Freeform 1003"/>
            <p:cNvSpPr>
              <a:spLocks/>
            </p:cNvSpPr>
            <p:nvPr/>
          </p:nvSpPr>
          <p:spPr bwMode="auto">
            <a:xfrm>
              <a:off x="2038" y="3405"/>
              <a:ext cx="105" cy="31"/>
            </a:xfrm>
            <a:custGeom>
              <a:avLst/>
              <a:gdLst/>
              <a:ahLst/>
              <a:cxnLst>
                <a:cxn ang="0">
                  <a:pos x="126" y="75"/>
                </a:cxn>
                <a:cxn ang="0">
                  <a:pos x="111" y="79"/>
                </a:cxn>
                <a:cxn ang="0">
                  <a:pos x="96" y="84"/>
                </a:cxn>
                <a:cxn ang="0">
                  <a:pos x="80" y="88"/>
                </a:cxn>
                <a:cxn ang="0">
                  <a:pos x="64" y="90"/>
                </a:cxn>
                <a:cxn ang="0">
                  <a:pos x="48" y="94"/>
                </a:cxn>
                <a:cxn ang="0">
                  <a:pos x="32" y="94"/>
                </a:cxn>
                <a:cxn ang="0">
                  <a:pos x="16" y="94"/>
                </a:cxn>
                <a:cxn ang="0">
                  <a:pos x="0" y="91"/>
                </a:cxn>
                <a:cxn ang="0">
                  <a:pos x="13" y="88"/>
                </a:cxn>
                <a:cxn ang="0">
                  <a:pos x="27" y="84"/>
                </a:cxn>
                <a:cxn ang="0">
                  <a:pos x="40" y="79"/>
                </a:cxn>
                <a:cxn ang="0">
                  <a:pos x="53" y="75"/>
                </a:cxn>
                <a:cxn ang="0">
                  <a:pos x="67" y="70"/>
                </a:cxn>
                <a:cxn ang="0">
                  <a:pos x="80" y="63"/>
                </a:cxn>
                <a:cxn ang="0">
                  <a:pos x="94" y="58"/>
                </a:cxn>
                <a:cxn ang="0">
                  <a:pos x="107" y="52"/>
                </a:cxn>
                <a:cxn ang="0">
                  <a:pos x="120" y="46"/>
                </a:cxn>
                <a:cxn ang="0">
                  <a:pos x="133" y="40"/>
                </a:cxn>
                <a:cxn ang="0">
                  <a:pos x="146" y="34"/>
                </a:cxn>
                <a:cxn ang="0">
                  <a:pos x="160" y="27"/>
                </a:cxn>
                <a:cxn ang="0">
                  <a:pos x="173" y="21"/>
                </a:cxn>
                <a:cxn ang="0">
                  <a:pos x="186" y="13"/>
                </a:cxn>
                <a:cxn ang="0">
                  <a:pos x="199" y="6"/>
                </a:cxn>
                <a:cxn ang="0">
                  <a:pos x="211" y="0"/>
                </a:cxn>
                <a:cxn ang="0">
                  <a:pos x="206" y="15"/>
                </a:cxn>
                <a:cxn ang="0">
                  <a:pos x="199" y="28"/>
                </a:cxn>
                <a:cxn ang="0">
                  <a:pos x="189" y="39"/>
                </a:cxn>
                <a:cxn ang="0">
                  <a:pos x="178" y="48"/>
                </a:cxn>
                <a:cxn ang="0">
                  <a:pos x="165" y="55"/>
                </a:cxn>
                <a:cxn ang="0">
                  <a:pos x="151" y="62"/>
                </a:cxn>
                <a:cxn ang="0">
                  <a:pos x="138" y="68"/>
                </a:cxn>
                <a:cxn ang="0">
                  <a:pos x="126" y="75"/>
                </a:cxn>
              </a:cxnLst>
              <a:rect l="0" t="0" r="r" b="b"/>
              <a:pathLst>
                <a:path w="211" h="94">
                  <a:moveTo>
                    <a:pt x="126" y="75"/>
                  </a:moveTo>
                  <a:lnTo>
                    <a:pt x="111" y="79"/>
                  </a:lnTo>
                  <a:lnTo>
                    <a:pt x="96" y="84"/>
                  </a:lnTo>
                  <a:lnTo>
                    <a:pt x="80" y="88"/>
                  </a:lnTo>
                  <a:lnTo>
                    <a:pt x="64" y="90"/>
                  </a:lnTo>
                  <a:lnTo>
                    <a:pt x="48" y="94"/>
                  </a:lnTo>
                  <a:lnTo>
                    <a:pt x="32" y="94"/>
                  </a:lnTo>
                  <a:lnTo>
                    <a:pt x="16" y="94"/>
                  </a:lnTo>
                  <a:lnTo>
                    <a:pt x="0" y="91"/>
                  </a:lnTo>
                  <a:lnTo>
                    <a:pt x="13" y="88"/>
                  </a:lnTo>
                  <a:lnTo>
                    <a:pt x="27" y="84"/>
                  </a:lnTo>
                  <a:lnTo>
                    <a:pt x="40" y="79"/>
                  </a:lnTo>
                  <a:lnTo>
                    <a:pt x="53" y="75"/>
                  </a:lnTo>
                  <a:lnTo>
                    <a:pt x="67" y="70"/>
                  </a:lnTo>
                  <a:lnTo>
                    <a:pt x="80" y="63"/>
                  </a:lnTo>
                  <a:lnTo>
                    <a:pt x="94" y="58"/>
                  </a:lnTo>
                  <a:lnTo>
                    <a:pt x="107" y="52"/>
                  </a:lnTo>
                  <a:lnTo>
                    <a:pt x="120" y="46"/>
                  </a:lnTo>
                  <a:lnTo>
                    <a:pt x="133" y="40"/>
                  </a:lnTo>
                  <a:lnTo>
                    <a:pt x="146" y="34"/>
                  </a:lnTo>
                  <a:lnTo>
                    <a:pt x="160" y="27"/>
                  </a:lnTo>
                  <a:lnTo>
                    <a:pt x="173" y="21"/>
                  </a:lnTo>
                  <a:lnTo>
                    <a:pt x="186" y="13"/>
                  </a:lnTo>
                  <a:lnTo>
                    <a:pt x="199" y="6"/>
                  </a:lnTo>
                  <a:lnTo>
                    <a:pt x="211" y="0"/>
                  </a:lnTo>
                  <a:lnTo>
                    <a:pt x="206" y="15"/>
                  </a:lnTo>
                  <a:lnTo>
                    <a:pt x="199" y="28"/>
                  </a:lnTo>
                  <a:lnTo>
                    <a:pt x="189" y="39"/>
                  </a:lnTo>
                  <a:lnTo>
                    <a:pt x="178" y="48"/>
                  </a:lnTo>
                  <a:lnTo>
                    <a:pt x="165" y="55"/>
                  </a:lnTo>
                  <a:lnTo>
                    <a:pt x="151" y="62"/>
                  </a:lnTo>
                  <a:lnTo>
                    <a:pt x="138" y="68"/>
                  </a:lnTo>
                  <a:lnTo>
                    <a:pt x="126" y="7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4" name="Freeform 1004"/>
            <p:cNvSpPr>
              <a:spLocks/>
            </p:cNvSpPr>
            <p:nvPr/>
          </p:nvSpPr>
          <p:spPr bwMode="auto">
            <a:xfrm>
              <a:off x="2356" y="3430"/>
              <a:ext cx="62" cy="68"/>
            </a:xfrm>
            <a:custGeom>
              <a:avLst/>
              <a:gdLst/>
              <a:ahLst/>
              <a:cxnLst>
                <a:cxn ang="0">
                  <a:pos x="83" y="23"/>
                </a:cxn>
                <a:cxn ang="0">
                  <a:pos x="87" y="23"/>
                </a:cxn>
                <a:cxn ang="0">
                  <a:pos x="91" y="20"/>
                </a:cxn>
                <a:cxn ang="0">
                  <a:pos x="96" y="19"/>
                </a:cxn>
                <a:cxn ang="0">
                  <a:pos x="102" y="16"/>
                </a:cxn>
                <a:cxn ang="0">
                  <a:pos x="107" y="16"/>
                </a:cxn>
                <a:cxn ang="0">
                  <a:pos x="113" y="16"/>
                </a:cxn>
                <a:cxn ang="0">
                  <a:pos x="118" y="19"/>
                </a:cxn>
                <a:cxn ang="0">
                  <a:pos x="124" y="23"/>
                </a:cxn>
                <a:cxn ang="0">
                  <a:pos x="112" y="45"/>
                </a:cxn>
                <a:cxn ang="0">
                  <a:pos x="109" y="71"/>
                </a:cxn>
                <a:cxn ang="0">
                  <a:pos x="112" y="99"/>
                </a:cxn>
                <a:cxn ang="0">
                  <a:pos x="116" y="127"/>
                </a:cxn>
                <a:cxn ang="0">
                  <a:pos x="118" y="154"/>
                </a:cxn>
                <a:cxn ang="0">
                  <a:pos x="114" y="178"/>
                </a:cxn>
                <a:cxn ang="0">
                  <a:pos x="101" y="194"/>
                </a:cxn>
                <a:cxn ang="0">
                  <a:pos x="73" y="203"/>
                </a:cxn>
                <a:cxn ang="0">
                  <a:pos x="11" y="203"/>
                </a:cxn>
                <a:cxn ang="0">
                  <a:pos x="3" y="178"/>
                </a:cxn>
                <a:cxn ang="0">
                  <a:pos x="0" y="154"/>
                </a:cxn>
                <a:cxn ang="0">
                  <a:pos x="0" y="130"/>
                </a:cxn>
                <a:cxn ang="0">
                  <a:pos x="2" y="107"/>
                </a:cxn>
                <a:cxn ang="0">
                  <a:pos x="5" y="83"/>
                </a:cxn>
                <a:cxn ang="0">
                  <a:pos x="7" y="60"/>
                </a:cxn>
                <a:cxn ang="0">
                  <a:pos x="8" y="35"/>
                </a:cxn>
                <a:cxn ang="0">
                  <a:pos x="6" y="7"/>
                </a:cxn>
                <a:cxn ang="0">
                  <a:pos x="17" y="0"/>
                </a:cxn>
                <a:cxn ang="0">
                  <a:pos x="26" y="0"/>
                </a:cxn>
                <a:cxn ang="0">
                  <a:pos x="33" y="6"/>
                </a:cxn>
                <a:cxn ang="0">
                  <a:pos x="41" y="15"/>
                </a:cxn>
                <a:cxn ang="0">
                  <a:pos x="49" y="24"/>
                </a:cxn>
                <a:cxn ang="0">
                  <a:pos x="58" y="31"/>
                </a:cxn>
                <a:cxn ang="0">
                  <a:pos x="69" y="31"/>
                </a:cxn>
                <a:cxn ang="0">
                  <a:pos x="83" y="23"/>
                </a:cxn>
              </a:cxnLst>
              <a:rect l="0" t="0" r="r" b="b"/>
              <a:pathLst>
                <a:path w="124" h="203">
                  <a:moveTo>
                    <a:pt x="83" y="23"/>
                  </a:moveTo>
                  <a:lnTo>
                    <a:pt x="87" y="23"/>
                  </a:lnTo>
                  <a:lnTo>
                    <a:pt x="91" y="20"/>
                  </a:lnTo>
                  <a:lnTo>
                    <a:pt x="96" y="19"/>
                  </a:lnTo>
                  <a:lnTo>
                    <a:pt x="102" y="16"/>
                  </a:lnTo>
                  <a:lnTo>
                    <a:pt x="107" y="16"/>
                  </a:lnTo>
                  <a:lnTo>
                    <a:pt x="113" y="16"/>
                  </a:lnTo>
                  <a:lnTo>
                    <a:pt x="118" y="19"/>
                  </a:lnTo>
                  <a:lnTo>
                    <a:pt x="124" y="23"/>
                  </a:lnTo>
                  <a:lnTo>
                    <a:pt x="112" y="45"/>
                  </a:lnTo>
                  <a:lnTo>
                    <a:pt x="109" y="71"/>
                  </a:lnTo>
                  <a:lnTo>
                    <a:pt x="112" y="99"/>
                  </a:lnTo>
                  <a:lnTo>
                    <a:pt x="116" y="127"/>
                  </a:lnTo>
                  <a:lnTo>
                    <a:pt x="118" y="154"/>
                  </a:lnTo>
                  <a:lnTo>
                    <a:pt x="114" y="178"/>
                  </a:lnTo>
                  <a:lnTo>
                    <a:pt x="101" y="194"/>
                  </a:lnTo>
                  <a:lnTo>
                    <a:pt x="73" y="203"/>
                  </a:lnTo>
                  <a:lnTo>
                    <a:pt x="11" y="203"/>
                  </a:lnTo>
                  <a:lnTo>
                    <a:pt x="3" y="178"/>
                  </a:lnTo>
                  <a:lnTo>
                    <a:pt x="0" y="154"/>
                  </a:lnTo>
                  <a:lnTo>
                    <a:pt x="0" y="130"/>
                  </a:lnTo>
                  <a:lnTo>
                    <a:pt x="2" y="107"/>
                  </a:lnTo>
                  <a:lnTo>
                    <a:pt x="5" y="83"/>
                  </a:lnTo>
                  <a:lnTo>
                    <a:pt x="7" y="60"/>
                  </a:lnTo>
                  <a:lnTo>
                    <a:pt x="8" y="35"/>
                  </a:lnTo>
                  <a:lnTo>
                    <a:pt x="6" y="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3" y="6"/>
                  </a:lnTo>
                  <a:lnTo>
                    <a:pt x="41" y="15"/>
                  </a:lnTo>
                  <a:lnTo>
                    <a:pt x="49" y="24"/>
                  </a:lnTo>
                  <a:lnTo>
                    <a:pt x="58" y="31"/>
                  </a:lnTo>
                  <a:lnTo>
                    <a:pt x="69" y="31"/>
                  </a:lnTo>
                  <a:lnTo>
                    <a:pt x="83" y="23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5" name="Freeform 1005"/>
            <p:cNvSpPr>
              <a:spLocks/>
            </p:cNvSpPr>
            <p:nvPr/>
          </p:nvSpPr>
          <p:spPr bwMode="auto">
            <a:xfrm>
              <a:off x="2075" y="3488"/>
              <a:ext cx="31" cy="16"/>
            </a:xfrm>
            <a:custGeom>
              <a:avLst/>
              <a:gdLst/>
              <a:ahLst/>
              <a:cxnLst>
                <a:cxn ang="0">
                  <a:pos x="62" y="41"/>
                </a:cxn>
                <a:cxn ang="0">
                  <a:pos x="62" y="48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2" y="0"/>
                </a:cxn>
                <a:cxn ang="0">
                  <a:pos x="22" y="1"/>
                </a:cxn>
                <a:cxn ang="0">
                  <a:pos x="31" y="5"/>
                </a:cxn>
                <a:cxn ang="0">
                  <a:pos x="41" y="13"/>
                </a:cxn>
                <a:cxn ang="0">
                  <a:pos x="49" y="22"/>
                </a:cxn>
                <a:cxn ang="0">
                  <a:pos x="57" y="32"/>
                </a:cxn>
                <a:cxn ang="0">
                  <a:pos x="62" y="41"/>
                </a:cxn>
              </a:cxnLst>
              <a:rect l="0" t="0" r="r" b="b"/>
              <a:pathLst>
                <a:path w="62" h="48">
                  <a:moveTo>
                    <a:pt x="62" y="41"/>
                  </a:moveTo>
                  <a:lnTo>
                    <a:pt x="62" y="48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2" y="0"/>
                  </a:lnTo>
                  <a:lnTo>
                    <a:pt x="22" y="1"/>
                  </a:lnTo>
                  <a:lnTo>
                    <a:pt x="31" y="5"/>
                  </a:lnTo>
                  <a:lnTo>
                    <a:pt x="41" y="13"/>
                  </a:lnTo>
                  <a:lnTo>
                    <a:pt x="49" y="22"/>
                  </a:lnTo>
                  <a:lnTo>
                    <a:pt x="57" y="32"/>
                  </a:lnTo>
                  <a:lnTo>
                    <a:pt x="62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6" name="Freeform 1006"/>
            <p:cNvSpPr>
              <a:spLocks/>
            </p:cNvSpPr>
            <p:nvPr/>
          </p:nvSpPr>
          <p:spPr bwMode="auto">
            <a:xfrm>
              <a:off x="2269" y="3492"/>
              <a:ext cx="4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7" name="Freeform 1007"/>
            <p:cNvSpPr>
              <a:spLocks/>
            </p:cNvSpPr>
            <p:nvPr/>
          </p:nvSpPr>
          <p:spPr bwMode="auto">
            <a:xfrm>
              <a:off x="2285" y="3488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8" name="Freeform 1008"/>
            <p:cNvSpPr>
              <a:spLocks/>
            </p:cNvSpPr>
            <p:nvPr/>
          </p:nvSpPr>
          <p:spPr bwMode="auto">
            <a:xfrm>
              <a:off x="2303" y="3517"/>
              <a:ext cx="6" cy="4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3" y="11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2" y="4"/>
                </a:cxn>
              </a:cxnLst>
              <a:rect l="0" t="0" r="r" b="b"/>
              <a:pathLst>
                <a:path w="12" h="11">
                  <a:moveTo>
                    <a:pt x="12" y="4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9" name="Freeform 1009"/>
            <p:cNvSpPr>
              <a:spLocks/>
            </p:cNvSpPr>
            <p:nvPr/>
          </p:nvSpPr>
          <p:spPr bwMode="auto">
            <a:xfrm>
              <a:off x="2227" y="3542"/>
              <a:ext cx="6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1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8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3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0" name="Freeform 1010"/>
            <p:cNvSpPr>
              <a:spLocks/>
            </p:cNvSpPr>
            <p:nvPr/>
          </p:nvSpPr>
          <p:spPr bwMode="auto">
            <a:xfrm>
              <a:off x="2061" y="3496"/>
              <a:ext cx="8" cy="7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1" y="17"/>
                </a:cxn>
                <a:cxn ang="0">
                  <a:pos x="0" y="9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14" y="7"/>
                </a:cxn>
                <a:cxn ang="0">
                  <a:pos x="7" y="20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lnTo>
                    <a:pt x="1" y="17"/>
                  </a:lnTo>
                  <a:lnTo>
                    <a:pt x="0" y="9"/>
                  </a:lnTo>
                  <a:lnTo>
                    <a:pt x="3" y="3"/>
                  </a:lnTo>
                  <a:lnTo>
                    <a:pt x="9" y="0"/>
                  </a:lnTo>
                  <a:lnTo>
                    <a:pt x="14" y="7"/>
                  </a:lnTo>
                  <a:lnTo>
                    <a:pt x="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1" name="Freeform 1011"/>
            <p:cNvSpPr>
              <a:spLocks/>
            </p:cNvSpPr>
            <p:nvPr/>
          </p:nvSpPr>
          <p:spPr bwMode="auto">
            <a:xfrm>
              <a:off x="2278" y="3499"/>
              <a:ext cx="7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2" name="Freeform 1012"/>
            <p:cNvSpPr>
              <a:spLocks/>
            </p:cNvSpPr>
            <p:nvPr/>
          </p:nvSpPr>
          <p:spPr bwMode="auto">
            <a:xfrm>
              <a:off x="2239" y="3502"/>
              <a:ext cx="5" cy="5"/>
            </a:xfrm>
            <a:custGeom>
              <a:avLst/>
              <a:gdLst/>
              <a:ahLst/>
              <a:cxnLst>
                <a:cxn ang="0">
                  <a:pos x="11" y="9"/>
                </a:cxn>
                <a:cxn ang="0">
                  <a:pos x="0" y="16"/>
                </a:cxn>
                <a:cxn ang="0">
                  <a:pos x="2" y="0"/>
                </a:cxn>
                <a:cxn ang="0">
                  <a:pos x="3" y="4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11" y="9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8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3" name="Freeform 1013"/>
            <p:cNvSpPr>
              <a:spLocks/>
            </p:cNvSpPr>
            <p:nvPr/>
          </p:nvSpPr>
          <p:spPr bwMode="auto">
            <a:xfrm>
              <a:off x="2073" y="3504"/>
              <a:ext cx="5" cy="8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10" y="22"/>
                </a:cxn>
              </a:cxnLst>
              <a:rect l="0" t="0" r="r" b="b"/>
              <a:pathLst>
                <a:path w="10" h="22">
                  <a:moveTo>
                    <a:pt x="10" y="22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9" y="5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4" name="Freeform 1014"/>
            <p:cNvSpPr>
              <a:spLocks/>
            </p:cNvSpPr>
            <p:nvPr/>
          </p:nvSpPr>
          <p:spPr bwMode="auto">
            <a:xfrm>
              <a:off x="2051" y="3505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7"/>
                </a:cxn>
                <a:cxn ang="0">
                  <a:pos x="7" y="8"/>
                </a:cxn>
                <a:cxn ang="0">
                  <a:pos x="10" y="12"/>
                </a:cxn>
                <a:cxn ang="0">
                  <a:pos x="10" y="14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7"/>
                  </a:lnTo>
                  <a:lnTo>
                    <a:pt x="7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5" name="Freeform 1015"/>
            <p:cNvSpPr>
              <a:spLocks/>
            </p:cNvSpPr>
            <p:nvPr/>
          </p:nvSpPr>
          <p:spPr bwMode="auto">
            <a:xfrm>
              <a:off x="2261" y="3506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8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7" y="0"/>
                </a:cxn>
                <a:cxn ang="0">
                  <a:pos x="17" y="20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lnTo>
                    <a:pt x="8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1" y="0"/>
                  </a:lnTo>
                  <a:lnTo>
                    <a:pt x="17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6" name="Freeform 1016"/>
            <p:cNvSpPr>
              <a:spLocks/>
            </p:cNvSpPr>
            <p:nvPr/>
          </p:nvSpPr>
          <p:spPr bwMode="auto">
            <a:xfrm>
              <a:off x="2282" y="3510"/>
              <a:ext cx="7" cy="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2" y="2"/>
                </a:cxn>
                <a:cxn ang="0">
                  <a:pos x="11" y="5"/>
                </a:cxn>
                <a:cxn ang="0">
                  <a:pos x="10" y="7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lnTo>
                    <a:pt x="12" y="2"/>
                  </a:lnTo>
                  <a:lnTo>
                    <a:pt x="11" y="5"/>
                  </a:lnTo>
                  <a:lnTo>
                    <a:pt x="10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7" name="Freeform 1017"/>
            <p:cNvSpPr>
              <a:spLocks/>
            </p:cNvSpPr>
            <p:nvPr/>
          </p:nvSpPr>
          <p:spPr bwMode="auto">
            <a:xfrm>
              <a:off x="2301" y="3529"/>
              <a:ext cx="6" cy="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0"/>
                </a:cxn>
                <a:cxn ang="0">
                  <a:pos x="13" y="17"/>
                </a:cxn>
                <a:cxn ang="0">
                  <a:pos x="0" y="1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lnTo>
                    <a:pt x="8" y="0"/>
                  </a:lnTo>
                  <a:lnTo>
                    <a:pt x="13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8" name="Freeform 1018"/>
            <p:cNvSpPr>
              <a:spLocks/>
            </p:cNvSpPr>
            <p:nvPr/>
          </p:nvSpPr>
          <p:spPr bwMode="auto">
            <a:xfrm>
              <a:off x="2307" y="3546"/>
              <a:ext cx="6" cy="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3" y="2"/>
                </a:cxn>
                <a:cxn ang="0">
                  <a:pos x="12" y="5"/>
                </a:cxn>
                <a:cxn ang="0">
                  <a:pos x="11" y="8"/>
                </a:cxn>
                <a:cxn ang="0">
                  <a:pos x="8" y="9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5" y="2"/>
                </a:cxn>
                <a:cxn ang="0">
                  <a:pos x="9" y="0"/>
                </a:cxn>
                <a:cxn ang="0">
                  <a:pos x="14" y="0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9" name="Freeform 1019"/>
            <p:cNvSpPr>
              <a:spLocks/>
            </p:cNvSpPr>
            <p:nvPr/>
          </p:nvSpPr>
          <p:spPr bwMode="auto">
            <a:xfrm>
              <a:off x="2399" y="3509"/>
              <a:ext cx="15" cy="14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32" y="42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3" y="41"/>
                </a:cxn>
                <a:cxn ang="0">
                  <a:pos x="9" y="39"/>
                </a:cxn>
                <a:cxn ang="0">
                  <a:pos x="6" y="38"/>
                </a:cxn>
                <a:cxn ang="0">
                  <a:pos x="3" y="34"/>
                </a:cxn>
                <a:cxn ang="0">
                  <a:pos x="0" y="29"/>
                </a:cxn>
                <a:cxn ang="0">
                  <a:pos x="8" y="0"/>
                </a:cxn>
                <a:cxn ang="0">
                  <a:pos x="19" y="2"/>
                </a:cxn>
                <a:cxn ang="0">
                  <a:pos x="23" y="9"/>
                </a:cxn>
                <a:cxn ang="0">
                  <a:pos x="26" y="16"/>
                </a:cxn>
                <a:cxn ang="0">
                  <a:pos x="32" y="23"/>
                </a:cxn>
              </a:cxnLst>
              <a:rect l="0" t="0" r="r" b="b"/>
              <a:pathLst>
                <a:path w="32" h="42">
                  <a:moveTo>
                    <a:pt x="32" y="23"/>
                  </a:moveTo>
                  <a:lnTo>
                    <a:pt x="32" y="42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39"/>
                  </a:lnTo>
                  <a:lnTo>
                    <a:pt x="6" y="38"/>
                  </a:lnTo>
                  <a:lnTo>
                    <a:pt x="3" y="34"/>
                  </a:lnTo>
                  <a:lnTo>
                    <a:pt x="0" y="29"/>
                  </a:lnTo>
                  <a:lnTo>
                    <a:pt x="8" y="0"/>
                  </a:lnTo>
                  <a:lnTo>
                    <a:pt x="19" y="2"/>
                  </a:lnTo>
                  <a:lnTo>
                    <a:pt x="23" y="9"/>
                  </a:lnTo>
                  <a:lnTo>
                    <a:pt x="26" y="16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0" name="Freeform 1020"/>
            <p:cNvSpPr>
              <a:spLocks/>
            </p:cNvSpPr>
            <p:nvPr/>
          </p:nvSpPr>
          <p:spPr bwMode="auto">
            <a:xfrm>
              <a:off x="2244" y="3510"/>
              <a:ext cx="6" cy="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15"/>
                </a:cxn>
                <a:cxn ang="0">
                  <a:pos x="0" y="15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11" y="4"/>
                </a:cxn>
              </a:cxnLst>
              <a:rect l="0" t="0" r="r" b="b"/>
              <a:pathLst>
                <a:path w="11" h="15">
                  <a:moveTo>
                    <a:pt x="11" y="4"/>
                  </a:moveTo>
                  <a:lnTo>
                    <a:pt x="1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1" name="Freeform 1021"/>
            <p:cNvSpPr>
              <a:spLocks/>
            </p:cNvSpPr>
            <p:nvPr/>
          </p:nvSpPr>
          <p:spPr bwMode="auto">
            <a:xfrm>
              <a:off x="2192" y="3524"/>
              <a:ext cx="6" cy="4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8" y="1"/>
                </a:cxn>
                <a:cxn ang="0">
                  <a:pos x="11" y="2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2" name="Freeform 1022"/>
            <p:cNvSpPr>
              <a:spLocks/>
            </p:cNvSpPr>
            <p:nvPr/>
          </p:nvSpPr>
          <p:spPr bwMode="auto">
            <a:xfrm>
              <a:off x="2039" y="3513"/>
              <a:ext cx="7" cy="4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0" y="11"/>
                </a:cxn>
                <a:cxn ang="0">
                  <a:pos x="2" y="6"/>
                </a:cxn>
                <a:cxn ang="0">
                  <a:pos x="5" y="1"/>
                </a:cxn>
                <a:cxn ang="0">
                  <a:pos x="9" y="0"/>
                </a:cxn>
                <a:cxn ang="0">
                  <a:pos x="13" y="2"/>
                </a:cxn>
                <a:cxn ang="0">
                  <a:pos x="13" y="11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0" y="11"/>
                  </a:lnTo>
                  <a:lnTo>
                    <a:pt x="2" y="6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3" name="Freeform 1023"/>
            <p:cNvSpPr>
              <a:spLocks/>
            </p:cNvSpPr>
            <p:nvPr/>
          </p:nvSpPr>
          <p:spPr bwMode="auto">
            <a:xfrm>
              <a:off x="2061" y="3514"/>
              <a:ext cx="8" cy="7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8" y="22"/>
                </a:cxn>
              </a:cxnLst>
              <a:rect l="0" t="0" r="r" b="b"/>
              <a:pathLst>
                <a:path w="15" h="22">
                  <a:moveTo>
                    <a:pt x="8" y="22"/>
                  </a:moveTo>
                  <a:lnTo>
                    <a:pt x="2" y="18"/>
                  </a:lnTo>
                  <a:lnTo>
                    <a:pt x="0" y="11"/>
                  </a:lnTo>
                  <a:lnTo>
                    <a:pt x="2" y="4"/>
                  </a:lnTo>
                  <a:lnTo>
                    <a:pt x="8" y="0"/>
                  </a:lnTo>
                  <a:lnTo>
                    <a:pt x="15" y="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4" name="Freeform 1024"/>
            <p:cNvSpPr>
              <a:spLocks/>
            </p:cNvSpPr>
            <p:nvPr/>
          </p:nvSpPr>
          <p:spPr bwMode="auto">
            <a:xfrm>
              <a:off x="2249" y="3518"/>
              <a:ext cx="8" cy="7"/>
            </a:xfrm>
            <a:custGeom>
              <a:avLst/>
              <a:gdLst/>
              <a:ahLst/>
              <a:cxnLst>
                <a:cxn ang="0">
                  <a:pos x="10" y="22"/>
                </a:cxn>
                <a:cxn ang="0">
                  <a:pos x="0" y="19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10" y="22"/>
                </a:cxn>
              </a:cxnLst>
              <a:rect l="0" t="0" r="r" b="b"/>
              <a:pathLst>
                <a:path w="16" h="22">
                  <a:moveTo>
                    <a:pt x="10" y="22"/>
                  </a:moveTo>
                  <a:lnTo>
                    <a:pt x="0" y="19"/>
                  </a:lnTo>
                  <a:lnTo>
                    <a:pt x="8" y="0"/>
                  </a:lnTo>
                  <a:lnTo>
                    <a:pt x="16" y="6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5" name="Freeform 1025"/>
            <p:cNvSpPr>
              <a:spLocks/>
            </p:cNvSpPr>
            <p:nvPr/>
          </p:nvSpPr>
          <p:spPr bwMode="auto">
            <a:xfrm>
              <a:off x="2266" y="3515"/>
              <a:ext cx="9" cy="7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9"/>
                </a:cxn>
                <a:cxn ang="0">
                  <a:pos x="17" y="14"/>
                </a:cxn>
                <a:cxn ang="0">
                  <a:pos x="15" y="17"/>
                </a:cxn>
                <a:cxn ang="0">
                  <a:pos x="13" y="19"/>
                </a:cxn>
                <a:cxn ang="0">
                  <a:pos x="0" y="13"/>
                </a:cxn>
                <a:cxn ang="0">
                  <a:pos x="3" y="8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18" y="3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18" y="9"/>
                  </a:lnTo>
                  <a:lnTo>
                    <a:pt x="17" y="14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6" name="Freeform 1026"/>
            <p:cNvSpPr>
              <a:spLocks/>
            </p:cNvSpPr>
            <p:nvPr/>
          </p:nvSpPr>
          <p:spPr bwMode="auto">
            <a:xfrm>
              <a:off x="2183" y="3513"/>
              <a:ext cx="7" cy="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1" y="9"/>
                </a:cxn>
                <a:cxn ang="0">
                  <a:pos x="8" y="11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15" y="4"/>
                </a:cxn>
              </a:cxnLst>
              <a:rect l="0" t="0" r="r" b="b"/>
              <a:pathLst>
                <a:path w="15" h="13">
                  <a:moveTo>
                    <a:pt x="15" y="4"/>
                  </a:moveTo>
                  <a:lnTo>
                    <a:pt x="11" y="9"/>
                  </a:lnTo>
                  <a:lnTo>
                    <a:pt x="8" y="11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7" name="Freeform 1027"/>
            <p:cNvSpPr>
              <a:spLocks/>
            </p:cNvSpPr>
            <p:nvPr/>
          </p:nvSpPr>
          <p:spPr bwMode="auto">
            <a:xfrm>
              <a:off x="2105" y="3518"/>
              <a:ext cx="6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13" y="13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8" name="Freeform 1028"/>
            <p:cNvSpPr>
              <a:spLocks/>
            </p:cNvSpPr>
            <p:nvPr/>
          </p:nvSpPr>
          <p:spPr bwMode="auto">
            <a:xfrm>
              <a:off x="2049" y="3521"/>
              <a:ext cx="6" cy="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0" y="10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11" y="23"/>
                </a:cxn>
              </a:cxnLst>
              <a:rect l="0" t="0" r="r" b="b"/>
              <a:pathLst>
                <a:path w="12" h="23">
                  <a:moveTo>
                    <a:pt x="11" y="2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9" name="Freeform 1029"/>
            <p:cNvSpPr>
              <a:spLocks/>
            </p:cNvSpPr>
            <p:nvPr/>
          </p:nvSpPr>
          <p:spPr bwMode="auto">
            <a:xfrm>
              <a:off x="2125" y="3551"/>
              <a:ext cx="5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1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1" y="9"/>
                </a:cxn>
                <a:cxn ang="0">
                  <a:pos x="11" y="17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1" y="9"/>
                  </a:lnTo>
                  <a:lnTo>
                    <a:pt x="11" y="17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Freeform 1030"/>
            <p:cNvSpPr>
              <a:spLocks/>
            </p:cNvSpPr>
            <p:nvPr/>
          </p:nvSpPr>
          <p:spPr bwMode="auto">
            <a:xfrm>
              <a:off x="2028" y="3523"/>
              <a:ext cx="7" cy="4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" y="12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1" y="10"/>
                </a:cxn>
                <a:cxn ang="0">
                  <a:pos x="6" y="13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lnTo>
                    <a:pt x="1" y="1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Freeform 1031"/>
            <p:cNvSpPr>
              <a:spLocks/>
            </p:cNvSpPr>
            <p:nvPr/>
          </p:nvSpPr>
          <p:spPr bwMode="auto">
            <a:xfrm>
              <a:off x="2093" y="3524"/>
              <a:ext cx="7" cy="7"/>
            </a:xfrm>
            <a:custGeom>
              <a:avLst/>
              <a:gdLst/>
              <a:ahLst/>
              <a:cxnLst>
                <a:cxn ang="0">
                  <a:pos x="13" y="20"/>
                </a:cxn>
                <a:cxn ang="0">
                  <a:pos x="0" y="23"/>
                </a:cxn>
                <a:cxn ang="0">
                  <a:pos x="8" y="0"/>
                </a:cxn>
                <a:cxn ang="0">
                  <a:pos x="11" y="5"/>
                </a:cxn>
                <a:cxn ang="0">
                  <a:pos x="12" y="10"/>
                </a:cxn>
                <a:cxn ang="0">
                  <a:pos x="13" y="15"/>
                </a:cxn>
                <a:cxn ang="0">
                  <a:pos x="13" y="20"/>
                </a:cxn>
              </a:cxnLst>
              <a:rect l="0" t="0" r="r" b="b"/>
              <a:pathLst>
                <a:path w="13" h="23">
                  <a:moveTo>
                    <a:pt x="13" y="20"/>
                  </a:moveTo>
                  <a:lnTo>
                    <a:pt x="0" y="23"/>
                  </a:lnTo>
                  <a:lnTo>
                    <a:pt x="8" y="0"/>
                  </a:lnTo>
                  <a:lnTo>
                    <a:pt x="11" y="5"/>
                  </a:lnTo>
                  <a:lnTo>
                    <a:pt x="12" y="10"/>
                  </a:lnTo>
                  <a:lnTo>
                    <a:pt x="13" y="15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Freeform 1032"/>
            <p:cNvSpPr>
              <a:spLocks/>
            </p:cNvSpPr>
            <p:nvPr/>
          </p:nvSpPr>
          <p:spPr bwMode="auto">
            <a:xfrm>
              <a:off x="2159" y="3529"/>
              <a:ext cx="6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Freeform 1033"/>
            <p:cNvSpPr>
              <a:spLocks/>
            </p:cNvSpPr>
            <p:nvPr/>
          </p:nvSpPr>
          <p:spPr bwMode="auto">
            <a:xfrm>
              <a:off x="2223" y="3504"/>
              <a:ext cx="5" cy="5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2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2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Freeform 1034"/>
            <p:cNvSpPr>
              <a:spLocks/>
            </p:cNvSpPr>
            <p:nvPr/>
          </p:nvSpPr>
          <p:spPr bwMode="auto">
            <a:xfrm>
              <a:off x="2188" y="3534"/>
              <a:ext cx="5" cy="6"/>
            </a:xfrm>
            <a:custGeom>
              <a:avLst/>
              <a:gdLst/>
              <a:ahLst/>
              <a:cxnLst>
                <a:cxn ang="0">
                  <a:pos x="10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8"/>
                </a:cxn>
                <a:cxn ang="0">
                  <a:pos x="8" y="11"/>
                </a:cxn>
                <a:cxn ang="0">
                  <a:pos x="10" y="17"/>
                </a:cxn>
              </a:cxnLst>
              <a:rect l="0" t="0" r="r" b="b"/>
              <a:pathLst>
                <a:path w="10" h="17">
                  <a:moveTo>
                    <a:pt x="10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8"/>
                  </a:lnTo>
                  <a:lnTo>
                    <a:pt x="8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Freeform 1035"/>
            <p:cNvSpPr>
              <a:spLocks/>
            </p:cNvSpPr>
            <p:nvPr/>
          </p:nvSpPr>
          <p:spPr bwMode="auto">
            <a:xfrm>
              <a:off x="2277" y="3526"/>
              <a:ext cx="8" cy="6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7"/>
                </a:cxn>
                <a:cxn ang="0">
                  <a:pos x="8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9" y="3"/>
                </a:cxn>
                <a:cxn ang="0">
                  <a:pos x="13" y="7"/>
                </a:cxn>
                <a:cxn ang="0">
                  <a:pos x="15" y="13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1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Freeform 1036"/>
            <p:cNvSpPr>
              <a:spLocks/>
            </p:cNvSpPr>
            <p:nvPr/>
          </p:nvSpPr>
          <p:spPr bwMode="auto">
            <a:xfrm>
              <a:off x="2319" y="3512"/>
              <a:ext cx="7" cy="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7"/>
                </a:cxn>
                <a:cxn ang="0">
                  <a:pos x="7" y="17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4" y="13"/>
                </a:cxn>
              </a:cxnLst>
              <a:rect l="0" t="0" r="r" b="b"/>
              <a:pathLst>
                <a:path w="14" h="17">
                  <a:moveTo>
                    <a:pt x="14" y="13"/>
                  </a:moveTo>
                  <a:lnTo>
                    <a:pt x="10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7" name="Freeform 1037"/>
            <p:cNvSpPr>
              <a:spLocks/>
            </p:cNvSpPr>
            <p:nvPr/>
          </p:nvSpPr>
          <p:spPr bwMode="auto">
            <a:xfrm>
              <a:off x="2246" y="3537"/>
              <a:ext cx="7" cy="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11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2"/>
                </a:cxn>
                <a:cxn ang="0">
                  <a:pos x="13" y="6"/>
                </a:cxn>
                <a:cxn ang="0">
                  <a:pos x="15" y="12"/>
                </a:cxn>
              </a:cxnLst>
              <a:rect l="0" t="0" r="r" b="b"/>
              <a:pathLst>
                <a:path w="15" h="16">
                  <a:moveTo>
                    <a:pt x="15" y="12"/>
                  </a:move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2"/>
                  </a:lnTo>
                  <a:lnTo>
                    <a:pt x="13" y="6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Freeform 1038"/>
            <p:cNvSpPr>
              <a:spLocks/>
            </p:cNvSpPr>
            <p:nvPr/>
          </p:nvSpPr>
          <p:spPr bwMode="auto">
            <a:xfrm>
              <a:off x="2074" y="3525"/>
              <a:ext cx="4" cy="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8" y="7"/>
                </a:cxn>
              </a:cxnLst>
              <a:rect l="0" t="0" r="r" b="b"/>
              <a:pathLst>
                <a:path w="8" h="17">
                  <a:moveTo>
                    <a:pt x="8" y="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Freeform 1039"/>
            <p:cNvSpPr>
              <a:spLocks/>
            </p:cNvSpPr>
            <p:nvPr/>
          </p:nvSpPr>
          <p:spPr bwMode="auto">
            <a:xfrm>
              <a:off x="2097" y="3604"/>
              <a:ext cx="5" cy="4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2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Freeform 1040"/>
            <p:cNvSpPr>
              <a:spLocks/>
            </p:cNvSpPr>
            <p:nvPr/>
          </p:nvSpPr>
          <p:spPr bwMode="auto">
            <a:xfrm>
              <a:off x="2259" y="3527"/>
              <a:ext cx="8" cy="6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8" y="4"/>
                </a:cxn>
                <a:cxn ang="0">
                  <a:pos x="12" y="7"/>
                </a:cxn>
                <a:cxn ang="0">
                  <a:pos x="15" y="11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8" y="4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1" name="Freeform 1041"/>
            <p:cNvSpPr>
              <a:spLocks/>
            </p:cNvSpPr>
            <p:nvPr/>
          </p:nvSpPr>
          <p:spPr bwMode="auto">
            <a:xfrm>
              <a:off x="2114" y="3528"/>
              <a:ext cx="6" cy="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6" y="13"/>
                </a:cxn>
                <a:cxn ang="0">
                  <a:pos x="5" y="10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4" y="3"/>
                </a:cxn>
                <a:cxn ang="0">
                  <a:pos x="7" y="2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1"/>
                </a:cxn>
              </a:cxnLst>
              <a:rect l="0" t="0" r="r" b="b"/>
              <a:pathLst>
                <a:path w="13" h="17">
                  <a:moveTo>
                    <a:pt x="13" y="11"/>
                  </a:moveTo>
                  <a:lnTo>
                    <a:pt x="11" y="11"/>
                  </a:lnTo>
                  <a:lnTo>
                    <a:pt x="10" y="13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Freeform 1042"/>
            <p:cNvSpPr>
              <a:spLocks/>
            </p:cNvSpPr>
            <p:nvPr/>
          </p:nvSpPr>
          <p:spPr bwMode="auto">
            <a:xfrm>
              <a:off x="2122" y="3569"/>
              <a:ext cx="6" cy="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10" y="11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5" y="17"/>
                </a:cxn>
                <a:cxn ang="0">
                  <a:pos x="5" y="13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4"/>
                </a:cxn>
                <a:cxn ang="0">
                  <a:pos x="3" y="3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11"/>
                </a:cxn>
              </a:cxnLst>
              <a:rect l="0" t="0" r="r" b="b"/>
              <a:pathLst>
                <a:path w="12" h="17">
                  <a:moveTo>
                    <a:pt x="12" y="11"/>
                  </a:moveTo>
                  <a:lnTo>
                    <a:pt x="10" y="11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3" name="Freeform 1043"/>
            <p:cNvSpPr>
              <a:spLocks/>
            </p:cNvSpPr>
            <p:nvPr/>
          </p:nvSpPr>
          <p:spPr bwMode="auto">
            <a:xfrm>
              <a:off x="2129" y="3518"/>
              <a:ext cx="7" cy="6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1" y="10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5" y="17"/>
                </a:cxn>
                <a:cxn ang="0">
                  <a:pos x="6" y="13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3" y="10"/>
                </a:cxn>
              </a:cxnLst>
              <a:rect l="0" t="0" r="r" b="b"/>
              <a:pathLst>
                <a:path w="13" h="17">
                  <a:moveTo>
                    <a:pt x="13" y="10"/>
                  </a:moveTo>
                  <a:lnTo>
                    <a:pt x="11" y="10"/>
                  </a:lnTo>
                  <a:lnTo>
                    <a:pt x="9" y="11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6" y="13"/>
                  </a:lnTo>
                  <a:lnTo>
                    <a:pt x="5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Freeform 1044"/>
            <p:cNvSpPr>
              <a:spLocks/>
            </p:cNvSpPr>
            <p:nvPr/>
          </p:nvSpPr>
          <p:spPr bwMode="auto">
            <a:xfrm>
              <a:off x="2354" y="3528"/>
              <a:ext cx="66" cy="48"/>
            </a:xfrm>
            <a:custGeom>
              <a:avLst/>
              <a:gdLst/>
              <a:ahLst/>
              <a:cxnLst>
                <a:cxn ang="0">
                  <a:pos x="133" y="30"/>
                </a:cxn>
                <a:cxn ang="0">
                  <a:pos x="120" y="33"/>
                </a:cxn>
                <a:cxn ang="0">
                  <a:pos x="106" y="34"/>
                </a:cxn>
                <a:cxn ang="0">
                  <a:pos x="92" y="33"/>
                </a:cxn>
                <a:cxn ang="0">
                  <a:pos x="80" y="34"/>
                </a:cxn>
                <a:cxn ang="0">
                  <a:pos x="69" y="37"/>
                </a:cxn>
                <a:cxn ang="0">
                  <a:pos x="60" y="43"/>
                </a:cxn>
                <a:cxn ang="0">
                  <a:pos x="53" y="56"/>
                </a:cxn>
                <a:cxn ang="0">
                  <a:pos x="49" y="76"/>
                </a:cxn>
                <a:cxn ang="0">
                  <a:pos x="42" y="80"/>
                </a:cxn>
                <a:cxn ang="0">
                  <a:pos x="35" y="86"/>
                </a:cxn>
                <a:cxn ang="0">
                  <a:pos x="29" y="92"/>
                </a:cxn>
                <a:cxn ang="0">
                  <a:pos x="27" y="102"/>
                </a:cxn>
                <a:cxn ang="0">
                  <a:pos x="32" y="109"/>
                </a:cxn>
                <a:cxn ang="0">
                  <a:pos x="39" y="111"/>
                </a:cxn>
                <a:cxn ang="0">
                  <a:pos x="45" y="109"/>
                </a:cxn>
                <a:cxn ang="0">
                  <a:pos x="52" y="104"/>
                </a:cxn>
                <a:cxn ang="0">
                  <a:pos x="59" y="97"/>
                </a:cxn>
                <a:cxn ang="0">
                  <a:pos x="65" y="89"/>
                </a:cxn>
                <a:cxn ang="0">
                  <a:pos x="70" y="83"/>
                </a:cxn>
                <a:cxn ang="0">
                  <a:pos x="74" y="76"/>
                </a:cxn>
                <a:cxn ang="0">
                  <a:pos x="82" y="83"/>
                </a:cxn>
                <a:cxn ang="0">
                  <a:pos x="85" y="97"/>
                </a:cxn>
                <a:cxn ang="0">
                  <a:pos x="87" y="116"/>
                </a:cxn>
                <a:cxn ang="0">
                  <a:pos x="87" y="134"/>
                </a:cxn>
                <a:cxn ang="0">
                  <a:pos x="87" y="145"/>
                </a:cxn>
                <a:cxn ang="0">
                  <a:pos x="75" y="145"/>
                </a:cxn>
                <a:cxn ang="0">
                  <a:pos x="63" y="145"/>
                </a:cxn>
                <a:cxn ang="0">
                  <a:pos x="51" y="143"/>
                </a:cxn>
                <a:cxn ang="0">
                  <a:pos x="39" y="141"/>
                </a:cxn>
                <a:cxn ang="0">
                  <a:pos x="27" y="137"/>
                </a:cxn>
                <a:cxn ang="0">
                  <a:pos x="16" y="133"/>
                </a:cxn>
                <a:cxn ang="0">
                  <a:pos x="7" y="127"/>
                </a:cxn>
                <a:cxn ang="0">
                  <a:pos x="0" y="119"/>
                </a:cxn>
                <a:cxn ang="0">
                  <a:pos x="2" y="98"/>
                </a:cxn>
                <a:cxn ang="0">
                  <a:pos x="5" y="80"/>
                </a:cxn>
                <a:cxn ang="0">
                  <a:pos x="9" y="62"/>
                </a:cxn>
                <a:cxn ang="0">
                  <a:pos x="15" y="47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42" y="10"/>
                </a:cxn>
                <a:cxn ang="0">
                  <a:pos x="54" y="0"/>
                </a:cxn>
                <a:cxn ang="0">
                  <a:pos x="64" y="4"/>
                </a:cxn>
                <a:cxn ang="0">
                  <a:pos x="75" y="7"/>
                </a:cxn>
                <a:cxn ang="0">
                  <a:pos x="87" y="8"/>
                </a:cxn>
                <a:cxn ang="0">
                  <a:pos x="98" y="10"/>
                </a:cxn>
                <a:cxn ang="0">
                  <a:pos x="110" y="12"/>
                </a:cxn>
                <a:cxn ang="0">
                  <a:pos x="119" y="15"/>
                </a:cxn>
                <a:cxn ang="0">
                  <a:pos x="127" y="21"/>
                </a:cxn>
                <a:cxn ang="0">
                  <a:pos x="133" y="30"/>
                </a:cxn>
              </a:cxnLst>
              <a:rect l="0" t="0" r="r" b="b"/>
              <a:pathLst>
                <a:path w="133" h="145">
                  <a:moveTo>
                    <a:pt x="133" y="30"/>
                  </a:moveTo>
                  <a:lnTo>
                    <a:pt x="120" y="33"/>
                  </a:lnTo>
                  <a:lnTo>
                    <a:pt x="106" y="34"/>
                  </a:lnTo>
                  <a:lnTo>
                    <a:pt x="92" y="33"/>
                  </a:lnTo>
                  <a:lnTo>
                    <a:pt x="80" y="34"/>
                  </a:lnTo>
                  <a:lnTo>
                    <a:pt x="69" y="37"/>
                  </a:lnTo>
                  <a:lnTo>
                    <a:pt x="60" y="43"/>
                  </a:lnTo>
                  <a:lnTo>
                    <a:pt x="53" y="56"/>
                  </a:lnTo>
                  <a:lnTo>
                    <a:pt x="49" y="76"/>
                  </a:lnTo>
                  <a:lnTo>
                    <a:pt x="42" y="80"/>
                  </a:lnTo>
                  <a:lnTo>
                    <a:pt x="35" y="86"/>
                  </a:lnTo>
                  <a:lnTo>
                    <a:pt x="29" y="92"/>
                  </a:lnTo>
                  <a:lnTo>
                    <a:pt x="27" y="102"/>
                  </a:lnTo>
                  <a:lnTo>
                    <a:pt x="32" y="109"/>
                  </a:lnTo>
                  <a:lnTo>
                    <a:pt x="39" y="111"/>
                  </a:lnTo>
                  <a:lnTo>
                    <a:pt x="45" y="109"/>
                  </a:lnTo>
                  <a:lnTo>
                    <a:pt x="52" y="104"/>
                  </a:lnTo>
                  <a:lnTo>
                    <a:pt x="59" y="97"/>
                  </a:lnTo>
                  <a:lnTo>
                    <a:pt x="65" y="89"/>
                  </a:lnTo>
                  <a:lnTo>
                    <a:pt x="70" y="83"/>
                  </a:lnTo>
                  <a:lnTo>
                    <a:pt x="74" y="76"/>
                  </a:lnTo>
                  <a:lnTo>
                    <a:pt x="82" y="83"/>
                  </a:lnTo>
                  <a:lnTo>
                    <a:pt x="85" y="97"/>
                  </a:lnTo>
                  <a:lnTo>
                    <a:pt x="87" y="116"/>
                  </a:lnTo>
                  <a:lnTo>
                    <a:pt x="87" y="134"/>
                  </a:lnTo>
                  <a:lnTo>
                    <a:pt x="87" y="145"/>
                  </a:lnTo>
                  <a:lnTo>
                    <a:pt x="75" y="145"/>
                  </a:lnTo>
                  <a:lnTo>
                    <a:pt x="63" y="145"/>
                  </a:lnTo>
                  <a:lnTo>
                    <a:pt x="51" y="143"/>
                  </a:lnTo>
                  <a:lnTo>
                    <a:pt x="39" y="141"/>
                  </a:lnTo>
                  <a:lnTo>
                    <a:pt x="27" y="137"/>
                  </a:lnTo>
                  <a:lnTo>
                    <a:pt x="16" y="133"/>
                  </a:lnTo>
                  <a:lnTo>
                    <a:pt x="7" y="127"/>
                  </a:lnTo>
                  <a:lnTo>
                    <a:pt x="0" y="119"/>
                  </a:lnTo>
                  <a:lnTo>
                    <a:pt x="2" y="98"/>
                  </a:lnTo>
                  <a:lnTo>
                    <a:pt x="5" y="80"/>
                  </a:lnTo>
                  <a:lnTo>
                    <a:pt x="9" y="62"/>
                  </a:lnTo>
                  <a:lnTo>
                    <a:pt x="15" y="47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42" y="10"/>
                  </a:lnTo>
                  <a:lnTo>
                    <a:pt x="54" y="0"/>
                  </a:lnTo>
                  <a:lnTo>
                    <a:pt x="64" y="4"/>
                  </a:lnTo>
                  <a:lnTo>
                    <a:pt x="75" y="7"/>
                  </a:lnTo>
                  <a:lnTo>
                    <a:pt x="87" y="8"/>
                  </a:lnTo>
                  <a:lnTo>
                    <a:pt x="98" y="10"/>
                  </a:lnTo>
                  <a:lnTo>
                    <a:pt x="110" y="12"/>
                  </a:lnTo>
                  <a:lnTo>
                    <a:pt x="119" y="15"/>
                  </a:lnTo>
                  <a:lnTo>
                    <a:pt x="127" y="21"/>
                  </a:lnTo>
                  <a:lnTo>
                    <a:pt x="133" y="3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Freeform 1045"/>
            <p:cNvSpPr>
              <a:spLocks/>
            </p:cNvSpPr>
            <p:nvPr/>
          </p:nvSpPr>
          <p:spPr bwMode="auto">
            <a:xfrm>
              <a:off x="2020" y="3530"/>
              <a:ext cx="4" cy="5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5" y="13"/>
                </a:cxn>
              </a:cxnLst>
              <a:rect l="0" t="0" r="r" b="b"/>
              <a:pathLst>
                <a:path w="8" h="13">
                  <a:moveTo>
                    <a:pt x="5" y="13"/>
                  </a:move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8" y="7"/>
                  </a:lnTo>
                  <a:lnTo>
                    <a:pt x="8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Freeform 1046"/>
            <p:cNvSpPr>
              <a:spLocks/>
            </p:cNvSpPr>
            <p:nvPr/>
          </p:nvSpPr>
          <p:spPr bwMode="auto">
            <a:xfrm>
              <a:off x="2237" y="3524"/>
              <a:ext cx="5" cy="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5" y="21"/>
                </a:cxn>
                <a:cxn ang="0">
                  <a:pos x="2" y="16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6" y="3"/>
                </a:cxn>
                <a:cxn ang="0">
                  <a:pos x="9" y="7"/>
                </a:cxn>
                <a:cxn ang="0">
                  <a:pos x="10" y="13"/>
                </a:cxn>
                <a:cxn ang="0">
                  <a:pos x="9" y="20"/>
                </a:cxn>
              </a:cxnLst>
              <a:rect l="0" t="0" r="r" b="b"/>
              <a:pathLst>
                <a:path w="10" h="21">
                  <a:moveTo>
                    <a:pt x="9" y="20"/>
                  </a:moveTo>
                  <a:lnTo>
                    <a:pt x="5" y="21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0"/>
                  </a:lnTo>
                  <a:lnTo>
                    <a:pt x="6" y="3"/>
                  </a:lnTo>
                  <a:lnTo>
                    <a:pt x="9" y="7"/>
                  </a:lnTo>
                  <a:lnTo>
                    <a:pt x="10" y="13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Freeform 1047"/>
            <p:cNvSpPr>
              <a:spLocks/>
            </p:cNvSpPr>
            <p:nvPr/>
          </p:nvSpPr>
          <p:spPr bwMode="auto">
            <a:xfrm>
              <a:off x="2039" y="3531"/>
              <a:ext cx="7" cy="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3"/>
                </a:cxn>
                <a:cxn ang="0">
                  <a:pos x="14" y="17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6"/>
                </a:cxn>
                <a:cxn ang="0">
                  <a:pos x="14" y="10"/>
                </a:cxn>
              </a:cxnLst>
              <a:rect l="0" t="0" r="r" b="b"/>
              <a:pathLst>
                <a:path w="14" h="20">
                  <a:moveTo>
                    <a:pt x="14" y="10"/>
                  </a:moveTo>
                  <a:lnTo>
                    <a:pt x="14" y="13"/>
                  </a:lnTo>
                  <a:lnTo>
                    <a:pt x="14" y="17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Freeform 1048"/>
            <p:cNvSpPr>
              <a:spLocks/>
            </p:cNvSpPr>
            <p:nvPr/>
          </p:nvSpPr>
          <p:spPr bwMode="auto">
            <a:xfrm>
              <a:off x="2061" y="3531"/>
              <a:ext cx="8" cy="9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12" y="23"/>
                </a:cxn>
                <a:cxn ang="0">
                  <a:pos x="8" y="26"/>
                </a:cxn>
                <a:cxn ang="0">
                  <a:pos x="4" y="24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13" y="8"/>
                </a:cxn>
                <a:cxn ang="0">
                  <a:pos x="14" y="11"/>
                </a:cxn>
                <a:cxn ang="0">
                  <a:pos x="15" y="17"/>
                </a:cxn>
              </a:cxnLst>
              <a:rect l="0" t="0" r="r" b="b"/>
              <a:pathLst>
                <a:path w="15" h="26">
                  <a:moveTo>
                    <a:pt x="15" y="17"/>
                  </a:moveTo>
                  <a:lnTo>
                    <a:pt x="12" y="23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3" y="8"/>
                  </a:lnTo>
                  <a:lnTo>
                    <a:pt x="14" y="11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Freeform 1049"/>
            <p:cNvSpPr>
              <a:spLocks/>
            </p:cNvSpPr>
            <p:nvPr/>
          </p:nvSpPr>
          <p:spPr bwMode="auto">
            <a:xfrm>
              <a:off x="2103" y="3534"/>
              <a:ext cx="8" cy="6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2" y="17"/>
                </a:cxn>
                <a:cxn ang="0">
                  <a:pos x="0" y="8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7" y="1"/>
                </a:cxn>
                <a:cxn ang="0">
                  <a:pos x="17" y="17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lnTo>
                    <a:pt x="2" y="17"/>
                  </a:lnTo>
                  <a:lnTo>
                    <a:pt x="0" y="8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7" y="1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0" name="Freeform 1050"/>
            <p:cNvSpPr>
              <a:spLocks/>
            </p:cNvSpPr>
            <p:nvPr/>
          </p:nvSpPr>
          <p:spPr bwMode="auto">
            <a:xfrm>
              <a:off x="2126" y="3536"/>
              <a:ext cx="8" cy="5"/>
            </a:xfrm>
            <a:custGeom>
              <a:avLst/>
              <a:gdLst/>
              <a:ahLst/>
              <a:cxnLst>
                <a:cxn ang="0">
                  <a:pos x="15" y="13"/>
                </a:cxn>
                <a:cxn ang="0">
                  <a:pos x="11" y="15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5" y="13"/>
                </a:cxn>
              </a:cxnLst>
              <a:rect l="0" t="0" r="r" b="b"/>
              <a:pathLst>
                <a:path w="15" h="16">
                  <a:moveTo>
                    <a:pt x="15" y="13"/>
                  </a:moveTo>
                  <a:lnTo>
                    <a:pt x="11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1" name="Freeform 1051"/>
            <p:cNvSpPr>
              <a:spLocks/>
            </p:cNvSpPr>
            <p:nvPr/>
          </p:nvSpPr>
          <p:spPr bwMode="auto">
            <a:xfrm>
              <a:off x="2005" y="3537"/>
              <a:ext cx="8" cy="7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5" y="21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2" y="7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6"/>
                </a:cxn>
                <a:cxn ang="0">
                  <a:pos x="16" y="12"/>
                </a:cxn>
                <a:cxn ang="0">
                  <a:pos x="16" y="19"/>
                </a:cxn>
              </a:cxnLst>
              <a:rect l="0" t="0" r="r" b="b"/>
              <a:pathLst>
                <a:path w="16" h="21">
                  <a:moveTo>
                    <a:pt x="16" y="19"/>
                  </a:moveTo>
                  <a:lnTo>
                    <a:pt x="14" y="20"/>
                  </a:lnTo>
                  <a:lnTo>
                    <a:pt x="10" y="20"/>
                  </a:lnTo>
                  <a:lnTo>
                    <a:pt x="5" y="21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2" y="7"/>
                  </a:lnTo>
                  <a:lnTo>
                    <a:pt x="5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6"/>
                  </a:lnTo>
                  <a:lnTo>
                    <a:pt x="16" y="1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2" name="Freeform 1052"/>
            <p:cNvSpPr>
              <a:spLocks/>
            </p:cNvSpPr>
            <p:nvPr/>
          </p:nvSpPr>
          <p:spPr bwMode="auto">
            <a:xfrm>
              <a:off x="2150" y="3537"/>
              <a:ext cx="6" cy="5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3" y="3"/>
                </a:cxn>
                <a:cxn ang="0">
                  <a:pos x="5" y="15"/>
                </a:cxn>
              </a:cxnLst>
              <a:rect l="0" t="0" r="r" b="b"/>
              <a:pathLst>
                <a:path w="13" h="15">
                  <a:moveTo>
                    <a:pt x="5" y="15"/>
                  </a:moveTo>
                  <a:lnTo>
                    <a:pt x="0" y="0"/>
                  </a:lnTo>
                  <a:lnTo>
                    <a:pt x="13" y="3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3" name="Freeform 1053"/>
            <p:cNvSpPr>
              <a:spLocks/>
            </p:cNvSpPr>
            <p:nvPr/>
          </p:nvSpPr>
          <p:spPr bwMode="auto">
            <a:xfrm>
              <a:off x="2300" y="3560"/>
              <a:ext cx="7" cy="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2" y="17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3" y="4"/>
                </a:cxn>
              </a:cxnLst>
              <a:rect l="0" t="0" r="r" b="b"/>
              <a:pathLst>
                <a:path w="13" h="17">
                  <a:moveTo>
                    <a:pt x="13" y="4"/>
                  </a:moveTo>
                  <a:lnTo>
                    <a:pt x="2" y="17"/>
                  </a:lnTo>
                  <a:lnTo>
                    <a:pt x="0" y="0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4" name="Freeform 1054"/>
            <p:cNvSpPr>
              <a:spLocks/>
            </p:cNvSpPr>
            <p:nvPr/>
          </p:nvSpPr>
          <p:spPr bwMode="auto">
            <a:xfrm>
              <a:off x="2168" y="3538"/>
              <a:ext cx="7" cy="5"/>
            </a:xfrm>
            <a:custGeom>
              <a:avLst/>
              <a:gdLst/>
              <a:ahLst/>
              <a:cxnLst>
                <a:cxn ang="0">
                  <a:pos x="15" y="17"/>
                </a:cxn>
                <a:cxn ang="0">
                  <a:pos x="0" y="17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7"/>
                </a:cxn>
              </a:cxnLst>
              <a:rect l="0" t="0" r="r" b="b"/>
              <a:pathLst>
                <a:path w="15" h="17">
                  <a:moveTo>
                    <a:pt x="15" y="17"/>
                  </a:moveTo>
                  <a:lnTo>
                    <a:pt x="0" y="17"/>
                  </a:lnTo>
                  <a:lnTo>
                    <a:pt x="5" y="0"/>
                  </a:lnTo>
                  <a:lnTo>
                    <a:pt x="9" y="4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5" name="Freeform 1055"/>
            <p:cNvSpPr>
              <a:spLocks/>
            </p:cNvSpPr>
            <p:nvPr/>
          </p:nvSpPr>
          <p:spPr bwMode="auto">
            <a:xfrm>
              <a:off x="2293" y="3548"/>
              <a:ext cx="8" cy="6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3" y="13"/>
                </a:cxn>
                <a:cxn ang="0">
                  <a:pos x="10" y="17"/>
                </a:cxn>
                <a:cxn ang="0">
                  <a:pos x="5" y="18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5" y="8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13" y="13"/>
                  </a:lnTo>
                  <a:lnTo>
                    <a:pt x="10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1056"/>
            <p:cNvSpPr>
              <a:spLocks/>
            </p:cNvSpPr>
            <p:nvPr/>
          </p:nvSpPr>
          <p:spPr bwMode="auto">
            <a:xfrm>
              <a:off x="2027" y="3540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1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7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1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1057"/>
            <p:cNvSpPr>
              <a:spLocks/>
            </p:cNvSpPr>
            <p:nvPr/>
          </p:nvSpPr>
          <p:spPr bwMode="auto">
            <a:xfrm>
              <a:off x="2044" y="3630"/>
              <a:ext cx="7" cy="7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13"/>
                </a:cxn>
                <a:cxn ang="0">
                  <a:pos x="15" y="17"/>
                </a:cxn>
                <a:cxn ang="0">
                  <a:pos x="11" y="21"/>
                </a:cxn>
                <a:cxn ang="0">
                  <a:pos x="6" y="19"/>
                </a:cxn>
                <a:cxn ang="0">
                  <a:pos x="1" y="14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6" y="1"/>
                </a:cxn>
                <a:cxn ang="0">
                  <a:pos x="9" y="4"/>
                </a:cxn>
                <a:cxn ang="0">
                  <a:pos x="12" y="7"/>
                </a:cxn>
                <a:cxn ang="0">
                  <a:pos x="15" y="10"/>
                </a:cxn>
              </a:cxnLst>
              <a:rect l="0" t="0" r="r" b="b"/>
              <a:pathLst>
                <a:path w="15" h="21">
                  <a:moveTo>
                    <a:pt x="15" y="10"/>
                  </a:moveTo>
                  <a:lnTo>
                    <a:pt x="15" y="13"/>
                  </a:lnTo>
                  <a:lnTo>
                    <a:pt x="15" y="17"/>
                  </a:lnTo>
                  <a:lnTo>
                    <a:pt x="11" y="21"/>
                  </a:lnTo>
                  <a:lnTo>
                    <a:pt x="6" y="19"/>
                  </a:lnTo>
                  <a:lnTo>
                    <a:pt x="1" y="14"/>
                  </a:lnTo>
                  <a:lnTo>
                    <a:pt x="0" y="8"/>
                  </a:lnTo>
                  <a:lnTo>
                    <a:pt x="0" y="3"/>
                  </a:lnTo>
                  <a:lnTo>
                    <a:pt x="1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12" y="7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1058"/>
            <p:cNvSpPr>
              <a:spLocks/>
            </p:cNvSpPr>
            <p:nvPr/>
          </p:nvSpPr>
          <p:spPr bwMode="auto">
            <a:xfrm>
              <a:off x="2032" y="3639"/>
              <a:ext cx="7" cy="7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7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2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3" y="14"/>
                </a:cxn>
              </a:cxnLst>
              <a:rect l="0" t="0" r="r" b="b"/>
              <a:pathLst>
                <a:path w="13" h="22">
                  <a:moveTo>
                    <a:pt x="13" y="14"/>
                  </a:moveTo>
                  <a:lnTo>
                    <a:pt x="12" y="15"/>
                  </a:lnTo>
                  <a:lnTo>
                    <a:pt x="10" y="19"/>
                  </a:lnTo>
                  <a:lnTo>
                    <a:pt x="7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1059"/>
            <p:cNvSpPr>
              <a:spLocks/>
            </p:cNvSpPr>
            <p:nvPr/>
          </p:nvSpPr>
          <p:spPr bwMode="auto">
            <a:xfrm>
              <a:off x="2051" y="3541"/>
              <a:ext cx="4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" y="6"/>
                </a:cxn>
                <a:cxn ang="0">
                  <a:pos x="8" y="9"/>
                </a:cxn>
                <a:cxn ang="0">
                  <a:pos x="5" y="1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8" h="20">
                  <a:moveTo>
                    <a:pt x="7" y="0"/>
                  </a:moveTo>
                  <a:lnTo>
                    <a:pt x="8" y="6"/>
                  </a:lnTo>
                  <a:lnTo>
                    <a:pt x="8" y="9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1060"/>
            <p:cNvSpPr>
              <a:spLocks/>
            </p:cNvSpPr>
            <p:nvPr/>
          </p:nvSpPr>
          <p:spPr bwMode="auto">
            <a:xfrm>
              <a:off x="2072" y="354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12" y="21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2" y="10"/>
                </a:cxn>
              </a:cxnLst>
              <a:rect l="0" t="0" r="r" b="b"/>
              <a:pathLst>
                <a:path w="12" h="21">
                  <a:moveTo>
                    <a:pt x="12" y="10"/>
                  </a:moveTo>
                  <a:lnTo>
                    <a:pt x="12" y="21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1061"/>
            <p:cNvSpPr>
              <a:spLocks/>
            </p:cNvSpPr>
            <p:nvPr/>
          </p:nvSpPr>
          <p:spPr bwMode="auto">
            <a:xfrm>
              <a:off x="2038" y="3547"/>
              <a:ext cx="8" cy="7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3" y="13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12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3" y="22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5" h="23">
                  <a:moveTo>
                    <a:pt x="12" y="12"/>
                  </a:moveTo>
                  <a:lnTo>
                    <a:pt x="13" y="13"/>
                  </a:lnTo>
                  <a:lnTo>
                    <a:pt x="14" y="14"/>
                  </a:lnTo>
                  <a:lnTo>
                    <a:pt x="15" y="17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Freeform 1062"/>
            <p:cNvSpPr>
              <a:spLocks/>
            </p:cNvSpPr>
            <p:nvPr/>
          </p:nvSpPr>
          <p:spPr bwMode="auto">
            <a:xfrm>
              <a:off x="2065" y="3613"/>
              <a:ext cx="8" cy="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12" y="11"/>
                </a:cxn>
                <a:cxn ang="0">
                  <a:pos x="13" y="12"/>
                </a:cxn>
                <a:cxn ang="0">
                  <a:pos x="14" y="16"/>
                </a:cxn>
                <a:cxn ang="0">
                  <a:pos x="11" y="20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21"/>
                </a:cxn>
                <a:cxn ang="0">
                  <a:pos x="1" y="20"/>
                </a:cxn>
                <a:cxn ang="0">
                  <a:pos x="0" y="11"/>
                </a:cxn>
                <a:cxn ang="0">
                  <a:pos x="4" y="1"/>
                </a:cxn>
                <a:cxn ang="0">
                  <a:pos x="10" y="0"/>
                </a:cxn>
                <a:cxn ang="0">
                  <a:pos x="11" y="10"/>
                </a:cxn>
              </a:cxnLst>
              <a:rect l="0" t="0" r="r" b="b"/>
              <a:pathLst>
                <a:path w="14" h="23">
                  <a:moveTo>
                    <a:pt x="11" y="10"/>
                  </a:moveTo>
                  <a:lnTo>
                    <a:pt x="12" y="11"/>
                  </a:lnTo>
                  <a:lnTo>
                    <a:pt x="13" y="12"/>
                  </a:lnTo>
                  <a:lnTo>
                    <a:pt x="14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Freeform 1063"/>
            <p:cNvSpPr>
              <a:spLocks/>
            </p:cNvSpPr>
            <p:nvPr/>
          </p:nvSpPr>
          <p:spPr bwMode="auto">
            <a:xfrm>
              <a:off x="2004" y="3574"/>
              <a:ext cx="7" cy="8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12" y="12"/>
                </a:cxn>
                <a:cxn ang="0">
                  <a:pos x="13" y="13"/>
                </a:cxn>
                <a:cxn ang="0">
                  <a:pos x="13" y="16"/>
                </a:cxn>
                <a:cxn ang="0">
                  <a:pos x="12" y="21"/>
                </a:cxn>
                <a:cxn ang="0">
                  <a:pos x="9" y="25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1" y="21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10" y="0"/>
                </a:cxn>
                <a:cxn ang="0">
                  <a:pos x="12" y="12"/>
                </a:cxn>
              </a:cxnLst>
              <a:rect l="0" t="0" r="r" b="b"/>
              <a:pathLst>
                <a:path w="13" h="25">
                  <a:moveTo>
                    <a:pt x="12" y="12"/>
                  </a:moveTo>
                  <a:lnTo>
                    <a:pt x="12" y="12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2" y="21"/>
                  </a:lnTo>
                  <a:lnTo>
                    <a:pt x="9" y="25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0" y="12"/>
                  </a:lnTo>
                  <a:lnTo>
                    <a:pt x="5" y="3"/>
                  </a:lnTo>
                  <a:lnTo>
                    <a:pt x="1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Freeform 1064"/>
            <p:cNvSpPr>
              <a:spLocks/>
            </p:cNvSpPr>
            <p:nvPr/>
          </p:nvSpPr>
          <p:spPr bwMode="auto">
            <a:xfrm>
              <a:off x="2113" y="3543"/>
              <a:ext cx="7" cy="8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4" y="19"/>
                </a:cxn>
                <a:cxn ang="0">
                  <a:pos x="9" y="22"/>
                </a:cxn>
                <a:cxn ang="0">
                  <a:pos x="4" y="18"/>
                </a:cxn>
                <a:cxn ang="0">
                  <a:pos x="0" y="10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6"/>
                </a:cxn>
                <a:cxn ang="0">
                  <a:pos x="14" y="13"/>
                </a:cxn>
              </a:cxnLst>
              <a:rect l="0" t="0" r="r" b="b"/>
              <a:pathLst>
                <a:path w="14" h="22">
                  <a:moveTo>
                    <a:pt x="14" y="13"/>
                  </a:moveTo>
                  <a:lnTo>
                    <a:pt x="14" y="19"/>
                  </a:lnTo>
                  <a:lnTo>
                    <a:pt x="9" y="22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1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Freeform 1065"/>
            <p:cNvSpPr>
              <a:spLocks/>
            </p:cNvSpPr>
            <p:nvPr/>
          </p:nvSpPr>
          <p:spPr bwMode="auto">
            <a:xfrm>
              <a:off x="1998" y="3544"/>
              <a:ext cx="5" cy="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0"/>
                </a:cxn>
                <a:cxn ang="0">
                  <a:pos x="10" y="17"/>
                </a:cxn>
                <a:cxn ang="0">
                  <a:pos x="0" y="21"/>
                </a:cxn>
              </a:cxnLst>
              <a:rect l="0" t="0" r="r" b="b"/>
              <a:pathLst>
                <a:path w="10" h="21">
                  <a:moveTo>
                    <a:pt x="0" y="21"/>
                  </a:moveTo>
                  <a:lnTo>
                    <a:pt x="2" y="0"/>
                  </a:lnTo>
                  <a:lnTo>
                    <a:pt x="1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Freeform 1066"/>
            <p:cNvSpPr>
              <a:spLocks/>
            </p:cNvSpPr>
            <p:nvPr/>
          </p:nvSpPr>
          <p:spPr bwMode="auto">
            <a:xfrm>
              <a:off x="2155" y="3544"/>
              <a:ext cx="9" cy="7"/>
            </a:xfrm>
            <a:custGeom>
              <a:avLst/>
              <a:gdLst/>
              <a:ahLst/>
              <a:cxnLst>
                <a:cxn ang="0">
                  <a:pos x="13" y="21"/>
                </a:cxn>
                <a:cxn ang="0">
                  <a:pos x="0" y="15"/>
                </a:cxn>
                <a:cxn ang="0">
                  <a:pos x="13" y="0"/>
                </a:cxn>
                <a:cxn ang="0">
                  <a:pos x="16" y="8"/>
                </a:cxn>
                <a:cxn ang="0">
                  <a:pos x="18" y="15"/>
                </a:cxn>
                <a:cxn ang="0">
                  <a:pos x="18" y="20"/>
                </a:cxn>
                <a:cxn ang="0">
                  <a:pos x="13" y="21"/>
                </a:cxn>
              </a:cxnLst>
              <a:rect l="0" t="0" r="r" b="b"/>
              <a:pathLst>
                <a:path w="18" h="21">
                  <a:moveTo>
                    <a:pt x="13" y="21"/>
                  </a:moveTo>
                  <a:lnTo>
                    <a:pt x="0" y="15"/>
                  </a:lnTo>
                  <a:lnTo>
                    <a:pt x="13" y="0"/>
                  </a:lnTo>
                  <a:lnTo>
                    <a:pt x="16" y="8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Freeform 1067"/>
            <p:cNvSpPr>
              <a:spLocks/>
            </p:cNvSpPr>
            <p:nvPr/>
          </p:nvSpPr>
          <p:spPr bwMode="auto">
            <a:xfrm>
              <a:off x="2014" y="3547"/>
              <a:ext cx="8" cy="7"/>
            </a:xfrm>
            <a:custGeom>
              <a:avLst/>
              <a:gdLst/>
              <a:ahLst/>
              <a:cxnLst>
                <a:cxn ang="0">
                  <a:pos x="17" y="22"/>
                </a:cxn>
                <a:cxn ang="0">
                  <a:pos x="3" y="22"/>
                </a:cxn>
                <a:cxn ang="0">
                  <a:pos x="0" y="13"/>
                </a:cxn>
                <a:cxn ang="0">
                  <a:pos x="2" y="5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17" y="22"/>
                </a:cxn>
              </a:cxnLst>
              <a:rect l="0" t="0" r="r" b="b"/>
              <a:pathLst>
                <a:path w="17" h="22">
                  <a:moveTo>
                    <a:pt x="17" y="22"/>
                  </a:moveTo>
                  <a:lnTo>
                    <a:pt x="3" y="22"/>
                  </a:lnTo>
                  <a:lnTo>
                    <a:pt x="0" y="13"/>
                  </a:lnTo>
                  <a:lnTo>
                    <a:pt x="2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Freeform 1068"/>
            <p:cNvSpPr>
              <a:spLocks/>
            </p:cNvSpPr>
            <p:nvPr/>
          </p:nvSpPr>
          <p:spPr bwMode="auto">
            <a:xfrm>
              <a:off x="2136" y="3546"/>
              <a:ext cx="7" cy="4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0" y="10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2" y="2"/>
                </a:cxn>
                <a:cxn ang="0">
                  <a:pos x="15" y="10"/>
                </a:cxn>
              </a:cxnLst>
              <a:rect l="0" t="0" r="r" b="b"/>
              <a:pathLst>
                <a:path w="15" h="10">
                  <a:moveTo>
                    <a:pt x="15" y="10"/>
                  </a:moveTo>
                  <a:lnTo>
                    <a:pt x="0" y="10"/>
                  </a:lnTo>
                  <a:lnTo>
                    <a:pt x="1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9" name="Freeform 1069"/>
            <p:cNvSpPr>
              <a:spLocks/>
            </p:cNvSpPr>
            <p:nvPr/>
          </p:nvSpPr>
          <p:spPr bwMode="auto">
            <a:xfrm>
              <a:off x="2059" y="3550"/>
              <a:ext cx="9" cy="7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5" y="21"/>
                </a:cxn>
                <a:cxn ang="0">
                  <a:pos x="1" y="16"/>
                </a:cxn>
                <a:cxn ang="0">
                  <a:pos x="0" y="8"/>
                </a:cxn>
                <a:cxn ang="0">
                  <a:pos x="3" y="0"/>
                </a:cxn>
                <a:cxn ang="0">
                  <a:pos x="16" y="13"/>
                </a:cxn>
                <a:cxn ang="0">
                  <a:pos x="11" y="23"/>
                </a:cxn>
              </a:cxnLst>
              <a:rect l="0" t="0" r="r" b="b"/>
              <a:pathLst>
                <a:path w="16" h="23">
                  <a:moveTo>
                    <a:pt x="11" y="23"/>
                  </a:moveTo>
                  <a:lnTo>
                    <a:pt x="5" y="21"/>
                  </a:lnTo>
                  <a:lnTo>
                    <a:pt x="1" y="16"/>
                  </a:lnTo>
                  <a:lnTo>
                    <a:pt x="0" y="8"/>
                  </a:lnTo>
                  <a:lnTo>
                    <a:pt x="3" y="0"/>
                  </a:lnTo>
                  <a:lnTo>
                    <a:pt x="16" y="1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0" name="Freeform 1070"/>
            <p:cNvSpPr>
              <a:spLocks/>
            </p:cNvSpPr>
            <p:nvPr/>
          </p:nvSpPr>
          <p:spPr bwMode="auto">
            <a:xfrm>
              <a:off x="2080" y="3552"/>
              <a:ext cx="9" cy="5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6" y="13"/>
                </a:cxn>
                <a:cxn ang="0">
                  <a:pos x="13" y="14"/>
                </a:cxn>
                <a:cxn ang="0">
                  <a:pos x="10" y="13"/>
                </a:cxn>
                <a:cxn ang="0">
                  <a:pos x="6" y="13"/>
                </a:cxn>
                <a:cxn ang="0">
                  <a:pos x="0" y="6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6" y="6"/>
                </a:cxn>
                <a:cxn ang="0">
                  <a:pos x="17" y="7"/>
                </a:cxn>
                <a:cxn ang="0">
                  <a:pos x="19" y="10"/>
                </a:cxn>
              </a:cxnLst>
              <a:rect l="0" t="0" r="r" b="b"/>
              <a:pathLst>
                <a:path w="19" h="14">
                  <a:moveTo>
                    <a:pt x="19" y="10"/>
                  </a:moveTo>
                  <a:lnTo>
                    <a:pt x="16" y="13"/>
                  </a:lnTo>
                  <a:lnTo>
                    <a:pt x="13" y="14"/>
                  </a:lnTo>
                  <a:lnTo>
                    <a:pt x="10" y="13"/>
                  </a:lnTo>
                  <a:lnTo>
                    <a:pt x="6" y="13"/>
                  </a:lnTo>
                  <a:lnTo>
                    <a:pt x="0" y="6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1" name="Freeform 1071"/>
            <p:cNvSpPr>
              <a:spLocks/>
            </p:cNvSpPr>
            <p:nvPr/>
          </p:nvSpPr>
          <p:spPr bwMode="auto">
            <a:xfrm>
              <a:off x="2022" y="3612"/>
              <a:ext cx="9" cy="4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6" y="14"/>
                </a:cxn>
                <a:cxn ang="0">
                  <a:pos x="13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4"/>
                </a:cxn>
                <a:cxn ang="0">
                  <a:pos x="15" y="6"/>
                </a:cxn>
                <a:cxn ang="0">
                  <a:pos x="15" y="7"/>
                </a:cxn>
                <a:cxn ang="0">
                  <a:pos x="16" y="9"/>
                </a:cxn>
                <a:cxn ang="0">
                  <a:pos x="18" y="10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lnTo>
                    <a:pt x="16" y="14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0" y="7"/>
                  </a:lnTo>
                  <a:lnTo>
                    <a:pt x="2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2" name="Freeform 1072"/>
            <p:cNvSpPr>
              <a:spLocks/>
            </p:cNvSpPr>
            <p:nvPr/>
          </p:nvSpPr>
          <p:spPr bwMode="auto">
            <a:xfrm>
              <a:off x="2103" y="3553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3" name="Freeform 1073"/>
            <p:cNvSpPr>
              <a:spLocks/>
            </p:cNvSpPr>
            <p:nvPr/>
          </p:nvSpPr>
          <p:spPr bwMode="auto">
            <a:xfrm>
              <a:off x="2287" y="3537"/>
              <a:ext cx="9" cy="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2" y="10"/>
                </a:cxn>
                <a:cxn ang="0">
                  <a:pos x="9" y="12"/>
                </a:cxn>
                <a:cxn ang="0">
                  <a:pos x="5" y="14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0"/>
                </a:cxn>
                <a:cxn ang="0">
                  <a:pos x="16" y="6"/>
                </a:cxn>
              </a:cxnLst>
              <a:rect l="0" t="0" r="r" b="b"/>
              <a:pathLst>
                <a:path w="16" h="14">
                  <a:moveTo>
                    <a:pt x="16" y="6"/>
                  </a:moveTo>
                  <a:lnTo>
                    <a:pt x="12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1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4" name="Freeform 1074"/>
            <p:cNvSpPr>
              <a:spLocks/>
            </p:cNvSpPr>
            <p:nvPr/>
          </p:nvSpPr>
          <p:spPr bwMode="auto">
            <a:xfrm>
              <a:off x="2136" y="3528"/>
              <a:ext cx="9" cy="5"/>
            </a:xfrm>
            <a:custGeom>
              <a:avLst/>
              <a:gdLst/>
              <a:ahLst/>
              <a:cxnLst>
                <a:cxn ang="0">
                  <a:pos x="17" y="6"/>
                </a:cxn>
                <a:cxn ang="0">
                  <a:pos x="13" y="10"/>
                </a:cxn>
                <a:cxn ang="0">
                  <a:pos x="10" y="13"/>
                </a:cxn>
                <a:cxn ang="0">
                  <a:pos x="6" y="14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6"/>
                </a:cxn>
              </a:cxnLst>
              <a:rect l="0" t="0" r="r" b="b"/>
              <a:pathLst>
                <a:path w="17" h="14">
                  <a:moveTo>
                    <a:pt x="17" y="6"/>
                  </a:moveTo>
                  <a:lnTo>
                    <a:pt x="13" y="10"/>
                  </a:lnTo>
                  <a:lnTo>
                    <a:pt x="10" y="13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5" name="Freeform 1075"/>
            <p:cNvSpPr>
              <a:spLocks/>
            </p:cNvSpPr>
            <p:nvPr/>
          </p:nvSpPr>
          <p:spPr bwMode="auto">
            <a:xfrm>
              <a:off x="2114" y="3561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3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3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6" name="Freeform 1076"/>
            <p:cNvSpPr>
              <a:spLocks/>
            </p:cNvSpPr>
            <p:nvPr/>
          </p:nvSpPr>
          <p:spPr bwMode="auto">
            <a:xfrm>
              <a:off x="2266" y="3539"/>
              <a:ext cx="9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1" y="1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4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1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7" name="Freeform 1077"/>
            <p:cNvSpPr>
              <a:spLocks/>
            </p:cNvSpPr>
            <p:nvPr/>
          </p:nvSpPr>
          <p:spPr bwMode="auto">
            <a:xfrm>
              <a:off x="2202" y="3533"/>
              <a:ext cx="8" cy="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5" y="15"/>
                </a:cxn>
                <a:cxn ang="0">
                  <a:pos x="1" y="14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1" y="1"/>
                </a:cxn>
                <a:cxn ang="0">
                  <a:pos x="16" y="8"/>
                </a:cxn>
              </a:cxnLst>
              <a:rect l="0" t="0" r="r" b="b"/>
              <a:pathLst>
                <a:path w="16" h="15">
                  <a:moveTo>
                    <a:pt x="16" y="8"/>
                  </a:moveTo>
                  <a:lnTo>
                    <a:pt x="12" y="12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8" name="Freeform 1078"/>
            <p:cNvSpPr>
              <a:spLocks/>
            </p:cNvSpPr>
            <p:nvPr/>
          </p:nvSpPr>
          <p:spPr bwMode="auto">
            <a:xfrm>
              <a:off x="2275" y="3549"/>
              <a:ext cx="8" cy="5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4" y="10"/>
                </a:cxn>
                <a:cxn ang="0">
                  <a:pos x="11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0" y="5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18" y="6"/>
                </a:cxn>
              </a:cxnLst>
              <a:rect l="0" t="0" r="r" b="b"/>
              <a:pathLst>
                <a:path w="18" h="14">
                  <a:moveTo>
                    <a:pt x="18" y="6"/>
                  </a:moveTo>
                  <a:lnTo>
                    <a:pt x="14" y="10"/>
                  </a:lnTo>
                  <a:lnTo>
                    <a:pt x="11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9" name="Freeform 1079"/>
            <p:cNvSpPr>
              <a:spLocks/>
            </p:cNvSpPr>
            <p:nvPr/>
          </p:nvSpPr>
          <p:spPr bwMode="auto">
            <a:xfrm>
              <a:off x="2201" y="3508"/>
              <a:ext cx="8" cy="7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0" y="13"/>
                </a:cxn>
                <a:cxn ang="0">
                  <a:pos x="9" y="0"/>
                </a:cxn>
                <a:cxn ang="0">
                  <a:pos x="11" y="5"/>
                </a:cxn>
                <a:cxn ang="0">
                  <a:pos x="14" y="11"/>
                </a:cxn>
                <a:cxn ang="0">
                  <a:pos x="15" y="14"/>
                </a:cxn>
                <a:cxn ang="0">
                  <a:pos x="14" y="21"/>
                </a:cxn>
              </a:cxnLst>
              <a:rect l="0" t="0" r="r" b="b"/>
              <a:pathLst>
                <a:path w="15" h="21">
                  <a:moveTo>
                    <a:pt x="14" y="21"/>
                  </a:moveTo>
                  <a:lnTo>
                    <a:pt x="0" y="13"/>
                  </a:lnTo>
                  <a:lnTo>
                    <a:pt x="9" y="0"/>
                  </a:lnTo>
                  <a:lnTo>
                    <a:pt x="11" y="5"/>
                  </a:lnTo>
                  <a:lnTo>
                    <a:pt x="14" y="11"/>
                  </a:lnTo>
                  <a:lnTo>
                    <a:pt x="15" y="14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0" name="Freeform 1080"/>
            <p:cNvSpPr>
              <a:spLocks/>
            </p:cNvSpPr>
            <p:nvPr/>
          </p:nvSpPr>
          <p:spPr bwMode="auto">
            <a:xfrm>
              <a:off x="2213" y="3522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7" y="15"/>
                </a:cxn>
                <a:cxn ang="0">
                  <a:pos x="3" y="14"/>
                </a:cxn>
                <a:cxn ang="0">
                  <a:pos x="0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4"/>
                </a:cxn>
                <a:cxn ang="0">
                  <a:pos x="16" y="11"/>
                </a:cxn>
              </a:cxnLst>
              <a:rect l="0" t="0" r="r" b="b"/>
              <a:pathLst>
                <a:path w="16" h="15">
                  <a:moveTo>
                    <a:pt x="16" y="11"/>
                  </a:moveTo>
                  <a:lnTo>
                    <a:pt x="12" y="14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4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1" name="Freeform 1081"/>
            <p:cNvSpPr>
              <a:spLocks/>
            </p:cNvSpPr>
            <p:nvPr/>
          </p:nvSpPr>
          <p:spPr bwMode="auto">
            <a:xfrm>
              <a:off x="2223" y="3532"/>
              <a:ext cx="8" cy="4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1" y="14"/>
                </a:cxn>
                <a:cxn ang="0">
                  <a:pos x="7" y="14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3" y="4"/>
                </a:cxn>
                <a:cxn ang="0">
                  <a:pos x="16" y="12"/>
                </a:cxn>
              </a:cxnLst>
              <a:rect l="0" t="0" r="r" b="b"/>
              <a:pathLst>
                <a:path w="16" h="14">
                  <a:moveTo>
                    <a:pt x="16" y="12"/>
                  </a:moveTo>
                  <a:lnTo>
                    <a:pt x="11" y="14"/>
                  </a:lnTo>
                  <a:lnTo>
                    <a:pt x="7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1" y="3"/>
                  </a:lnTo>
                  <a:lnTo>
                    <a:pt x="6" y="0"/>
                  </a:lnTo>
                  <a:lnTo>
                    <a:pt x="13" y="4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2" name="Freeform 1082"/>
            <p:cNvSpPr>
              <a:spLocks/>
            </p:cNvSpPr>
            <p:nvPr/>
          </p:nvSpPr>
          <p:spPr bwMode="auto">
            <a:xfrm>
              <a:off x="2078" y="3605"/>
              <a:ext cx="9" cy="5"/>
            </a:xfrm>
            <a:custGeom>
              <a:avLst/>
              <a:gdLst/>
              <a:ahLst/>
              <a:cxnLst>
                <a:cxn ang="0">
                  <a:pos x="18" y="7"/>
                </a:cxn>
                <a:cxn ang="0">
                  <a:pos x="14" y="12"/>
                </a:cxn>
                <a:cxn ang="0">
                  <a:pos x="11" y="14"/>
                </a:cxn>
                <a:cxn ang="0">
                  <a:pos x="6" y="16"/>
                </a:cxn>
                <a:cxn ang="0">
                  <a:pos x="2" y="1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12" y="0"/>
                </a:cxn>
                <a:cxn ang="0">
                  <a:pos x="18" y="7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4" y="12"/>
                  </a:lnTo>
                  <a:lnTo>
                    <a:pt x="11" y="14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3" name="Freeform 1083"/>
            <p:cNvSpPr>
              <a:spLocks/>
            </p:cNvSpPr>
            <p:nvPr/>
          </p:nvSpPr>
          <p:spPr bwMode="auto">
            <a:xfrm>
              <a:off x="2057" y="3605"/>
              <a:ext cx="8" cy="5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3" y="11"/>
                </a:cxn>
                <a:cxn ang="0">
                  <a:pos x="10" y="13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7" y="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3" y="11"/>
                  </a:lnTo>
                  <a:lnTo>
                    <a:pt x="10" y="13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4" name="Freeform 1084"/>
            <p:cNvSpPr>
              <a:spLocks/>
            </p:cNvSpPr>
            <p:nvPr/>
          </p:nvSpPr>
          <p:spPr bwMode="auto">
            <a:xfrm>
              <a:off x="1987" y="3555"/>
              <a:ext cx="3" cy="6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7" y="13"/>
                </a:cxn>
              </a:cxnLst>
              <a:rect l="0" t="0" r="r" b="b"/>
              <a:pathLst>
                <a:path w="7" h="17">
                  <a:moveTo>
                    <a:pt x="7" y="13"/>
                  </a:moveTo>
                  <a:lnTo>
                    <a:pt x="2" y="17"/>
                  </a:lnTo>
                  <a:lnTo>
                    <a:pt x="0" y="13"/>
                  </a:lnTo>
                  <a:lnTo>
                    <a:pt x="1" y="6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5" name="Freeform 1085"/>
            <p:cNvSpPr>
              <a:spLocks/>
            </p:cNvSpPr>
            <p:nvPr/>
          </p:nvSpPr>
          <p:spPr bwMode="auto">
            <a:xfrm>
              <a:off x="2006" y="3556"/>
              <a:ext cx="8" cy="7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6" y="10"/>
                </a:cxn>
                <a:cxn ang="0">
                  <a:pos x="15" y="14"/>
                </a:cxn>
                <a:cxn ang="0">
                  <a:pos x="12" y="18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4" y="1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15" y="3"/>
                </a:cxn>
              </a:cxnLst>
              <a:rect l="0" t="0" r="r" b="b"/>
              <a:pathLst>
                <a:path w="16" h="20">
                  <a:moveTo>
                    <a:pt x="15" y="3"/>
                  </a:moveTo>
                  <a:lnTo>
                    <a:pt x="16" y="10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0" y="0"/>
                  </a:lnTo>
                  <a:lnTo>
                    <a:pt x="4" y="1"/>
                  </a:lnTo>
                  <a:lnTo>
                    <a:pt x="9" y="1"/>
                  </a:lnTo>
                  <a:lnTo>
                    <a:pt x="13" y="1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6" name="Freeform 1086"/>
            <p:cNvSpPr>
              <a:spLocks/>
            </p:cNvSpPr>
            <p:nvPr/>
          </p:nvSpPr>
          <p:spPr bwMode="auto">
            <a:xfrm>
              <a:off x="2026" y="3556"/>
              <a:ext cx="6" cy="8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6" y="23"/>
                </a:cxn>
                <a:cxn ang="0">
                  <a:pos x="4" y="20"/>
                </a:cxn>
                <a:cxn ang="0">
                  <a:pos x="3" y="18"/>
                </a:cxn>
                <a:cxn ang="0">
                  <a:pos x="0" y="1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9"/>
                </a:cxn>
                <a:cxn ang="0">
                  <a:pos x="11" y="16"/>
                </a:cxn>
                <a:cxn ang="0">
                  <a:pos x="10" y="23"/>
                </a:cxn>
              </a:cxnLst>
              <a:rect l="0" t="0" r="r" b="b"/>
              <a:pathLst>
                <a:path w="11" h="23">
                  <a:moveTo>
                    <a:pt x="10" y="23"/>
                  </a:moveTo>
                  <a:lnTo>
                    <a:pt x="6" y="23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1" y="9"/>
                  </a:lnTo>
                  <a:lnTo>
                    <a:pt x="11" y="16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7" name="Freeform 1087"/>
            <p:cNvSpPr>
              <a:spLocks/>
            </p:cNvSpPr>
            <p:nvPr/>
          </p:nvSpPr>
          <p:spPr bwMode="auto">
            <a:xfrm>
              <a:off x="2047" y="3560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8" name="Freeform 1088"/>
            <p:cNvSpPr>
              <a:spLocks/>
            </p:cNvSpPr>
            <p:nvPr/>
          </p:nvSpPr>
          <p:spPr bwMode="auto">
            <a:xfrm>
              <a:off x="2143" y="3554"/>
              <a:ext cx="8" cy="4"/>
            </a:xfrm>
            <a:custGeom>
              <a:avLst/>
              <a:gdLst/>
              <a:ahLst/>
              <a:cxnLst>
                <a:cxn ang="0">
                  <a:pos x="16" y="13"/>
                </a:cxn>
                <a:cxn ang="0">
                  <a:pos x="0" y="10"/>
                </a:cxn>
                <a:cxn ang="0">
                  <a:pos x="3" y="1"/>
                </a:cxn>
                <a:cxn ang="0">
                  <a:pos x="12" y="0"/>
                </a:cxn>
                <a:cxn ang="0">
                  <a:pos x="17" y="5"/>
                </a:cxn>
                <a:cxn ang="0">
                  <a:pos x="16" y="13"/>
                </a:cxn>
              </a:cxnLst>
              <a:rect l="0" t="0" r="r" b="b"/>
              <a:pathLst>
                <a:path w="17" h="13">
                  <a:moveTo>
                    <a:pt x="16" y="13"/>
                  </a:moveTo>
                  <a:lnTo>
                    <a:pt x="0" y="10"/>
                  </a:lnTo>
                  <a:lnTo>
                    <a:pt x="3" y="1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9" name="Freeform 1089"/>
            <p:cNvSpPr>
              <a:spLocks/>
            </p:cNvSpPr>
            <p:nvPr/>
          </p:nvSpPr>
          <p:spPr bwMode="auto">
            <a:xfrm>
              <a:off x="2070" y="3559"/>
              <a:ext cx="6" cy="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2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1" y="14"/>
                </a:cxn>
              </a:cxnLst>
              <a:rect l="0" t="0" r="r" b="b"/>
              <a:pathLst>
                <a:path w="13" h="20">
                  <a:moveTo>
                    <a:pt x="1" y="14"/>
                  </a:moveTo>
                  <a:lnTo>
                    <a:pt x="1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0" name="Freeform 1090"/>
            <p:cNvSpPr>
              <a:spLocks/>
            </p:cNvSpPr>
            <p:nvPr/>
          </p:nvSpPr>
          <p:spPr bwMode="auto">
            <a:xfrm>
              <a:off x="2103" y="3586"/>
              <a:ext cx="6" cy="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1"/>
                </a:cxn>
                <a:cxn ang="0">
                  <a:pos x="0" y="5"/>
                </a:cxn>
                <a:cxn ang="0">
                  <a:pos x="2" y="0"/>
                </a:cxn>
                <a:cxn ang="0">
                  <a:pos x="8" y="1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18"/>
                </a:cxn>
                <a:cxn ang="0">
                  <a:pos x="8" y="20"/>
                </a:cxn>
                <a:cxn ang="0">
                  <a:pos x="0" y="14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lnTo>
                    <a:pt x="0" y="11"/>
                  </a:lnTo>
                  <a:lnTo>
                    <a:pt x="0" y="5"/>
                  </a:lnTo>
                  <a:lnTo>
                    <a:pt x="2" y="0"/>
                  </a:lnTo>
                  <a:lnTo>
                    <a:pt x="8" y="1"/>
                  </a:lnTo>
                  <a:lnTo>
                    <a:pt x="13" y="6"/>
                  </a:lnTo>
                  <a:lnTo>
                    <a:pt x="12" y="13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1" name="Freeform 1091"/>
            <p:cNvSpPr>
              <a:spLocks/>
            </p:cNvSpPr>
            <p:nvPr/>
          </p:nvSpPr>
          <p:spPr bwMode="auto">
            <a:xfrm>
              <a:off x="2089" y="3559"/>
              <a:ext cx="8" cy="7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6" y="20"/>
                </a:cxn>
                <a:cxn ang="0">
                  <a:pos x="2" y="15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6" y="1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6" y="7"/>
                </a:cxn>
              </a:cxnLst>
              <a:rect l="0" t="0" r="r" b="b"/>
              <a:pathLst>
                <a:path w="16" h="20">
                  <a:moveTo>
                    <a:pt x="16" y="7"/>
                  </a:moveTo>
                  <a:lnTo>
                    <a:pt x="6" y="20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2" name="Freeform 1092"/>
            <p:cNvSpPr>
              <a:spLocks/>
            </p:cNvSpPr>
            <p:nvPr/>
          </p:nvSpPr>
          <p:spPr bwMode="auto">
            <a:xfrm>
              <a:off x="2090" y="3596"/>
              <a:ext cx="8" cy="7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6" y="21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4" y="5"/>
                </a:cxn>
                <a:cxn ang="0">
                  <a:pos x="16" y="8"/>
                </a:cxn>
              </a:cxnLst>
              <a:rect l="0" t="0" r="r" b="b"/>
              <a:pathLst>
                <a:path w="16" h="21">
                  <a:moveTo>
                    <a:pt x="16" y="8"/>
                  </a:moveTo>
                  <a:lnTo>
                    <a:pt x="6" y="21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3" name="Freeform 1093"/>
            <p:cNvSpPr>
              <a:spLocks/>
            </p:cNvSpPr>
            <p:nvPr/>
          </p:nvSpPr>
          <p:spPr bwMode="auto">
            <a:xfrm>
              <a:off x="1996" y="3563"/>
              <a:ext cx="7" cy="6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3" y="20"/>
                </a:cxn>
                <a:cxn ang="0">
                  <a:pos x="0" y="1"/>
                </a:cxn>
                <a:cxn ang="0">
                  <a:pos x="6" y="0"/>
                </a:cxn>
                <a:cxn ang="0">
                  <a:pos x="10" y="5"/>
                </a:cxn>
                <a:cxn ang="0">
                  <a:pos x="12" y="11"/>
                </a:cxn>
                <a:cxn ang="0">
                  <a:pos x="13" y="17"/>
                </a:cxn>
              </a:cxnLst>
              <a:rect l="0" t="0" r="r" b="b"/>
              <a:pathLst>
                <a:path w="13" h="20">
                  <a:moveTo>
                    <a:pt x="13" y="17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6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4" name="Freeform 1094"/>
            <p:cNvSpPr>
              <a:spLocks/>
            </p:cNvSpPr>
            <p:nvPr/>
          </p:nvSpPr>
          <p:spPr bwMode="auto">
            <a:xfrm>
              <a:off x="2016" y="3566"/>
              <a:ext cx="7" cy="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10" y="14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5" y="7"/>
                </a:cxn>
                <a:cxn ang="0">
                  <a:pos x="15" y="10"/>
                </a:cxn>
                <a:cxn ang="0">
                  <a:pos x="14" y="13"/>
                </a:cxn>
              </a:cxnLst>
              <a:rect l="0" t="0" r="r" b="b"/>
              <a:pathLst>
                <a:path w="15" h="14">
                  <a:moveTo>
                    <a:pt x="14" y="13"/>
                  </a:moveTo>
                  <a:lnTo>
                    <a:pt x="10" y="14"/>
                  </a:lnTo>
                  <a:lnTo>
                    <a:pt x="6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5" name="Freeform 1095"/>
            <p:cNvSpPr>
              <a:spLocks/>
            </p:cNvSpPr>
            <p:nvPr/>
          </p:nvSpPr>
          <p:spPr bwMode="auto">
            <a:xfrm>
              <a:off x="1939" y="3623"/>
              <a:ext cx="7" cy="4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11" y="3"/>
                </a:cxn>
                <a:cxn ang="0">
                  <a:pos x="13" y="5"/>
                </a:cxn>
                <a:cxn ang="0">
                  <a:pos x="14" y="9"/>
                </a:cxn>
                <a:cxn ang="0">
                  <a:pos x="13" y="13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1" y="11"/>
                  </a:lnTo>
                  <a:lnTo>
                    <a:pt x="0" y="9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6" name="Freeform 1096"/>
            <p:cNvSpPr>
              <a:spLocks/>
            </p:cNvSpPr>
            <p:nvPr/>
          </p:nvSpPr>
          <p:spPr bwMode="auto">
            <a:xfrm>
              <a:off x="2038" y="3567"/>
              <a:ext cx="9" cy="7"/>
            </a:xfrm>
            <a:custGeom>
              <a:avLst/>
              <a:gdLst/>
              <a:ahLst/>
              <a:cxnLst>
                <a:cxn ang="0">
                  <a:pos x="16" y="9"/>
                </a:cxn>
                <a:cxn ang="0">
                  <a:pos x="17" y="12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0" y="19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3"/>
                </a:cxn>
                <a:cxn ang="0">
                  <a:pos x="13" y="6"/>
                </a:cxn>
                <a:cxn ang="0">
                  <a:pos x="16" y="9"/>
                </a:cxn>
              </a:cxnLst>
              <a:rect l="0" t="0" r="r" b="b"/>
              <a:pathLst>
                <a:path w="18" h="19">
                  <a:moveTo>
                    <a:pt x="16" y="9"/>
                  </a:moveTo>
                  <a:lnTo>
                    <a:pt x="17" y="12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0" y="19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3" y="6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7" name="Freeform 1097"/>
            <p:cNvSpPr>
              <a:spLocks/>
            </p:cNvSpPr>
            <p:nvPr/>
          </p:nvSpPr>
          <p:spPr bwMode="auto">
            <a:xfrm>
              <a:off x="2058" y="3569"/>
              <a:ext cx="7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7" y="17"/>
                </a:cxn>
                <a:cxn ang="0">
                  <a:pos x="3" y="12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7">
                  <a:moveTo>
                    <a:pt x="13" y="13"/>
                  </a:moveTo>
                  <a:lnTo>
                    <a:pt x="7" y="17"/>
                  </a:lnTo>
                  <a:lnTo>
                    <a:pt x="3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8" name="Freeform 1098"/>
            <p:cNvSpPr>
              <a:spLocks/>
            </p:cNvSpPr>
            <p:nvPr/>
          </p:nvSpPr>
          <p:spPr bwMode="auto">
            <a:xfrm>
              <a:off x="2080" y="3569"/>
              <a:ext cx="8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9" y="19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1" y="5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9" y="19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1" y="5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9" name="Freeform 1099"/>
            <p:cNvSpPr>
              <a:spLocks/>
            </p:cNvSpPr>
            <p:nvPr/>
          </p:nvSpPr>
          <p:spPr bwMode="auto">
            <a:xfrm>
              <a:off x="2254" y="3496"/>
              <a:ext cx="9" cy="7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2" y="14"/>
                </a:cxn>
                <a:cxn ang="0">
                  <a:pos x="8" y="19"/>
                </a:cxn>
                <a:cxn ang="0">
                  <a:pos x="4" y="21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6" y="5"/>
                </a:cxn>
                <a:cxn ang="0">
                  <a:pos x="16" y="10"/>
                </a:cxn>
              </a:cxnLst>
              <a:rect l="0" t="0" r="r" b="b"/>
              <a:pathLst>
                <a:path w="16" h="21">
                  <a:moveTo>
                    <a:pt x="16" y="10"/>
                  </a:moveTo>
                  <a:lnTo>
                    <a:pt x="12" y="14"/>
                  </a:lnTo>
                  <a:lnTo>
                    <a:pt x="8" y="19"/>
                  </a:lnTo>
                  <a:lnTo>
                    <a:pt x="4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5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0" name="Freeform 1100"/>
            <p:cNvSpPr>
              <a:spLocks/>
            </p:cNvSpPr>
            <p:nvPr/>
          </p:nvSpPr>
          <p:spPr bwMode="auto">
            <a:xfrm>
              <a:off x="2320" y="3490"/>
              <a:ext cx="8" cy="6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8" y="19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6" y="0"/>
                </a:cxn>
                <a:cxn ang="0">
                  <a:pos x="16" y="19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8" y="19"/>
                  </a:lnTo>
                  <a:lnTo>
                    <a:pt x="2" y="16"/>
                  </a:lnTo>
                  <a:lnTo>
                    <a:pt x="0" y="9"/>
                  </a:lnTo>
                  <a:lnTo>
                    <a:pt x="1" y="0"/>
                  </a:lnTo>
                  <a:lnTo>
                    <a:pt x="16" y="0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1" name="Freeform 1101"/>
            <p:cNvSpPr>
              <a:spLocks/>
            </p:cNvSpPr>
            <p:nvPr/>
          </p:nvSpPr>
          <p:spPr bwMode="auto">
            <a:xfrm>
              <a:off x="2313" y="3480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5"/>
                </a:cxn>
                <a:cxn ang="0">
                  <a:pos x="8" y="20"/>
                </a:cxn>
                <a:cxn ang="0">
                  <a:pos x="4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6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6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5"/>
                  </a:lnTo>
                  <a:lnTo>
                    <a:pt x="8" y="20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2" name="Freeform 1102"/>
            <p:cNvSpPr>
              <a:spLocks/>
            </p:cNvSpPr>
            <p:nvPr/>
          </p:nvSpPr>
          <p:spPr bwMode="auto">
            <a:xfrm>
              <a:off x="2101" y="3569"/>
              <a:ext cx="10" cy="9"/>
            </a:xfrm>
            <a:custGeom>
              <a:avLst/>
              <a:gdLst/>
              <a:ahLst/>
              <a:cxnLst>
                <a:cxn ang="0">
                  <a:pos x="21" y="16"/>
                </a:cxn>
                <a:cxn ang="0">
                  <a:pos x="15" y="22"/>
                </a:cxn>
                <a:cxn ang="0">
                  <a:pos x="11" y="25"/>
                </a:cxn>
                <a:cxn ang="0">
                  <a:pos x="6" y="25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9"/>
                </a:cxn>
                <a:cxn ang="0">
                  <a:pos x="21" y="16"/>
                </a:cxn>
              </a:cxnLst>
              <a:rect l="0" t="0" r="r" b="b"/>
              <a:pathLst>
                <a:path w="21" h="25">
                  <a:moveTo>
                    <a:pt x="21" y="16"/>
                  </a:moveTo>
                  <a:lnTo>
                    <a:pt x="15" y="22"/>
                  </a:lnTo>
                  <a:lnTo>
                    <a:pt x="11" y="25"/>
                  </a:lnTo>
                  <a:lnTo>
                    <a:pt x="6" y="25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9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3" name="Freeform 1103"/>
            <p:cNvSpPr>
              <a:spLocks/>
            </p:cNvSpPr>
            <p:nvPr/>
          </p:nvSpPr>
          <p:spPr bwMode="auto">
            <a:xfrm>
              <a:off x="1982" y="3570"/>
              <a:ext cx="9" cy="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9"/>
                </a:cxn>
                <a:cxn ang="0">
                  <a:pos x="15" y="21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6" y="19"/>
                </a:cxn>
                <a:cxn ang="0">
                  <a:pos x="2" y="17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  <a:cxn ang="0">
                  <a:pos x="11" y="5"/>
                </a:cxn>
                <a:cxn ang="0">
                  <a:pos x="16" y="5"/>
                </a:cxn>
                <a:cxn ang="0">
                  <a:pos x="19" y="6"/>
                </a:cxn>
                <a:cxn ang="0">
                  <a:pos x="18" y="13"/>
                </a:cxn>
              </a:cxnLst>
              <a:rect l="0" t="0" r="r" b="b"/>
              <a:pathLst>
                <a:path w="19" h="23">
                  <a:moveTo>
                    <a:pt x="18" y="13"/>
                  </a:moveTo>
                  <a:lnTo>
                    <a:pt x="18" y="19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6" y="19"/>
                  </a:lnTo>
                  <a:lnTo>
                    <a:pt x="2" y="17"/>
                  </a:lnTo>
                  <a:lnTo>
                    <a:pt x="0" y="9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4" name="Freeform 1104"/>
            <p:cNvSpPr>
              <a:spLocks/>
            </p:cNvSpPr>
            <p:nvPr/>
          </p:nvSpPr>
          <p:spPr bwMode="auto">
            <a:xfrm>
              <a:off x="1971" y="3580"/>
              <a:ext cx="10" cy="7"/>
            </a:xfrm>
            <a:custGeom>
              <a:avLst/>
              <a:gdLst/>
              <a:ahLst/>
              <a:cxnLst>
                <a:cxn ang="0">
                  <a:pos x="20" y="18"/>
                </a:cxn>
                <a:cxn ang="0">
                  <a:pos x="15" y="21"/>
                </a:cxn>
                <a:cxn ang="0">
                  <a:pos x="9" y="22"/>
                </a:cxn>
                <a:cxn ang="0">
                  <a:pos x="3" y="21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20" y="18"/>
                </a:cxn>
              </a:cxnLst>
              <a:rect l="0" t="0" r="r" b="b"/>
              <a:pathLst>
                <a:path w="20" h="22">
                  <a:moveTo>
                    <a:pt x="20" y="18"/>
                  </a:moveTo>
                  <a:lnTo>
                    <a:pt x="15" y="21"/>
                  </a:lnTo>
                  <a:lnTo>
                    <a:pt x="9" y="22"/>
                  </a:lnTo>
                  <a:lnTo>
                    <a:pt x="3" y="21"/>
                  </a:lnTo>
                  <a:lnTo>
                    <a:pt x="0" y="11"/>
                  </a:lnTo>
                  <a:lnTo>
                    <a:pt x="2" y="7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5" name="Freeform 1105"/>
            <p:cNvSpPr>
              <a:spLocks/>
            </p:cNvSpPr>
            <p:nvPr/>
          </p:nvSpPr>
          <p:spPr bwMode="auto">
            <a:xfrm>
              <a:off x="2026" y="3574"/>
              <a:ext cx="7" cy="9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13" y="26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1" y="8"/>
                </a:cxn>
                <a:cxn ang="0">
                  <a:pos x="4" y="3"/>
                </a:cxn>
                <a:cxn ang="0">
                  <a:pos x="5" y="0"/>
                </a:cxn>
                <a:cxn ang="0">
                  <a:pos x="11" y="3"/>
                </a:cxn>
                <a:cxn ang="0">
                  <a:pos x="13" y="8"/>
                </a:cxn>
                <a:cxn ang="0">
                  <a:pos x="14" y="17"/>
                </a:cxn>
                <a:cxn ang="0">
                  <a:pos x="14" y="25"/>
                </a:cxn>
              </a:cxnLst>
              <a:rect l="0" t="0" r="r" b="b"/>
              <a:pathLst>
                <a:path w="14" h="27">
                  <a:moveTo>
                    <a:pt x="14" y="25"/>
                  </a:moveTo>
                  <a:lnTo>
                    <a:pt x="13" y="26"/>
                  </a:lnTo>
                  <a:lnTo>
                    <a:pt x="11" y="27"/>
                  </a:lnTo>
                  <a:lnTo>
                    <a:pt x="7" y="27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1" y="8"/>
                  </a:lnTo>
                  <a:lnTo>
                    <a:pt x="4" y="3"/>
                  </a:lnTo>
                  <a:lnTo>
                    <a:pt x="5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14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6" name="Freeform 1106"/>
            <p:cNvSpPr>
              <a:spLocks/>
            </p:cNvSpPr>
            <p:nvPr/>
          </p:nvSpPr>
          <p:spPr bwMode="auto">
            <a:xfrm>
              <a:off x="2047" y="3577"/>
              <a:ext cx="8" cy="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7" y="8"/>
                </a:cxn>
                <a:cxn ang="0">
                  <a:pos x="16" y="15"/>
                </a:cxn>
                <a:cxn ang="0">
                  <a:pos x="13" y="20"/>
                </a:cxn>
                <a:cxn ang="0">
                  <a:pos x="9" y="2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7" h="21">
                  <a:moveTo>
                    <a:pt x="16" y="0"/>
                  </a:moveTo>
                  <a:lnTo>
                    <a:pt x="17" y="8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9" y="2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7" name="Freeform 1107"/>
            <p:cNvSpPr>
              <a:spLocks/>
            </p:cNvSpPr>
            <p:nvPr/>
          </p:nvSpPr>
          <p:spPr bwMode="auto">
            <a:xfrm>
              <a:off x="2069" y="3579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8" name="Freeform 1108"/>
            <p:cNvSpPr>
              <a:spLocks/>
            </p:cNvSpPr>
            <p:nvPr/>
          </p:nvSpPr>
          <p:spPr bwMode="auto">
            <a:xfrm>
              <a:off x="2149" y="3520"/>
              <a:ext cx="7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9" name="Freeform 1109"/>
            <p:cNvSpPr>
              <a:spLocks/>
            </p:cNvSpPr>
            <p:nvPr/>
          </p:nvSpPr>
          <p:spPr bwMode="auto">
            <a:xfrm>
              <a:off x="2055" y="3624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0" name="Freeform 1110"/>
            <p:cNvSpPr>
              <a:spLocks/>
            </p:cNvSpPr>
            <p:nvPr/>
          </p:nvSpPr>
          <p:spPr bwMode="auto">
            <a:xfrm>
              <a:off x="2000" y="3662"/>
              <a:ext cx="8" cy="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6"/>
                </a:cxn>
                <a:cxn ang="0">
                  <a:pos x="14" y="10"/>
                </a:cxn>
                <a:cxn ang="0">
                  <a:pos x="10" y="14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lnTo>
                    <a:pt x="5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6"/>
                  </a:lnTo>
                  <a:lnTo>
                    <a:pt x="14" y="10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1" name="Freeform 1111"/>
            <p:cNvSpPr>
              <a:spLocks/>
            </p:cNvSpPr>
            <p:nvPr/>
          </p:nvSpPr>
          <p:spPr bwMode="auto">
            <a:xfrm>
              <a:off x="2080" y="3587"/>
              <a:ext cx="8" cy="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2" y="14"/>
                </a:cxn>
                <a:cxn ang="0">
                  <a:pos x="9" y="20"/>
                </a:cxn>
                <a:cxn ang="0">
                  <a:pos x="5" y="21"/>
                </a:cxn>
                <a:cxn ang="0">
                  <a:pos x="0" y="17"/>
                </a:cxn>
                <a:cxn ang="0">
                  <a:pos x="0" y="16"/>
                </a:cxn>
                <a:cxn ang="0">
                  <a:pos x="0" y="11"/>
                </a:cxn>
                <a:cxn ang="0">
                  <a:pos x="1" y="5"/>
                </a:cxn>
                <a:cxn ang="0">
                  <a:pos x="6" y="2"/>
                </a:cxn>
                <a:cxn ang="0">
                  <a:pos x="11" y="0"/>
                </a:cxn>
                <a:cxn ang="0">
                  <a:pos x="14" y="2"/>
                </a:cxn>
                <a:cxn ang="0">
                  <a:pos x="16" y="5"/>
                </a:cxn>
                <a:cxn ang="0">
                  <a:pos x="16" y="11"/>
                </a:cxn>
              </a:cxnLst>
              <a:rect l="0" t="0" r="r" b="b"/>
              <a:pathLst>
                <a:path w="16" h="21">
                  <a:moveTo>
                    <a:pt x="16" y="11"/>
                  </a:moveTo>
                  <a:lnTo>
                    <a:pt x="12" y="14"/>
                  </a:lnTo>
                  <a:lnTo>
                    <a:pt x="9" y="20"/>
                  </a:lnTo>
                  <a:lnTo>
                    <a:pt x="5" y="21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2" name="Freeform 1112"/>
            <p:cNvSpPr>
              <a:spLocks/>
            </p:cNvSpPr>
            <p:nvPr/>
          </p:nvSpPr>
          <p:spPr bwMode="auto">
            <a:xfrm>
              <a:off x="2071" y="3597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3" name="Freeform 1113"/>
            <p:cNvSpPr>
              <a:spLocks/>
            </p:cNvSpPr>
            <p:nvPr/>
          </p:nvSpPr>
          <p:spPr bwMode="auto">
            <a:xfrm>
              <a:off x="2288" y="3495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4" name="Freeform 1114"/>
            <p:cNvSpPr>
              <a:spLocks/>
            </p:cNvSpPr>
            <p:nvPr/>
          </p:nvSpPr>
          <p:spPr bwMode="auto">
            <a:xfrm>
              <a:off x="2298" y="3505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5" name="Freeform 1115"/>
            <p:cNvSpPr>
              <a:spLocks/>
            </p:cNvSpPr>
            <p:nvPr/>
          </p:nvSpPr>
          <p:spPr bwMode="auto">
            <a:xfrm>
              <a:off x="2302" y="3484"/>
              <a:ext cx="5" cy="3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4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2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6" name="Freeform 1116"/>
            <p:cNvSpPr>
              <a:spLocks/>
            </p:cNvSpPr>
            <p:nvPr/>
          </p:nvSpPr>
          <p:spPr bwMode="auto">
            <a:xfrm>
              <a:off x="2305" y="3490"/>
              <a:ext cx="7" cy="5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5" y="11"/>
                </a:cxn>
                <a:cxn ang="0">
                  <a:pos x="11" y="13"/>
                </a:cxn>
              </a:cxnLst>
              <a:rect l="0" t="0" r="r" b="b"/>
              <a:pathLst>
                <a:path w="15" h="13">
                  <a:moveTo>
                    <a:pt x="11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5" y="11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7" name="Freeform 1117"/>
            <p:cNvSpPr>
              <a:spLocks/>
            </p:cNvSpPr>
            <p:nvPr/>
          </p:nvSpPr>
          <p:spPr bwMode="auto">
            <a:xfrm>
              <a:off x="2314" y="3502"/>
              <a:ext cx="6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1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3" y="10"/>
                </a:cxn>
                <a:cxn ang="0">
                  <a:pos x="10" y="13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lnTo>
                    <a:pt x="5" y="11"/>
                  </a:lnTo>
                  <a:lnTo>
                    <a:pt x="2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3" y="10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8" name="Freeform 1118"/>
            <p:cNvSpPr>
              <a:spLocks/>
            </p:cNvSpPr>
            <p:nvPr/>
          </p:nvSpPr>
          <p:spPr bwMode="auto">
            <a:xfrm>
              <a:off x="2312" y="352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6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9" name="Freeform 1119"/>
            <p:cNvSpPr>
              <a:spLocks/>
            </p:cNvSpPr>
            <p:nvPr/>
          </p:nvSpPr>
          <p:spPr bwMode="auto">
            <a:xfrm>
              <a:off x="2227" y="3518"/>
              <a:ext cx="7" cy="4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5" y="11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4" y="10"/>
                </a:cxn>
                <a:cxn ang="0">
                  <a:pos x="10" y="12"/>
                </a:cxn>
              </a:cxnLst>
              <a:rect l="0" t="0" r="r" b="b"/>
              <a:pathLst>
                <a:path w="14" h="12">
                  <a:moveTo>
                    <a:pt x="10" y="12"/>
                  </a:moveTo>
                  <a:lnTo>
                    <a:pt x="5" y="11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0" name="Freeform 1120"/>
            <p:cNvSpPr>
              <a:spLocks/>
            </p:cNvSpPr>
            <p:nvPr/>
          </p:nvSpPr>
          <p:spPr bwMode="auto">
            <a:xfrm>
              <a:off x="2044" y="3648"/>
              <a:ext cx="7" cy="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4" y="5"/>
                </a:cxn>
                <a:cxn ang="0">
                  <a:pos x="15" y="11"/>
                </a:cxn>
                <a:cxn ang="0">
                  <a:pos x="10" y="13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5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1" name="Freeform 1121"/>
            <p:cNvSpPr>
              <a:spLocks/>
            </p:cNvSpPr>
            <p:nvPr/>
          </p:nvSpPr>
          <p:spPr bwMode="auto">
            <a:xfrm>
              <a:off x="2035" y="3603"/>
              <a:ext cx="7" cy="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1" y="2"/>
                </a:cxn>
                <a:cxn ang="0">
                  <a:pos x="13" y="5"/>
                </a:cxn>
                <a:cxn ang="0">
                  <a:pos x="14" y="11"/>
                </a:cxn>
                <a:cxn ang="0">
                  <a:pos x="10" y="13"/>
                </a:cxn>
              </a:cxnLst>
              <a:rect l="0" t="0" r="r" b="b"/>
              <a:pathLst>
                <a:path w="14" h="13">
                  <a:moveTo>
                    <a:pt x="10" y="13"/>
                  </a:moveTo>
                  <a:lnTo>
                    <a:pt x="5" y="12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4" y="11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2" name="Freeform 1122"/>
            <p:cNvSpPr>
              <a:spLocks/>
            </p:cNvSpPr>
            <p:nvPr/>
          </p:nvSpPr>
          <p:spPr bwMode="auto">
            <a:xfrm>
              <a:off x="2112" y="3579"/>
              <a:ext cx="6" cy="7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0" y="19"/>
                </a:cxn>
                <a:cxn ang="0">
                  <a:pos x="6" y="0"/>
                </a:cxn>
                <a:cxn ang="0">
                  <a:pos x="13" y="3"/>
                </a:cxn>
                <a:cxn ang="0">
                  <a:pos x="12" y="8"/>
                </a:cxn>
                <a:cxn ang="0">
                  <a:pos x="8" y="14"/>
                </a:cxn>
                <a:cxn ang="0">
                  <a:pos x="6" y="19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lnTo>
                    <a:pt x="0" y="19"/>
                  </a:lnTo>
                  <a:lnTo>
                    <a:pt x="6" y="0"/>
                  </a:lnTo>
                  <a:lnTo>
                    <a:pt x="13" y="3"/>
                  </a:lnTo>
                  <a:lnTo>
                    <a:pt x="12" y="8"/>
                  </a:lnTo>
                  <a:lnTo>
                    <a:pt x="8" y="14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3" name="Freeform 1123"/>
            <p:cNvSpPr>
              <a:spLocks/>
            </p:cNvSpPr>
            <p:nvPr/>
          </p:nvSpPr>
          <p:spPr bwMode="auto">
            <a:xfrm>
              <a:off x="1975" y="3563"/>
              <a:ext cx="5" cy="6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0" y="19"/>
                </a:cxn>
                <a:cxn ang="0">
                  <a:pos x="5" y="0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7" y="14"/>
                </a:cxn>
                <a:cxn ang="0">
                  <a:pos x="5" y="19"/>
                </a:cxn>
              </a:cxnLst>
              <a:rect l="0" t="0" r="r" b="b"/>
              <a:pathLst>
                <a:path w="11" h="19">
                  <a:moveTo>
                    <a:pt x="5" y="19"/>
                  </a:moveTo>
                  <a:lnTo>
                    <a:pt x="0" y="19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1" y="8"/>
                  </a:lnTo>
                  <a:lnTo>
                    <a:pt x="7" y="1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4" name="Freeform 1124"/>
            <p:cNvSpPr>
              <a:spLocks/>
            </p:cNvSpPr>
            <p:nvPr/>
          </p:nvSpPr>
          <p:spPr bwMode="auto">
            <a:xfrm>
              <a:off x="1993" y="3584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5" name="Freeform 1125"/>
            <p:cNvSpPr>
              <a:spLocks/>
            </p:cNvSpPr>
            <p:nvPr/>
          </p:nvSpPr>
          <p:spPr bwMode="auto">
            <a:xfrm>
              <a:off x="1958" y="3606"/>
              <a:ext cx="6" cy="4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9" y="14"/>
                </a:cxn>
                <a:cxn ang="0">
                  <a:pos x="5" y="13"/>
                </a:cxn>
                <a:cxn ang="0">
                  <a:pos x="2" y="10"/>
                </a:cxn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2" y="13"/>
                </a:cxn>
              </a:cxnLst>
              <a:rect l="0" t="0" r="r" b="b"/>
              <a:pathLst>
                <a:path w="13" h="14">
                  <a:moveTo>
                    <a:pt x="12" y="13"/>
                  </a:moveTo>
                  <a:lnTo>
                    <a:pt x="9" y="14"/>
                  </a:lnTo>
                  <a:lnTo>
                    <a:pt x="5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1" y="4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6" name="Freeform 1126"/>
            <p:cNvSpPr>
              <a:spLocks/>
            </p:cNvSpPr>
            <p:nvPr/>
          </p:nvSpPr>
          <p:spPr bwMode="auto">
            <a:xfrm>
              <a:off x="2015" y="3584"/>
              <a:ext cx="7" cy="5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0" y="13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1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lnTo>
                    <a:pt x="0" y="13"/>
                  </a:lnTo>
                  <a:lnTo>
                    <a:pt x="0" y="6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7" name="Freeform 1127"/>
            <p:cNvSpPr>
              <a:spLocks/>
            </p:cNvSpPr>
            <p:nvPr/>
          </p:nvSpPr>
          <p:spPr bwMode="auto">
            <a:xfrm>
              <a:off x="2037" y="3586"/>
              <a:ext cx="7" cy="7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5" y="7"/>
                </a:cxn>
                <a:cxn ang="0">
                  <a:pos x="14" y="9"/>
                </a:cxn>
                <a:cxn ang="0">
                  <a:pos x="12" y="16"/>
                </a:cxn>
                <a:cxn ang="0">
                  <a:pos x="7" y="21"/>
                </a:cxn>
                <a:cxn ang="0">
                  <a:pos x="2" y="18"/>
                </a:cxn>
              </a:cxnLst>
              <a:rect l="0" t="0" r="r" b="b"/>
              <a:pathLst>
                <a:path w="15" h="21">
                  <a:moveTo>
                    <a:pt x="2" y="18"/>
                  </a:moveTo>
                  <a:lnTo>
                    <a:pt x="0" y="12"/>
                  </a:lnTo>
                  <a:lnTo>
                    <a:pt x="3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5" y="7"/>
                  </a:lnTo>
                  <a:lnTo>
                    <a:pt x="14" y="9"/>
                  </a:lnTo>
                  <a:lnTo>
                    <a:pt x="12" y="16"/>
                  </a:lnTo>
                  <a:lnTo>
                    <a:pt x="7" y="21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8" name="Freeform 1128"/>
            <p:cNvSpPr>
              <a:spLocks/>
            </p:cNvSpPr>
            <p:nvPr/>
          </p:nvSpPr>
          <p:spPr bwMode="auto">
            <a:xfrm>
              <a:off x="2100" y="3586"/>
              <a:ext cx="57" cy="40"/>
            </a:xfrm>
            <a:custGeom>
              <a:avLst/>
              <a:gdLst/>
              <a:ahLst/>
              <a:cxnLst>
                <a:cxn ang="0">
                  <a:pos x="116" y="79"/>
                </a:cxn>
                <a:cxn ang="0">
                  <a:pos x="101" y="82"/>
                </a:cxn>
                <a:cxn ang="0">
                  <a:pos x="85" y="87"/>
                </a:cxn>
                <a:cxn ang="0">
                  <a:pos x="71" y="94"/>
                </a:cxn>
                <a:cxn ang="0">
                  <a:pos x="57" y="102"/>
                </a:cxn>
                <a:cxn ang="0">
                  <a:pos x="43" y="110"/>
                </a:cxn>
                <a:cxn ang="0">
                  <a:pos x="28" y="116"/>
                </a:cxn>
                <a:cxn ang="0">
                  <a:pos x="14" y="120"/>
                </a:cxn>
                <a:cxn ang="0">
                  <a:pos x="0" y="120"/>
                </a:cxn>
                <a:cxn ang="0">
                  <a:pos x="10" y="105"/>
                </a:cxn>
                <a:cxn ang="0">
                  <a:pos x="20" y="89"/>
                </a:cxn>
                <a:cxn ang="0">
                  <a:pos x="31" y="74"/>
                </a:cxn>
                <a:cxn ang="0">
                  <a:pos x="40" y="58"/>
                </a:cxn>
                <a:cxn ang="0">
                  <a:pos x="50" y="43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79" y="0"/>
                </a:cxn>
                <a:cxn ang="0">
                  <a:pos x="85" y="6"/>
                </a:cxn>
                <a:cxn ang="0">
                  <a:pos x="91" y="13"/>
                </a:cxn>
                <a:cxn ang="0">
                  <a:pos x="97" y="22"/>
                </a:cxn>
                <a:cxn ang="0">
                  <a:pos x="102" y="33"/>
                </a:cxn>
                <a:cxn ang="0">
                  <a:pos x="106" y="44"/>
                </a:cxn>
                <a:cxn ang="0">
                  <a:pos x="110" y="57"/>
                </a:cxn>
                <a:cxn ang="0">
                  <a:pos x="113" y="69"/>
                </a:cxn>
                <a:cxn ang="0">
                  <a:pos x="116" y="79"/>
                </a:cxn>
              </a:cxnLst>
              <a:rect l="0" t="0" r="r" b="b"/>
              <a:pathLst>
                <a:path w="116" h="120">
                  <a:moveTo>
                    <a:pt x="116" y="79"/>
                  </a:moveTo>
                  <a:lnTo>
                    <a:pt x="101" y="82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57" y="102"/>
                  </a:lnTo>
                  <a:lnTo>
                    <a:pt x="43" y="110"/>
                  </a:lnTo>
                  <a:lnTo>
                    <a:pt x="28" y="116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10" y="105"/>
                  </a:lnTo>
                  <a:lnTo>
                    <a:pt x="20" y="89"/>
                  </a:lnTo>
                  <a:lnTo>
                    <a:pt x="31" y="74"/>
                  </a:lnTo>
                  <a:lnTo>
                    <a:pt x="40" y="58"/>
                  </a:lnTo>
                  <a:lnTo>
                    <a:pt x="50" y="43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79" y="0"/>
                  </a:lnTo>
                  <a:lnTo>
                    <a:pt x="85" y="6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3"/>
                  </a:lnTo>
                  <a:lnTo>
                    <a:pt x="106" y="44"/>
                  </a:lnTo>
                  <a:lnTo>
                    <a:pt x="110" y="57"/>
                  </a:lnTo>
                  <a:lnTo>
                    <a:pt x="113" y="69"/>
                  </a:lnTo>
                  <a:lnTo>
                    <a:pt x="116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9" name="Freeform 1129"/>
            <p:cNvSpPr>
              <a:spLocks/>
            </p:cNvSpPr>
            <p:nvPr/>
          </p:nvSpPr>
          <p:spPr bwMode="auto">
            <a:xfrm>
              <a:off x="2058" y="3587"/>
              <a:ext cx="9" cy="6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8" y="19"/>
                </a:cxn>
                <a:cxn ang="0">
                  <a:pos x="5" y="17"/>
                </a:cxn>
                <a:cxn ang="0">
                  <a:pos x="2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7" y="9"/>
                </a:cxn>
                <a:cxn ang="0">
                  <a:pos x="18" y="15"/>
                </a:cxn>
                <a:cxn ang="0">
                  <a:pos x="14" y="19"/>
                </a:cxn>
              </a:cxnLst>
              <a:rect l="0" t="0" r="r" b="b"/>
              <a:pathLst>
                <a:path w="18" h="19">
                  <a:moveTo>
                    <a:pt x="14" y="19"/>
                  </a:moveTo>
                  <a:lnTo>
                    <a:pt x="8" y="19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7" y="9"/>
                  </a:lnTo>
                  <a:lnTo>
                    <a:pt x="18" y="1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0" name="Freeform 1130"/>
            <p:cNvSpPr>
              <a:spLocks/>
            </p:cNvSpPr>
            <p:nvPr/>
          </p:nvSpPr>
          <p:spPr bwMode="auto">
            <a:xfrm>
              <a:off x="1959" y="3588"/>
              <a:ext cx="8" cy="6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3" y="12"/>
                </a:cxn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5" y="7"/>
                </a:cxn>
              </a:cxnLst>
              <a:rect l="0" t="0" r="r" b="b"/>
              <a:pathLst>
                <a:path w="15" h="20">
                  <a:moveTo>
                    <a:pt x="15" y="7"/>
                  </a:moveTo>
                  <a:lnTo>
                    <a:pt x="15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3" y="1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1" name="Freeform 1131"/>
            <p:cNvSpPr>
              <a:spLocks/>
            </p:cNvSpPr>
            <p:nvPr/>
          </p:nvSpPr>
          <p:spPr bwMode="auto">
            <a:xfrm>
              <a:off x="1982" y="3590"/>
              <a:ext cx="9" cy="7"/>
            </a:xfrm>
            <a:custGeom>
              <a:avLst/>
              <a:gdLst/>
              <a:ahLst/>
              <a:cxnLst>
                <a:cxn ang="0">
                  <a:pos x="17" y="20"/>
                </a:cxn>
                <a:cxn ang="0">
                  <a:pos x="12" y="22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1" y="2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19" y="7"/>
                </a:cxn>
                <a:cxn ang="0">
                  <a:pos x="19" y="13"/>
                </a:cxn>
                <a:cxn ang="0">
                  <a:pos x="17" y="20"/>
                </a:cxn>
              </a:cxnLst>
              <a:rect l="0" t="0" r="r" b="b"/>
              <a:pathLst>
                <a:path w="19" h="22">
                  <a:moveTo>
                    <a:pt x="17" y="20"/>
                  </a:moveTo>
                  <a:lnTo>
                    <a:pt x="12" y="22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1" y="9"/>
                  </a:lnTo>
                  <a:lnTo>
                    <a:pt x="4" y="4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19" y="7"/>
                  </a:lnTo>
                  <a:lnTo>
                    <a:pt x="19" y="13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2" name="Freeform 1132"/>
            <p:cNvSpPr>
              <a:spLocks/>
            </p:cNvSpPr>
            <p:nvPr/>
          </p:nvSpPr>
          <p:spPr bwMode="auto">
            <a:xfrm>
              <a:off x="2006" y="3591"/>
              <a:ext cx="6" cy="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1"/>
                </a:cxn>
                <a:cxn ang="0">
                  <a:pos x="9" y="0"/>
                </a:cxn>
                <a:cxn ang="0">
                  <a:pos x="13" y="5"/>
                </a:cxn>
                <a:cxn ang="0">
                  <a:pos x="13" y="14"/>
                </a:cxn>
                <a:cxn ang="0">
                  <a:pos x="9" y="20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6"/>
                </a:cxn>
              </a:cxnLst>
              <a:rect l="0" t="0" r="r" b="b"/>
              <a:pathLst>
                <a:path w="13" h="20">
                  <a:moveTo>
                    <a:pt x="0" y="6"/>
                  </a:moveTo>
                  <a:lnTo>
                    <a:pt x="3" y="1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3" y="14"/>
                  </a:lnTo>
                  <a:lnTo>
                    <a:pt x="9" y="20"/>
                  </a:lnTo>
                  <a:lnTo>
                    <a:pt x="4" y="19"/>
                  </a:lnTo>
                  <a:lnTo>
                    <a:pt x="1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3" name="Freeform 1133"/>
            <p:cNvSpPr>
              <a:spLocks/>
            </p:cNvSpPr>
            <p:nvPr/>
          </p:nvSpPr>
          <p:spPr bwMode="auto">
            <a:xfrm>
              <a:off x="1971" y="3618"/>
              <a:ext cx="6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4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4" name="Freeform 1134"/>
            <p:cNvSpPr>
              <a:spLocks/>
            </p:cNvSpPr>
            <p:nvPr/>
          </p:nvSpPr>
          <p:spPr bwMode="auto">
            <a:xfrm>
              <a:off x="1931" y="3647"/>
              <a:ext cx="7" cy="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2"/>
                </a:cxn>
                <a:cxn ang="0">
                  <a:pos x="8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20"/>
                </a:cxn>
                <a:cxn ang="0">
                  <a:pos x="4" y="20"/>
                </a:cxn>
                <a:cxn ang="0">
                  <a:pos x="0" y="15"/>
                </a:cxn>
                <a:cxn ang="0">
                  <a:pos x="0" y="7"/>
                </a:cxn>
              </a:cxnLst>
              <a:rect l="0" t="0" r="r" b="b"/>
              <a:pathLst>
                <a:path w="12" h="20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13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5" name="Freeform 1135"/>
            <p:cNvSpPr>
              <a:spLocks/>
            </p:cNvSpPr>
            <p:nvPr/>
          </p:nvSpPr>
          <p:spPr bwMode="auto">
            <a:xfrm>
              <a:off x="2027" y="3593"/>
              <a:ext cx="5" cy="6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8" y="7"/>
                </a:cxn>
                <a:cxn ang="0">
                  <a:pos x="9" y="11"/>
                </a:cxn>
                <a:cxn ang="0">
                  <a:pos x="8" y="17"/>
                </a:cxn>
              </a:cxnLst>
              <a:rect l="0" t="0" r="r" b="b"/>
              <a:pathLst>
                <a:path w="9" h="17">
                  <a:moveTo>
                    <a:pt x="8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7"/>
                  </a:lnTo>
                  <a:lnTo>
                    <a:pt x="9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6" name="Freeform 1136"/>
            <p:cNvSpPr>
              <a:spLocks/>
            </p:cNvSpPr>
            <p:nvPr/>
          </p:nvSpPr>
          <p:spPr bwMode="auto">
            <a:xfrm>
              <a:off x="1983" y="3627"/>
              <a:ext cx="5" cy="5"/>
            </a:xfrm>
            <a:custGeom>
              <a:avLst/>
              <a:gdLst/>
              <a:ahLst/>
              <a:cxnLst>
                <a:cxn ang="0">
                  <a:pos x="9" y="17"/>
                </a:cxn>
                <a:cxn ang="0">
                  <a:pos x="0" y="17"/>
                </a:cxn>
                <a:cxn ang="0">
                  <a:pos x="3" y="0"/>
                </a:cxn>
                <a:cxn ang="0">
                  <a:pos x="7" y="2"/>
                </a:cxn>
                <a:cxn ang="0">
                  <a:pos x="9" y="6"/>
                </a:cxn>
                <a:cxn ang="0">
                  <a:pos x="10" y="10"/>
                </a:cxn>
                <a:cxn ang="0">
                  <a:pos x="9" y="17"/>
                </a:cxn>
              </a:cxnLst>
              <a:rect l="0" t="0" r="r" b="b"/>
              <a:pathLst>
                <a:path w="10" h="17">
                  <a:moveTo>
                    <a:pt x="9" y="17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0" y="10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7" name="Freeform 1137"/>
            <p:cNvSpPr>
              <a:spLocks/>
            </p:cNvSpPr>
            <p:nvPr/>
          </p:nvSpPr>
          <p:spPr bwMode="auto">
            <a:xfrm>
              <a:off x="2047" y="3596"/>
              <a:ext cx="5" cy="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0" y="0"/>
                  </a:lnTo>
                  <a:lnTo>
                    <a:pt x="11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8" name="Freeform 1138"/>
            <p:cNvSpPr>
              <a:spLocks/>
            </p:cNvSpPr>
            <p:nvPr/>
          </p:nvSpPr>
          <p:spPr bwMode="auto">
            <a:xfrm>
              <a:off x="1950" y="3597"/>
              <a:ext cx="8" cy="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3" y="6"/>
                </a:cxn>
                <a:cxn ang="0">
                  <a:pos x="16" y="10"/>
                </a:cxn>
              </a:cxnLst>
              <a:rect l="0" t="0" r="r" b="b"/>
              <a:pathLst>
                <a:path w="16" h="16">
                  <a:moveTo>
                    <a:pt x="16" y="10"/>
                  </a:moveTo>
                  <a:lnTo>
                    <a:pt x="16" y="16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3" y="6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9" name="Freeform 1139"/>
            <p:cNvSpPr>
              <a:spLocks/>
            </p:cNvSpPr>
            <p:nvPr/>
          </p:nvSpPr>
          <p:spPr bwMode="auto">
            <a:xfrm>
              <a:off x="1973" y="3600"/>
              <a:ext cx="7" cy="4"/>
            </a:xfrm>
            <a:custGeom>
              <a:avLst/>
              <a:gdLst/>
              <a:ahLst/>
              <a:cxnLst>
                <a:cxn ang="0">
                  <a:pos x="13" y="9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5" y="13"/>
                </a:cxn>
                <a:cxn ang="0">
                  <a:pos x="1" y="9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1" y="2"/>
                </a:cxn>
                <a:cxn ang="0">
                  <a:pos x="12" y="4"/>
                </a:cxn>
                <a:cxn ang="0">
                  <a:pos x="13" y="6"/>
                </a:cxn>
                <a:cxn ang="0">
                  <a:pos x="13" y="9"/>
                </a:cxn>
              </a:cxnLst>
              <a:rect l="0" t="0" r="r" b="b"/>
              <a:pathLst>
                <a:path w="13" h="13">
                  <a:moveTo>
                    <a:pt x="13" y="9"/>
                  </a:moveTo>
                  <a:lnTo>
                    <a:pt x="12" y="1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1" y="9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0" name="Freeform 1140"/>
            <p:cNvSpPr>
              <a:spLocks/>
            </p:cNvSpPr>
            <p:nvPr/>
          </p:nvSpPr>
          <p:spPr bwMode="auto">
            <a:xfrm>
              <a:off x="1995" y="3600"/>
              <a:ext cx="8" cy="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13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2" y="22"/>
                </a:cxn>
                <a:cxn ang="0">
                  <a:pos x="0" y="0"/>
                </a:cxn>
                <a:cxn ang="0">
                  <a:pos x="15" y="6"/>
                </a:cxn>
              </a:cxnLst>
              <a:rect l="0" t="0" r="r" b="b"/>
              <a:pathLst>
                <a:path w="15" h="23">
                  <a:moveTo>
                    <a:pt x="15" y="6"/>
                  </a:moveTo>
                  <a:lnTo>
                    <a:pt x="12" y="13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1" name="Freeform 1141"/>
            <p:cNvSpPr>
              <a:spLocks/>
            </p:cNvSpPr>
            <p:nvPr/>
          </p:nvSpPr>
          <p:spPr bwMode="auto">
            <a:xfrm>
              <a:off x="2015" y="3601"/>
              <a:ext cx="8" cy="6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7" y="12"/>
                </a:cxn>
                <a:cxn ang="0">
                  <a:pos x="16" y="16"/>
                </a:cxn>
                <a:cxn ang="0">
                  <a:pos x="14" y="19"/>
                </a:cxn>
                <a:cxn ang="0">
                  <a:pos x="11" y="20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10" y="3"/>
                </a:cxn>
                <a:cxn ang="0">
                  <a:pos x="11" y="7"/>
                </a:cxn>
                <a:cxn ang="0">
                  <a:pos x="13" y="8"/>
                </a:cxn>
                <a:cxn ang="0">
                  <a:pos x="16" y="7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lnTo>
                    <a:pt x="17" y="12"/>
                  </a:lnTo>
                  <a:lnTo>
                    <a:pt x="16" y="16"/>
                  </a:lnTo>
                  <a:lnTo>
                    <a:pt x="14" y="19"/>
                  </a:lnTo>
                  <a:lnTo>
                    <a:pt x="11" y="20"/>
                  </a:lnTo>
                  <a:lnTo>
                    <a:pt x="0" y="20"/>
                  </a:lnTo>
                  <a:lnTo>
                    <a:pt x="8" y="0"/>
                  </a:lnTo>
                  <a:lnTo>
                    <a:pt x="10" y="3"/>
                  </a:lnTo>
                  <a:lnTo>
                    <a:pt x="11" y="7"/>
                  </a:lnTo>
                  <a:lnTo>
                    <a:pt x="13" y="8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2" name="Freeform 1142"/>
            <p:cNvSpPr>
              <a:spLocks/>
            </p:cNvSpPr>
            <p:nvPr/>
          </p:nvSpPr>
          <p:spPr bwMode="auto">
            <a:xfrm>
              <a:off x="1941" y="3603"/>
              <a:ext cx="7" cy="6"/>
            </a:xfrm>
            <a:custGeom>
              <a:avLst/>
              <a:gdLst/>
              <a:ahLst/>
              <a:cxnLst>
                <a:cxn ang="0">
                  <a:pos x="12" y="9"/>
                </a:cxn>
                <a:cxn ang="0">
                  <a:pos x="13" y="14"/>
                </a:cxn>
                <a:cxn ang="0">
                  <a:pos x="11" y="17"/>
                </a:cxn>
                <a:cxn ang="0">
                  <a:pos x="9" y="18"/>
                </a:cxn>
                <a:cxn ang="0">
                  <a:pos x="8" y="18"/>
                </a:cxn>
                <a:cxn ang="0">
                  <a:pos x="7" y="17"/>
                </a:cxn>
                <a:cxn ang="0">
                  <a:pos x="4" y="16"/>
                </a:cxn>
                <a:cxn ang="0">
                  <a:pos x="1" y="12"/>
                </a:cxn>
                <a:cxn ang="0">
                  <a:pos x="0" y="5"/>
                </a:cxn>
                <a:cxn ang="0">
                  <a:pos x="2" y="2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2" y="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lnTo>
                    <a:pt x="13" y="14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3" name="Freeform 1143"/>
            <p:cNvSpPr>
              <a:spLocks/>
            </p:cNvSpPr>
            <p:nvPr/>
          </p:nvSpPr>
          <p:spPr bwMode="auto">
            <a:xfrm>
              <a:off x="1982" y="3609"/>
              <a:ext cx="8" cy="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21"/>
                </a:cxn>
                <a:cxn ang="0">
                  <a:pos x="10" y="22"/>
                </a:cxn>
                <a:cxn ang="0">
                  <a:pos x="3" y="2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11" y="2"/>
                </a:cxn>
                <a:cxn ang="0">
                  <a:pos x="15" y="4"/>
                </a:cxn>
                <a:cxn ang="0">
                  <a:pos x="17" y="11"/>
                </a:cxn>
              </a:cxnLst>
              <a:rect l="0" t="0" r="r" b="b"/>
              <a:pathLst>
                <a:path w="17" h="22">
                  <a:moveTo>
                    <a:pt x="17" y="11"/>
                  </a:moveTo>
                  <a:lnTo>
                    <a:pt x="17" y="21"/>
                  </a:lnTo>
                  <a:lnTo>
                    <a:pt x="10" y="22"/>
                  </a:lnTo>
                  <a:lnTo>
                    <a:pt x="3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4" name="Freeform 1144"/>
            <p:cNvSpPr>
              <a:spLocks/>
            </p:cNvSpPr>
            <p:nvPr/>
          </p:nvSpPr>
          <p:spPr bwMode="auto">
            <a:xfrm>
              <a:off x="2006" y="3609"/>
              <a:ext cx="6" cy="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0"/>
                </a:cxn>
                <a:cxn ang="0">
                  <a:pos x="13" y="17"/>
                </a:cxn>
                <a:cxn ang="0">
                  <a:pos x="0" y="27"/>
                </a:cxn>
              </a:cxnLst>
              <a:rect l="0" t="0" r="r" b="b"/>
              <a:pathLst>
                <a:path w="13" h="27">
                  <a:moveTo>
                    <a:pt x="0" y="27"/>
                  </a:moveTo>
                  <a:lnTo>
                    <a:pt x="0" y="0"/>
                  </a:lnTo>
                  <a:lnTo>
                    <a:pt x="13" y="1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5" name="Freeform 1145"/>
            <p:cNvSpPr>
              <a:spLocks/>
            </p:cNvSpPr>
            <p:nvPr/>
          </p:nvSpPr>
          <p:spPr bwMode="auto">
            <a:xfrm>
              <a:off x="2049" y="3613"/>
              <a:ext cx="4" cy="6"/>
            </a:xfrm>
            <a:custGeom>
              <a:avLst/>
              <a:gdLst/>
              <a:ahLst/>
              <a:cxnLst>
                <a:cxn ang="0">
                  <a:pos x="9" y="16"/>
                </a:cxn>
                <a:cxn ang="0">
                  <a:pos x="7" y="18"/>
                </a:cxn>
                <a:cxn ang="0">
                  <a:pos x="5" y="19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6"/>
                </a:cxn>
                <a:cxn ang="0">
                  <a:pos x="9" y="10"/>
                </a:cxn>
                <a:cxn ang="0">
                  <a:pos x="9" y="16"/>
                </a:cxn>
              </a:cxnLst>
              <a:rect l="0" t="0" r="r" b="b"/>
              <a:pathLst>
                <a:path w="9" h="19">
                  <a:moveTo>
                    <a:pt x="9" y="16"/>
                  </a:moveTo>
                  <a:lnTo>
                    <a:pt x="7" y="18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6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6" name="Freeform 1146"/>
            <p:cNvSpPr>
              <a:spLocks/>
            </p:cNvSpPr>
            <p:nvPr/>
          </p:nvSpPr>
          <p:spPr bwMode="auto">
            <a:xfrm>
              <a:off x="2023" y="3629"/>
              <a:ext cx="4" cy="7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6" y="18"/>
                </a:cxn>
                <a:cxn ang="0">
                  <a:pos x="4" y="19"/>
                </a:cxn>
                <a:cxn ang="0">
                  <a:pos x="2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4" y="2"/>
                </a:cxn>
                <a:cxn ang="0">
                  <a:pos x="7" y="6"/>
                </a:cxn>
                <a:cxn ang="0">
                  <a:pos x="8" y="10"/>
                </a:cxn>
                <a:cxn ang="0">
                  <a:pos x="8" y="16"/>
                </a:cxn>
              </a:cxnLst>
              <a:rect l="0" t="0" r="r" b="b"/>
              <a:pathLst>
                <a:path w="8" h="19">
                  <a:moveTo>
                    <a:pt x="8" y="16"/>
                  </a:moveTo>
                  <a:lnTo>
                    <a:pt x="6" y="18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6"/>
                  </a:lnTo>
                  <a:lnTo>
                    <a:pt x="8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7" name="Freeform 1147"/>
            <p:cNvSpPr>
              <a:spLocks/>
            </p:cNvSpPr>
            <p:nvPr/>
          </p:nvSpPr>
          <p:spPr bwMode="auto">
            <a:xfrm>
              <a:off x="2024" y="3647"/>
              <a:ext cx="4" cy="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5" y="18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0" y="20"/>
                </a:cxn>
                <a:cxn ang="0">
                  <a:pos x="2" y="0"/>
                </a:cxn>
                <a:cxn ang="0">
                  <a:pos x="4" y="3"/>
                </a:cxn>
                <a:cxn ang="0">
                  <a:pos x="7" y="6"/>
                </a:cxn>
                <a:cxn ang="0">
                  <a:pos x="8" y="9"/>
                </a:cxn>
                <a:cxn ang="0">
                  <a:pos x="7" y="16"/>
                </a:cxn>
              </a:cxnLst>
              <a:rect l="0" t="0" r="r" b="b"/>
              <a:pathLst>
                <a:path w="8" h="20">
                  <a:moveTo>
                    <a:pt x="7" y="16"/>
                  </a:moveTo>
                  <a:lnTo>
                    <a:pt x="5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" y="3"/>
                  </a:lnTo>
                  <a:lnTo>
                    <a:pt x="7" y="6"/>
                  </a:lnTo>
                  <a:lnTo>
                    <a:pt x="8" y="9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8" name="Freeform 1148"/>
            <p:cNvSpPr>
              <a:spLocks/>
            </p:cNvSpPr>
            <p:nvPr/>
          </p:nvSpPr>
          <p:spPr bwMode="auto">
            <a:xfrm>
              <a:off x="2089" y="3614"/>
              <a:ext cx="6" cy="5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0" y="0"/>
                </a:cxn>
                <a:cxn ang="0">
                  <a:pos x="12" y="7"/>
                </a:cxn>
                <a:cxn ang="0">
                  <a:pos x="5" y="16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lnTo>
                    <a:pt x="0" y="0"/>
                  </a:lnTo>
                  <a:lnTo>
                    <a:pt x="12" y="7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9" name="Freeform 1149"/>
            <p:cNvSpPr>
              <a:spLocks/>
            </p:cNvSpPr>
            <p:nvPr/>
          </p:nvSpPr>
          <p:spPr bwMode="auto">
            <a:xfrm>
              <a:off x="1922" y="3619"/>
              <a:ext cx="6" cy="7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" y="20"/>
                </a:cxn>
                <a:cxn ang="0">
                  <a:pos x="0" y="1"/>
                </a:cxn>
                <a:cxn ang="0">
                  <a:pos x="5" y="0"/>
                </a:cxn>
                <a:cxn ang="0">
                  <a:pos x="8" y="2"/>
                </a:cxn>
                <a:cxn ang="0">
                  <a:pos x="10" y="7"/>
                </a:cxn>
                <a:cxn ang="0">
                  <a:pos x="13" y="11"/>
                </a:cxn>
              </a:cxnLst>
              <a:rect l="0" t="0" r="r" b="b"/>
              <a:pathLst>
                <a:path w="13" h="20">
                  <a:moveTo>
                    <a:pt x="13" y="11"/>
                  </a:moveTo>
                  <a:lnTo>
                    <a:pt x="8" y="20"/>
                  </a:lnTo>
                  <a:lnTo>
                    <a:pt x="0" y="1"/>
                  </a:lnTo>
                  <a:lnTo>
                    <a:pt x="5" y="0"/>
                  </a:lnTo>
                  <a:lnTo>
                    <a:pt x="8" y="2"/>
                  </a:lnTo>
                  <a:lnTo>
                    <a:pt x="10" y="7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0" name="Freeform 1150"/>
            <p:cNvSpPr>
              <a:spLocks/>
            </p:cNvSpPr>
            <p:nvPr/>
          </p:nvSpPr>
          <p:spPr bwMode="auto">
            <a:xfrm>
              <a:off x="1991" y="3619"/>
              <a:ext cx="8" cy="7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7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6" y="6"/>
                </a:cxn>
                <a:cxn ang="0">
                  <a:pos x="15" y="13"/>
                </a:cxn>
                <a:cxn ang="0">
                  <a:pos x="15" y="19"/>
                </a:cxn>
              </a:cxnLst>
              <a:rect l="0" t="0" r="r" b="b"/>
              <a:pathLst>
                <a:path w="16" h="19">
                  <a:moveTo>
                    <a:pt x="15" y="19"/>
                  </a:moveTo>
                  <a:lnTo>
                    <a:pt x="0" y="17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6"/>
                  </a:lnTo>
                  <a:lnTo>
                    <a:pt x="15" y="13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1" name="Freeform 1151"/>
            <p:cNvSpPr>
              <a:spLocks/>
            </p:cNvSpPr>
            <p:nvPr/>
          </p:nvSpPr>
          <p:spPr bwMode="auto">
            <a:xfrm>
              <a:off x="1999" y="3621"/>
              <a:ext cx="269" cy="191"/>
            </a:xfrm>
            <a:custGeom>
              <a:avLst/>
              <a:gdLst/>
              <a:ahLst/>
              <a:cxnLst>
                <a:cxn ang="0">
                  <a:pos x="341" y="23"/>
                </a:cxn>
                <a:cxn ang="0">
                  <a:pos x="357" y="67"/>
                </a:cxn>
                <a:cxn ang="0">
                  <a:pos x="374" y="109"/>
                </a:cxn>
                <a:cxn ang="0">
                  <a:pos x="388" y="154"/>
                </a:cxn>
                <a:cxn ang="0">
                  <a:pos x="401" y="193"/>
                </a:cxn>
                <a:cxn ang="0">
                  <a:pos x="409" y="227"/>
                </a:cxn>
                <a:cxn ang="0">
                  <a:pos x="400" y="234"/>
                </a:cxn>
                <a:cxn ang="0">
                  <a:pos x="375" y="233"/>
                </a:cxn>
                <a:cxn ang="0">
                  <a:pos x="350" y="228"/>
                </a:cxn>
                <a:cxn ang="0">
                  <a:pos x="326" y="220"/>
                </a:cxn>
                <a:cxn ang="0">
                  <a:pos x="301" y="211"/>
                </a:cxn>
                <a:cxn ang="0">
                  <a:pos x="275" y="203"/>
                </a:cxn>
                <a:cxn ang="0">
                  <a:pos x="250" y="196"/>
                </a:cxn>
                <a:cxn ang="0">
                  <a:pos x="223" y="192"/>
                </a:cxn>
                <a:cxn ang="0">
                  <a:pos x="204" y="192"/>
                </a:cxn>
                <a:cxn ang="0">
                  <a:pos x="195" y="188"/>
                </a:cxn>
                <a:cxn ang="0">
                  <a:pos x="187" y="184"/>
                </a:cxn>
                <a:cxn ang="0">
                  <a:pos x="178" y="185"/>
                </a:cxn>
                <a:cxn ang="0">
                  <a:pos x="188" y="208"/>
                </a:cxn>
                <a:cxn ang="0">
                  <a:pos x="219" y="217"/>
                </a:cxn>
                <a:cxn ang="0">
                  <a:pos x="251" y="229"/>
                </a:cxn>
                <a:cxn ang="0">
                  <a:pos x="281" y="242"/>
                </a:cxn>
                <a:cxn ang="0">
                  <a:pos x="313" y="255"/>
                </a:cxn>
                <a:cxn ang="0">
                  <a:pos x="343" y="266"/>
                </a:cxn>
                <a:cxn ang="0">
                  <a:pos x="375" y="274"/>
                </a:cxn>
                <a:cxn ang="0">
                  <a:pos x="407" y="278"/>
                </a:cxn>
                <a:cxn ang="0">
                  <a:pos x="441" y="274"/>
                </a:cxn>
                <a:cxn ang="0">
                  <a:pos x="463" y="278"/>
                </a:cxn>
                <a:cxn ang="0">
                  <a:pos x="485" y="322"/>
                </a:cxn>
                <a:cxn ang="0">
                  <a:pos x="507" y="367"/>
                </a:cxn>
                <a:cxn ang="0">
                  <a:pos x="528" y="412"/>
                </a:cxn>
                <a:cxn ang="0">
                  <a:pos x="524" y="455"/>
                </a:cxn>
                <a:cxn ang="0">
                  <a:pos x="492" y="491"/>
                </a:cxn>
                <a:cxn ang="0">
                  <a:pos x="454" y="524"/>
                </a:cxn>
                <a:cxn ang="0">
                  <a:pos x="418" y="556"/>
                </a:cxn>
                <a:cxn ang="0">
                  <a:pos x="380" y="556"/>
                </a:cxn>
                <a:cxn ang="0">
                  <a:pos x="337" y="518"/>
                </a:cxn>
                <a:cxn ang="0">
                  <a:pos x="296" y="476"/>
                </a:cxn>
                <a:cxn ang="0">
                  <a:pos x="254" y="435"/>
                </a:cxn>
                <a:cxn ang="0">
                  <a:pos x="211" y="397"/>
                </a:cxn>
                <a:cxn ang="0">
                  <a:pos x="167" y="359"/>
                </a:cxn>
                <a:cxn ang="0">
                  <a:pos x="120" y="326"/>
                </a:cxn>
                <a:cxn ang="0">
                  <a:pos x="70" y="299"/>
                </a:cxn>
                <a:cxn ang="0">
                  <a:pos x="40" y="278"/>
                </a:cxn>
                <a:cxn ang="0">
                  <a:pos x="27" y="265"/>
                </a:cxn>
                <a:cxn ang="0">
                  <a:pos x="14" y="255"/>
                </a:cxn>
                <a:cxn ang="0">
                  <a:pos x="4" y="241"/>
                </a:cxn>
                <a:cxn ang="0">
                  <a:pos x="10" y="223"/>
                </a:cxn>
                <a:cxn ang="0">
                  <a:pos x="32" y="205"/>
                </a:cxn>
                <a:cxn ang="0">
                  <a:pos x="56" y="188"/>
                </a:cxn>
                <a:cxn ang="0">
                  <a:pos x="81" y="169"/>
                </a:cxn>
                <a:cxn ang="0">
                  <a:pos x="171" y="55"/>
                </a:cxn>
                <a:cxn ang="0">
                  <a:pos x="189" y="51"/>
                </a:cxn>
                <a:cxn ang="0">
                  <a:pos x="209" y="45"/>
                </a:cxn>
                <a:cxn ang="0">
                  <a:pos x="229" y="37"/>
                </a:cxn>
                <a:cxn ang="0">
                  <a:pos x="250" y="27"/>
                </a:cxn>
                <a:cxn ang="0">
                  <a:pos x="271" y="18"/>
                </a:cxn>
                <a:cxn ang="0">
                  <a:pos x="292" y="10"/>
                </a:cxn>
                <a:cxn ang="0">
                  <a:pos x="314" y="4"/>
                </a:cxn>
                <a:cxn ang="0">
                  <a:pos x="335" y="0"/>
                </a:cxn>
              </a:cxnLst>
              <a:rect l="0" t="0" r="r" b="b"/>
              <a:pathLst>
                <a:path w="538" h="574">
                  <a:moveTo>
                    <a:pt x="335" y="0"/>
                  </a:moveTo>
                  <a:lnTo>
                    <a:pt x="341" y="23"/>
                  </a:lnTo>
                  <a:lnTo>
                    <a:pt x="349" y="45"/>
                  </a:lnTo>
                  <a:lnTo>
                    <a:pt x="357" y="67"/>
                  </a:lnTo>
                  <a:lnTo>
                    <a:pt x="366" y="87"/>
                  </a:lnTo>
                  <a:lnTo>
                    <a:pt x="374" y="109"/>
                  </a:lnTo>
                  <a:lnTo>
                    <a:pt x="382" y="131"/>
                  </a:lnTo>
                  <a:lnTo>
                    <a:pt x="388" y="154"/>
                  </a:lnTo>
                  <a:lnTo>
                    <a:pt x="394" y="179"/>
                  </a:lnTo>
                  <a:lnTo>
                    <a:pt x="401" y="193"/>
                  </a:lnTo>
                  <a:lnTo>
                    <a:pt x="406" y="210"/>
                  </a:lnTo>
                  <a:lnTo>
                    <a:pt x="409" y="227"/>
                  </a:lnTo>
                  <a:lnTo>
                    <a:pt x="412" y="234"/>
                  </a:lnTo>
                  <a:lnTo>
                    <a:pt x="400" y="234"/>
                  </a:lnTo>
                  <a:lnTo>
                    <a:pt x="387" y="234"/>
                  </a:lnTo>
                  <a:lnTo>
                    <a:pt x="375" y="233"/>
                  </a:lnTo>
                  <a:lnTo>
                    <a:pt x="363" y="230"/>
                  </a:lnTo>
                  <a:lnTo>
                    <a:pt x="350" y="228"/>
                  </a:lnTo>
                  <a:lnTo>
                    <a:pt x="338" y="224"/>
                  </a:lnTo>
                  <a:lnTo>
                    <a:pt x="326" y="220"/>
                  </a:lnTo>
                  <a:lnTo>
                    <a:pt x="314" y="215"/>
                  </a:lnTo>
                  <a:lnTo>
                    <a:pt x="301" y="211"/>
                  </a:lnTo>
                  <a:lnTo>
                    <a:pt x="288" y="207"/>
                  </a:lnTo>
                  <a:lnTo>
                    <a:pt x="275" y="203"/>
                  </a:lnTo>
                  <a:lnTo>
                    <a:pt x="263" y="199"/>
                  </a:lnTo>
                  <a:lnTo>
                    <a:pt x="250" y="196"/>
                  </a:lnTo>
                  <a:lnTo>
                    <a:pt x="237" y="194"/>
                  </a:lnTo>
                  <a:lnTo>
                    <a:pt x="223" y="192"/>
                  </a:lnTo>
                  <a:lnTo>
                    <a:pt x="209" y="192"/>
                  </a:lnTo>
                  <a:lnTo>
                    <a:pt x="204" y="192"/>
                  </a:lnTo>
                  <a:lnTo>
                    <a:pt x="200" y="189"/>
                  </a:lnTo>
                  <a:lnTo>
                    <a:pt x="195" y="188"/>
                  </a:lnTo>
                  <a:lnTo>
                    <a:pt x="191" y="185"/>
                  </a:lnTo>
                  <a:lnTo>
                    <a:pt x="187" y="184"/>
                  </a:lnTo>
                  <a:lnTo>
                    <a:pt x="182" y="184"/>
                  </a:lnTo>
                  <a:lnTo>
                    <a:pt x="178" y="185"/>
                  </a:lnTo>
                  <a:lnTo>
                    <a:pt x="173" y="189"/>
                  </a:lnTo>
                  <a:lnTo>
                    <a:pt x="188" y="208"/>
                  </a:lnTo>
                  <a:lnTo>
                    <a:pt x="204" y="212"/>
                  </a:lnTo>
                  <a:lnTo>
                    <a:pt x="219" y="217"/>
                  </a:lnTo>
                  <a:lnTo>
                    <a:pt x="236" y="223"/>
                  </a:lnTo>
                  <a:lnTo>
                    <a:pt x="251" y="229"/>
                  </a:lnTo>
                  <a:lnTo>
                    <a:pt x="266" y="236"/>
                  </a:lnTo>
                  <a:lnTo>
                    <a:pt x="281" y="242"/>
                  </a:lnTo>
                  <a:lnTo>
                    <a:pt x="297" y="248"/>
                  </a:lnTo>
                  <a:lnTo>
                    <a:pt x="313" y="255"/>
                  </a:lnTo>
                  <a:lnTo>
                    <a:pt x="328" y="261"/>
                  </a:lnTo>
                  <a:lnTo>
                    <a:pt x="343" y="266"/>
                  </a:lnTo>
                  <a:lnTo>
                    <a:pt x="359" y="270"/>
                  </a:lnTo>
                  <a:lnTo>
                    <a:pt x="375" y="274"/>
                  </a:lnTo>
                  <a:lnTo>
                    <a:pt x="391" y="277"/>
                  </a:lnTo>
                  <a:lnTo>
                    <a:pt x="407" y="278"/>
                  </a:lnTo>
                  <a:lnTo>
                    <a:pt x="423" y="277"/>
                  </a:lnTo>
                  <a:lnTo>
                    <a:pt x="441" y="274"/>
                  </a:lnTo>
                  <a:lnTo>
                    <a:pt x="451" y="257"/>
                  </a:lnTo>
                  <a:lnTo>
                    <a:pt x="463" y="278"/>
                  </a:lnTo>
                  <a:lnTo>
                    <a:pt x="474" y="299"/>
                  </a:lnTo>
                  <a:lnTo>
                    <a:pt x="485" y="322"/>
                  </a:lnTo>
                  <a:lnTo>
                    <a:pt x="497" y="344"/>
                  </a:lnTo>
                  <a:lnTo>
                    <a:pt x="507" y="367"/>
                  </a:lnTo>
                  <a:lnTo>
                    <a:pt x="517" y="390"/>
                  </a:lnTo>
                  <a:lnTo>
                    <a:pt x="528" y="412"/>
                  </a:lnTo>
                  <a:lnTo>
                    <a:pt x="538" y="434"/>
                  </a:lnTo>
                  <a:lnTo>
                    <a:pt x="524" y="455"/>
                  </a:lnTo>
                  <a:lnTo>
                    <a:pt x="509" y="474"/>
                  </a:lnTo>
                  <a:lnTo>
                    <a:pt x="492" y="491"/>
                  </a:lnTo>
                  <a:lnTo>
                    <a:pt x="473" y="507"/>
                  </a:lnTo>
                  <a:lnTo>
                    <a:pt x="454" y="524"/>
                  </a:lnTo>
                  <a:lnTo>
                    <a:pt x="436" y="540"/>
                  </a:lnTo>
                  <a:lnTo>
                    <a:pt x="418" y="556"/>
                  </a:lnTo>
                  <a:lnTo>
                    <a:pt x="402" y="574"/>
                  </a:lnTo>
                  <a:lnTo>
                    <a:pt x="380" y="556"/>
                  </a:lnTo>
                  <a:lnTo>
                    <a:pt x="358" y="537"/>
                  </a:lnTo>
                  <a:lnTo>
                    <a:pt x="337" y="518"/>
                  </a:lnTo>
                  <a:lnTo>
                    <a:pt x="316" y="497"/>
                  </a:lnTo>
                  <a:lnTo>
                    <a:pt x="296" y="476"/>
                  </a:lnTo>
                  <a:lnTo>
                    <a:pt x="274" y="456"/>
                  </a:lnTo>
                  <a:lnTo>
                    <a:pt x="254" y="435"/>
                  </a:lnTo>
                  <a:lnTo>
                    <a:pt x="233" y="416"/>
                  </a:lnTo>
                  <a:lnTo>
                    <a:pt x="211" y="397"/>
                  </a:lnTo>
                  <a:lnTo>
                    <a:pt x="189" y="377"/>
                  </a:lnTo>
                  <a:lnTo>
                    <a:pt x="167" y="359"/>
                  </a:lnTo>
                  <a:lnTo>
                    <a:pt x="144" y="342"/>
                  </a:lnTo>
                  <a:lnTo>
                    <a:pt x="120" y="326"/>
                  </a:lnTo>
                  <a:lnTo>
                    <a:pt x="95" y="312"/>
                  </a:lnTo>
                  <a:lnTo>
                    <a:pt x="70" y="299"/>
                  </a:lnTo>
                  <a:lnTo>
                    <a:pt x="44" y="287"/>
                  </a:lnTo>
                  <a:lnTo>
                    <a:pt x="40" y="278"/>
                  </a:lnTo>
                  <a:lnTo>
                    <a:pt x="33" y="272"/>
                  </a:lnTo>
                  <a:lnTo>
                    <a:pt x="27" y="265"/>
                  </a:lnTo>
                  <a:lnTo>
                    <a:pt x="21" y="260"/>
                  </a:lnTo>
                  <a:lnTo>
                    <a:pt x="14" y="255"/>
                  </a:lnTo>
                  <a:lnTo>
                    <a:pt x="9" y="248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10" y="223"/>
                  </a:lnTo>
                  <a:lnTo>
                    <a:pt x="21" y="214"/>
                  </a:lnTo>
                  <a:lnTo>
                    <a:pt x="32" y="205"/>
                  </a:lnTo>
                  <a:lnTo>
                    <a:pt x="44" y="197"/>
                  </a:lnTo>
                  <a:lnTo>
                    <a:pt x="56" y="188"/>
                  </a:lnTo>
                  <a:lnTo>
                    <a:pt x="68" y="179"/>
                  </a:lnTo>
                  <a:lnTo>
                    <a:pt x="81" y="169"/>
                  </a:lnTo>
                  <a:lnTo>
                    <a:pt x="93" y="156"/>
                  </a:lnTo>
                  <a:lnTo>
                    <a:pt x="171" y="55"/>
                  </a:lnTo>
                  <a:lnTo>
                    <a:pt x="180" y="54"/>
                  </a:lnTo>
                  <a:lnTo>
                    <a:pt x="189" y="51"/>
                  </a:lnTo>
                  <a:lnTo>
                    <a:pt x="199" y="49"/>
                  </a:lnTo>
                  <a:lnTo>
                    <a:pt x="209" y="45"/>
                  </a:lnTo>
                  <a:lnTo>
                    <a:pt x="219" y="41"/>
                  </a:lnTo>
                  <a:lnTo>
                    <a:pt x="229" y="37"/>
                  </a:lnTo>
                  <a:lnTo>
                    <a:pt x="240" y="32"/>
                  </a:lnTo>
                  <a:lnTo>
                    <a:pt x="250" y="27"/>
                  </a:lnTo>
                  <a:lnTo>
                    <a:pt x="260" y="23"/>
                  </a:lnTo>
                  <a:lnTo>
                    <a:pt x="271" y="18"/>
                  </a:lnTo>
                  <a:lnTo>
                    <a:pt x="281" y="14"/>
                  </a:lnTo>
                  <a:lnTo>
                    <a:pt x="292" y="10"/>
                  </a:lnTo>
                  <a:lnTo>
                    <a:pt x="303" y="6"/>
                  </a:lnTo>
                  <a:lnTo>
                    <a:pt x="314" y="4"/>
                  </a:lnTo>
                  <a:lnTo>
                    <a:pt x="324" y="1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2" name="Freeform 1152"/>
            <p:cNvSpPr>
              <a:spLocks/>
            </p:cNvSpPr>
            <p:nvPr/>
          </p:nvSpPr>
          <p:spPr bwMode="auto">
            <a:xfrm>
              <a:off x="2035" y="3621"/>
              <a:ext cx="8" cy="7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6" y="18"/>
                </a:cxn>
                <a:cxn ang="0">
                  <a:pos x="5" y="14"/>
                </a:cxn>
                <a:cxn ang="0">
                  <a:pos x="2" y="10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15" y="15"/>
                </a:cxn>
                <a:cxn ang="0">
                  <a:pos x="5" y="23"/>
                </a:cxn>
              </a:cxnLst>
              <a:rect l="0" t="0" r="r" b="b"/>
              <a:pathLst>
                <a:path w="15" h="23">
                  <a:moveTo>
                    <a:pt x="5" y="23"/>
                  </a:moveTo>
                  <a:lnTo>
                    <a:pt x="6" y="18"/>
                  </a:lnTo>
                  <a:lnTo>
                    <a:pt x="5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5" y="0"/>
                  </a:lnTo>
                  <a:lnTo>
                    <a:pt x="15" y="15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3" name="Freeform 1153"/>
            <p:cNvSpPr>
              <a:spLocks/>
            </p:cNvSpPr>
            <p:nvPr/>
          </p:nvSpPr>
          <p:spPr bwMode="auto">
            <a:xfrm>
              <a:off x="2015" y="3621"/>
              <a:ext cx="6" cy="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5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5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4" name="Freeform 1154"/>
            <p:cNvSpPr>
              <a:spLocks/>
            </p:cNvSpPr>
            <p:nvPr/>
          </p:nvSpPr>
          <p:spPr bwMode="auto">
            <a:xfrm>
              <a:off x="1990" y="3666"/>
              <a:ext cx="7" cy="5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1" y="14"/>
                </a:cxn>
                <a:cxn ang="0">
                  <a:pos x="7" y="16"/>
                </a:cxn>
                <a:cxn ang="0">
                  <a:pos x="2" y="16"/>
                </a:cxn>
                <a:cxn ang="0">
                  <a:pos x="0" y="11"/>
                </a:cxn>
                <a:cxn ang="0">
                  <a:pos x="2" y="3"/>
                </a:cxn>
                <a:cxn ang="0">
                  <a:pos x="7" y="0"/>
                </a:cxn>
                <a:cxn ang="0">
                  <a:pos x="12" y="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lnTo>
                    <a:pt x="11" y="14"/>
                  </a:lnTo>
                  <a:lnTo>
                    <a:pt x="7" y="16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3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5" name="Freeform 1155"/>
            <p:cNvSpPr>
              <a:spLocks/>
            </p:cNvSpPr>
            <p:nvPr/>
          </p:nvSpPr>
          <p:spPr bwMode="auto">
            <a:xfrm>
              <a:off x="1949" y="3615"/>
              <a:ext cx="7" cy="4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4" y="1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4" y="8"/>
                </a:cxn>
              </a:cxnLst>
              <a:rect l="0" t="0" r="r" b="b"/>
              <a:pathLst>
                <a:path w="15" h="13">
                  <a:moveTo>
                    <a:pt x="14" y="8"/>
                  </a:moveTo>
                  <a:lnTo>
                    <a:pt x="8" y="13"/>
                  </a:lnTo>
                  <a:lnTo>
                    <a:pt x="4" y="12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6" name="Freeform 1156"/>
            <p:cNvSpPr>
              <a:spLocks/>
            </p:cNvSpPr>
            <p:nvPr/>
          </p:nvSpPr>
          <p:spPr bwMode="auto">
            <a:xfrm>
              <a:off x="2076" y="3621"/>
              <a:ext cx="9" cy="9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6" y="17"/>
                </a:cxn>
                <a:cxn ang="0">
                  <a:pos x="13" y="22"/>
                </a:cxn>
                <a:cxn ang="0">
                  <a:pos x="8" y="25"/>
                </a:cxn>
                <a:cxn ang="0">
                  <a:pos x="0" y="24"/>
                </a:cxn>
                <a:cxn ang="0">
                  <a:pos x="3" y="0"/>
                </a:cxn>
                <a:cxn ang="0">
                  <a:pos x="19" y="13"/>
                </a:cxn>
              </a:cxnLst>
              <a:rect l="0" t="0" r="r" b="b"/>
              <a:pathLst>
                <a:path w="19" h="25">
                  <a:moveTo>
                    <a:pt x="19" y="13"/>
                  </a:moveTo>
                  <a:lnTo>
                    <a:pt x="16" y="17"/>
                  </a:lnTo>
                  <a:lnTo>
                    <a:pt x="13" y="22"/>
                  </a:lnTo>
                  <a:lnTo>
                    <a:pt x="8" y="25"/>
                  </a:lnTo>
                  <a:lnTo>
                    <a:pt x="0" y="24"/>
                  </a:lnTo>
                  <a:lnTo>
                    <a:pt x="3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7" name="Freeform 1157"/>
            <p:cNvSpPr>
              <a:spLocks/>
            </p:cNvSpPr>
            <p:nvPr/>
          </p:nvSpPr>
          <p:spPr bwMode="auto">
            <a:xfrm>
              <a:off x="1911" y="3626"/>
              <a:ext cx="8" cy="8"/>
            </a:xfrm>
            <a:custGeom>
              <a:avLst/>
              <a:gdLst/>
              <a:ahLst/>
              <a:cxnLst>
                <a:cxn ang="0">
                  <a:pos x="17" y="21"/>
                </a:cxn>
                <a:cxn ang="0">
                  <a:pos x="14" y="22"/>
                </a:cxn>
                <a:cxn ang="0">
                  <a:pos x="11" y="23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3" y="7"/>
                </a:cxn>
                <a:cxn ang="0">
                  <a:pos x="5" y="0"/>
                </a:cxn>
                <a:cxn ang="0">
                  <a:pos x="17" y="21"/>
                </a:cxn>
              </a:cxnLst>
              <a:rect l="0" t="0" r="r" b="b"/>
              <a:pathLst>
                <a:path w="17" h="25">
                  <a:moveTo>
                    <a:pt x="17" y="21"/>
                  </a:moveTo>
                  <a:lnTo>
                    <a:pt x="14" y="22"/>
                  </a:lnTo>
                  <a:lnTo>
                    <a:pt x="11" y="23"/>
                  </a:lnTo>
                  <a:lnTo>
                    <a:pt x="8" y="25"/>
                  </a:lnTo>
                  <a:lnTo>
                    <a:pt x="5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5" y="0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8" name="Freeform 1158"/>
            <p:cNvSpPr>
              <a:spLocks/>
            </p:cNvSpPr>
            <p:nvPr/>
          </p:nvSpPr>
          <p:spPr bwMode="auto">
            <a:xfrm>
              <a:off x="1964" y="3626"/>
              <a:ext cx="5" cy="5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9" name="Freeform 1159"/>
            <p:cNvSpPr>
              <a:spLocks/>
            </p:cNvSpPr>
            <p:nvPr/>
          </p:nvSpPr>
          <p:spPr bwMode="auto">
            <a:xfrm>
              <a:off x="1976" y="3664"/>
              <a:ext cx="5" cy="6"/>
            </a:xfrm>
            <a:custGeom>
              <a:avLst/>
              <a:gdLst/>
              <a:ahLst/>
              <a:cxnLst>
                <a:cxn ang="0">
                  <a:pos x="6" y="17"/>
                </a:cxn>
                <a:cxn ang="0">
                  <a:pos x="1" y="16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6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0" y="13"/>
                </a:cxn>
                <a:cxn ang="0">
                  <a:pos x="6" y="1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lnTo>
                    <a:pt x="1" y="16"/>
                  </a:lnTo>
                  <a:lnTo>
                    <a:pt x="0" y="9"/>
                  </a:lnTo>
                  <a:lnTo>
                    <a:pt x="1" y="3"/>
                  </a:lnTo>
                  <a:lnTo>
                    <a:pt x="1" y="0"/>
                  </a:lnTo>
                  <a:lnTo>
                    <a:pt x="6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0" y="13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0" name="Freeform 1160"/>
            <p:cNvSpPr>
              <a:spLocks/>
            </p:cNvSpPr>
            <p:nvPr/>
          </p:nvSpPr>
          <p:spPr bwMode="auto">
            <a:xfrm>
              <a:off x="2003" y="3628"/>
              <a:ext cx="6" cy="8"/>
            </a:xfrm>
            <a:custGeom>
              <a:avLst/>
              <a:gdLst/>
              <a:ahLst/>
              <a:cxnLst>
                <a:cxn ang="0">
                  <a:pos x="11" y="22"/>
                </a:cxn>
                <a:cxn ang="0">
                  <a:pos x="7" y="23"/>
                </a:cxn>
                <a:cxn ang="0">
                  <a:pos x="4" y="21"/>
                </a:cxn>
                <a:cxn ang="0">
                  <a:pos x="2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2" y="3"/>
                </a:cxn>
                <a:cxn ang="0">
                  <a:pos x="13" y="9"/>
                </a:cxn>
                <a:cxn ang="0">
                  <a:pos x="13" y="17"/>
                </a:cxn>
                <a:cxn ang="0">
                  <a:pos x="11" y="22"/>
                </a:cxn>
              </a:cxnLst>
              <a:rect l="0" t="0" r="r" b="b"/>
              <a:pathLst>
                <a:path w="13" h="23">
                  <a:moveTo>
                    <a:pt x="11" y="22"/>
                  </a:moveTo>
                  <a:lnTo>
                    <a:pt x="7" y="23"/>
                  </a:lnTo>
                  <a:lnTo>
                    <a:pt x="4" y="21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3" y="9"/>
                  </a:lnTo>
                  <a:lnTo>
                    <a:pt x="13" y="17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1" name="Freeform 1161"/>
            <p:cNvSpPr>
              <a:spLocks/>
            </p:cNvSpPr>
            <p:nvPr/>
          </p:nvSpPr>
          <p:spPr bwMode="auto">
            <a:xfrm>
              <a:off x="2068" y="3631"/>
              <a:ext cx="6" cy="7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3" y="19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2" y="10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lnTo>
                    <a:pt x="9" y="14"/>
                  </a:lnTo>
                  <a:lnTo>
                    <a:pt x="6" y="17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2" name="Freeform 1162"/>
            <p:cNvSpPr>
              <a:spLocks/>
            </p:cNvSpPr>
            <p:nvPr/>
          </p:nvSpPr>
          <p:spPr bwMode="auto">
            <a:xfrm>
              <a:off x="1954" y="3633"/>
              <a:ext cx="5" cy="6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3" y="16"/>
                </a:cxn>
                <a:cxn ang="0">
                  <a:pos x="1" y="9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8" y="3"/>
                </a:cxn>
                <a:cxn ang="0">
                  <a:pos x="10" y="7"/>
                </a:cxn>
                <a:cxn ang="0">
                  <a:pos x="10" y="13"/>
                </a:cxn>
                <a:cxn ang="0">
                  <a:pos x="7" y="17"/>
                </a:cxn>
              </a:cxnLst>
              <a:rect l="0" t="0" r="r" b="b"/>
              <a:pathLst>
                <a:path w="10" h="17">
                  <a:moveTo>
                    <a:pt x="7" y="17"/>
                  </a:moveTo>
                  <a:lnTo>
                    <a:pt x="3" y="16"/>
                  </a:lnTo>
                  <a:lnTo>
                    <a:pt x="1" y="9"/>
                  </a:lnTo>
                  <a:lnTo>
                    <a:pt x="0" y="3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3"/>
                  </a:lnTo>
                  <a:lnTo>
                    <a:pt x="10" y="7"/>
                  </a:lnTo>
                  <a:lnTo>
                    <a:pt x="10" y="13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3" name="Freeform 1163"/>
            <p:cNvSpPr>
              <a:spLocks/>
            </p:cNvSpPr>
            <p:nvPr/>
          </p:nvSpPr>
          <p:spPr bwMode="auto">
            <a:xfrm>
              <a:off x="1922" y="3637"/>
              <a:ext cx="5" cy="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4" y="15"/>
                </a:cxn>
                <a:cxn ang="0">
                  <a:pos x="1" y="9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10" y="6"/>
                </a:cxn>
                <a:cxn ang="0">
                  <a:pos x="11" y="13"/>
                </a:cxn>
                <a:cxn ang="0">
                  <a:pos x="8" y="16"/>
                </a:cxn>
              </a:cxnLst>
              <a:rect l="0" t="0" r="r" b="b"/>
              <a:pathLst>
                <a:path w="11" h="16">
                  <a:moveTo>
                    <a:pt x="8" y="16"/>
                  </a:moveTo>
                  <a:lnTo>
                    <a:pt x="4" y="15"/>
                  </a:lnTo>
                  <a:lnTo>
                    <a:pt x="1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10" y="6"/>
                  </a:lnTo>
                  <a:lnTo>
                    <a:pt x="11" y="13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4" name="Freeform 1164"/>
            <p:cNvSpPr>
              <a:spLocks/>
            </p:cNvSpPr>
            <p:nvPr/>
          </p:nvSpPr>
          <p:spPr bwMode="auto">
            <a:xfrm>
              <a:off x="1974" y="3635"/>
              <a:ext cx="6" cy="6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0" y="11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2" y="3"/>
                </a:cxn>
              </a:cxnLst>
              <a:rect l="0" t="0" r="r" b="b"/>
              <a:pathLst>
                <a:path w="12" h="20">
                  <a:moveTo>
                    <a:pt x="12" y="3"/>
                  </a:moveTo>
                  <a:lnTo>
                    <a:pt x="10" y="11"/>
                  </a:lnTo>
                  <a:lnTo>
                    <a:pt x="9" y="16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5" name="Freeform 1165"/>
            <p:cNvSpPr>
              <a:spLocks/>
            </p:cNvSpPr>
            <p:nvPr/>
          </p:nvSpPr>
          <p:spPr bwMode="auto">
            <a:xfrm>
              <a:off x="1994" y="3651"/>
              <a:ext cx="6" cy="7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1" y="12"/>
                </a:cxn>
                <a:cxn ang="0">
                  <a:pos x="10" y="17"/>
                </a:cxn>
                <a:cxn ang="0">
                  <a:pos x="7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13" y="4"/>
                </a:cxn>
              </a:cxnLst>
              <a:rect l="0" t="0" r="r" b="b"/>
              <a:pathLst>
                <a:path w="13" h="20">
                  <a:moveTo>
                    <a:pt x="13" y="4"/>
                  </a:moveTo>
                  <a:lnTo>
                    <a:pt x="11" y="12"/>
                  </a:lnTo>
                  <a:lnTo>
                    <a:pt x="10" y="17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6" name="Freeform 1166"/>
            <p:cNvSpPr>
              <a:spLocks/>
            </p:cNvSpPr>
            <p:nvPr/>
          </p:nvSpPr>
          <p:spPr bwMode="auto">
            <a:xfrm>
              <a:off x="1991" y="3636"/>
              <a:ext cx="7" cy="5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3" y="13"/>
                </a:cxn>
                <a:cxn ang="0">
                  <a:pos x="13" y="17"/>
                </a:cxn>
              </a:cxnLst>
              <a:rect l="0" t="0" r="r" b="b"/>
              <a:pathLst>
                <a:path w="13" h="17">
                  <a:moveTo>
                    <a:pt x="13" y="17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3" y="13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7" name="Freeform 1167"/>
            <p:cNvSpPr>
              <a:spLocks/>
            </p:cNvSpPr>
            <p:nvPr/>
          </p:nvSpPr>
          <p:spPr bwMode="auto">
            <a:xfrm>
              <a:off x="2012" y="3638"/>
              <a:ext cx="9" cy="7"/>
            </a:xfrm>
            <a:custGeom>
              <a:avLst/>
              <a:gdLst/>
              <a:ahLst/>
              <a:cxnLst>
                <a:cxn ang="0">
                  <a:pos x="5" y="21"/>
                </a:cxn>
                <a:cxn ang="0">
                  <a:pos x="4" y="19"/>
                </a:cxn>
                <a:cxn ang="0">
                  <a:pos x="1" y="14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7" y="3"/>
                </a:cxn>
                <a:cxn ang="0">
                  <a:pos x="18" y="9"/>
                </a:cxn>
                <a:cxn ang="0">
                  <a:pos x="16" y="15"/>
                </a:cxn>
                <a:cxn ang="0">
                  <a:pos x="12" y="19"/>
                </a:cxn>
                <a:cxn ang="0">
                  <a:pos x="7" y="20"/>
                </a:cxn>
                <a:cxn ang="0">
                  <a:pos x="5" y="21"/>
                </a:cxn>
              </a:cxnLst>
              <a:rect l="0" t="0" r="r" b="b"/>
              <a:pathLst>
                <a:path w="18" h="21">
                  <a:moveTo>
                    <a:pt x="5" y="21"/>
                  </a:moveTo>
                  <a:lnTo>
                    <a:pt x="4" y="19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2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7" y="3"/>
                  </a:lnTo>
                  <a:lnTo>
                    <a:pt x="18" y="9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8" name="Freeform 1168"/>
            <p:cNvSpPr>
              <a:spLocks/>
            </p:cNvSpPr>
            <p:nvPr/>
          </p:nvSpPr>
          <p:spPr bwMode="auto">
            <a:xfrm>
              <a:off x="2051" y="3639"/>
              <a:ext cx="8" cy="6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0" y="13"/>
                </a:cxn>
                <a:cxn ang="0">
                  <a:pos x="8" y="0"/>
                </a:cxn>
                <a:cxn ang="0">
                  <a:pos x="12" y="1"/>
                </a:cxn>
                <a:cxn ang="0">
                  <a:pos x="14" y="5"/>
                </a:cxn>
                <a:cxn ang="0">
                  <a:pos x="15" y="12"/>
                </a:cxn>
                <a:cxn ang="0">
                  <a:pos x="15" y="19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0" y="13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5" y="12"/>
                  </a:lnTo>
                  <a:lnTo>
                    <a:pt x="1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9" name="Freeform 1169"/>
            <p:cNvSpPr>
              <a:spLocks/>
            </p:cNvSpPr>
            <p:nvPr/>
          </p:nvSpPr>
          <p:spPr bwMode="auto">
            <a:xfrm>
              <a:off x="1944" y="3640"/>
              <a:ext cx="6" cy="8"/>
            </a:xfrm>
            <a:custGeom>
              <a:avLst/>
              <a:gdLst/>
              <a:ahLst/>
              <a:cxnLst>
                <a:cxn ang="0">
                  <a:pos x="11" y="20"/>
                </a:cxn>
                <a:cxn ang="0">
                  <a:pos x="8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0" y="20"/>
                </a:cxn>
                <a:cxn ang="0">
                  <a:pos x="3" y="0"/>
                </a:cxn>
                <a:cxn ang="0">
                  <a:pos x="9" y="2"/>
                </a:cxn>
                <a:cxn ang="0">
                  <a:pos x="12" y="7"/>
                </a:cxn>
                <a:cxn ang="0">
                  <a:pos x="12" y="14"/>
                </a:cxn>
                <a:cxn ang="0">
                  <a:pos x="11" y="20"/>
                </a:cxn>
              </a:cxnLst>
              <a:rect l="0" t="0" r="r" b="b"/>
              <a:pathLst>
                <a:path w="12" h="23">
                  <a:moveTo>
                    <a:pt x="11" y="20"/>
                  </a:moveTo>
                  <a:lnTo>
                    <a:pt x="8" y="23"/>
                  </a:lnTo>
                  <a:lnTo>
                    <a:pt x="4" y="23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3" y="0"/>
                  </a:lnTo>
                  <a:lnTo>
                    <a:pt x="9" y="2"/>
                  </a:lnTo>
                  <a:lnTo>
                    <a:pt x="12" y="7"/>
                  </a:lnTo>
                  <a:lnTo>
                    <a:pt x="12" y="14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0" name="Freeform 1170"/>
            <p:cNvSpPr>
              <a:spLocks/>
            </p:cNvSpPr>
            <p:nvPr/>
          </p:nvSpPr>
          <p:spPr bwMode="auto">
            <a:xfrm>
              <a:off x="1964" y="3642"/>
              <a:ext cx="3" cy="6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" y="4"/>
                </a:cxn>
                <a:cxn ang="0">
                  <a:pos x="4" y="5"/>
                </a:cxn>
                <a:cxn ang="0">
                  <a:pos x="5" y="7"/>
                </a:cxn>
                <a:cxn ang="0">
                  <a:pos x="5" y="10"/>
                </a:cxn>
              </a:cxnLst>
              <a:rect l="0" t="0" r="r" b="b"/>
              <a:pathLst>
                <a:path w="5" h="17">
                  <a:moveTo>
                    <a:pt x="5" y="1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" y="4"/>
                  </a:lnTo>
                  <a:lnTo>
                    <a:pt x="4" y="5"/>
                  </a:lnTo>
                  <a:lnTo>
                    <a:pt x="5" y="7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1" name="Freeform 1171"/>
            <p:cNvSpPr>
              <a:spLocks/>
            </p:cNvSpPr>
            <p:nvPr/>
          </p:nvSpPr>
          <p:spPr bwMode="auto">
            <a:xfrm>
              <a:off x="1982" y="3644"/>
              <a:ext cx="6" cy="4"/>
            </a:xfrm>
            <a:custGeom>
              <a:avLst/>
              <a:gdLst/>
              <a:ahLst/>
              <a:cxnLst>
                <a:cxn ang="0">
                  <a:pos x="12" y="12"/>
                </a:cxn>
                <a:cxn ang="0">
                  <a:pos x="0" y="12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9" y="8"/>
                </a:cxn>
                <a:cxn ang="0">
                  <a:pos x="12" y="12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7" y="3"/>
                  </a:lnTo>
                  <a:lnTo>
                    <a:pt x="9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2" name="Freeform 1172"/>
            <p:cNvSpPr>
              <a:spLocks/>
            </p:cNvSpPr>
            <p:nvPr/>
          </p:nvSpPr>
          <p:spPr bwMode="auto">
            <a:xfrm>
              <a:off x="2005" y="3647"/>
              <a:ext cx="6" cy="5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" y="13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7" y="3"/>
                </a:cxn>
                <a:cxn ang="0">
                  <a:pos x="9" y="6"/>
                </a:cxn>
                <a:cxn ang="0">
                  <a:pos x="12" y="11"/>
                </a:cxn>
                <a:cxn ang="0">
                  <a:pos x="12" y="15"/>
                </a:cxn>
                <a:cxn ang="0">
                  <a:pos x="7" y="16"/>
                </a:cxn>
              </a:cxnLst>
              <a:rect l="0" t="0" r="r" b="b"/>
              <a:pathLst>
                <a:path w="12" h="16">
                  <a:moveTo>
                    <a:pt x="7" y="16"/>
                  </a:moveTo>
                  <a:lnTo>
                    <a:pt x="1" y="13"/>
                  </a:lnTo>
                  <a:lnTo>
                    <a:pt x="0" y="8"/>
                  </a:lnTo>
                  <a:lnTo>
                    <a:pt x="1" y="3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6"/>
                  </a:lnTo>
                  <a:lnTo>
                    <a:pt x="12" y="11"/>
                  </a:lnTo>
                  <a:lnTo>
                    <a:pt x="12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3" name="Freeform 1173"/>
            <p:cNvSpPr>
              <a:spLocks/>
            </p:cNvSpPr>
            <p:nvPr/>
          </p:nvSpPr>
          <p:spPr bwMode="auto">
            <a:xfrm>
              <a:off x="1953" y="3651"/>
              <a:ext cx="5" cy="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4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4" y="13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9" y="4"/>
                  </a:lnTo>
                  <a:lnTo>
                    <a:pt x="9" y="8"/>
                  </a:lnTo>
                  <a:lnTo>
                    <a:pt x="9" y="11"/>
                  </a:lnTo>
                  <a:lnTo>
                    <a:pt x="4" y="13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4" name="Freeform 1174"/>
            <p:cNvSpPr>
              <a:spLocks/>
            </p:cNvSpPr>
            <p:nvPr/>
          </p:nvSpPr>
          <p:spPr bwMode="auto">
            <a:xfrm>
              <a:off x="2000" y="3675"/>
              <a:ext cx="3" cy="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5" y="0"/>
                </a:cxn>
                <a:cxn ang="0">
                  <a:pos x="5" y="16"/>
                </a:cxn>
                <a:cxn ang="0">
                  <a:pos x="0" y="9"/>
                </a:cxn>
              </a:cxnLst>
              <a:rect l="0" t="0" r="r" b="b"/>
              <a:pathLst>
                <a:path w="5" h="16">
                  <a:moveTo>
                    <a:pt x="0" y="9"/>
                  </a:moveTo>
                  <a:lnTo>
                    <a:pt x="5" y="0"/>
                  </a:lnTo>
                  <a:lnTo>
                    <a:pt x="5" y="1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5" name="Freeform 1175"/>
            <p:cNvSpPr>
              <a:spLocks/>
            </p:cNvSpPr>
            <p:nvPr/>
          </p:nvSpPr>
          <p:spPr bwMode="auto">
            <a:xfrm>
              <a:off x="2015" y="3658"/>
              <a:ext cx="5" cy="3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9" y="1"/>
                </a:cxn>
                <a:cxn ang="0">
                  <a:pos x="11" y="3"/>
                </a:cxn>
                <a:cxn ang="0">
                  <a:pos x="11" y="6"/>
                </a:cxn>
                <a:cxn ang="0">
                  <a:pos x="8" y="10"/>
                </a:cxn>
              </a:cxnLst>
              <a:rect l="0" t="0" r="r" b="b"/>
              <a:pathLst>
                <a:path w="11" h="10">
                  <a:moveTo>
                    <a:pt x="8" y="10"/>
                  </a:moveTo>
                  <a:lnTo>
                    <a:pt x="3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6" name="Freeform 1176"/>
            <p:cNvSpPr>
              <a:spLocks/>
            </p:cNvSpPr>
            <p:nvPr/>
          </p:nvSpPr>
          <p:spPr bwMode="auto">
            <a:xfrm>
              <a:off x="1983" y="3659"/>
              <a:ext cx="5" cy="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3" y="11"/>
                </a:cxn>
                <a:cxn ang="0">
                  <a:pos x="1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9" y="11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lnTo>
                    <a:pt x="3" y="11"/>
                  </a:lnTo>
                  <a:lnTo>
                    <a:pt x="1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7" name="Freeform 1177"/>
            <p:cNvSpPr>
              <a:spLocks/>
            </p:cNvSpPr>
            <p:nvPr/>
          </p:nvSpPr>
          <p:spPr bwMode="auto">
            <a:xfrm>
              <a:off x="2030" y="3655"/>
              <a:ext cx="9" cy="7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21"/>
                </a:cxn>
                <a:cxn ang="0">
                  <a:pos x="3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5" y="1"/>
                </a:cxn>
                <a:cxn ang="0">
                  <a:pos x="18" y="4"/>
                </a:cxn>
                <a:cxn ang="0">
                  <a:pos x="18" y="10"/>
                </a:cxn>
              </a:cxnLst>
              <a:rect l="0" t="0" r="r" b="b"/>
              <a:pathLst>
                <a:path w="18" h="21">
                  <a:moveTo>
                    <a:pt x="18" y="10"/>
                  </a:moveTo>
                  <a:lnTo>
                    <a:pt x="18" y="21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8" name="Freeform 1178"/>
            <p:cNvSpPr>
              <a:spLocks/>
            </p:cNvSpPr>
            <p:nvPr/>
          </p:nvSpPr>
          <p:spPr bwMode="auto">
            <a:xfrm>
              <a:off x="1943" y="3658"/>
              <a:ext cx="6" cy="4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10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13" y="4"/>
                </a:cxn>
              </a:cxnLst>
              <a:rect l="0" t="0" r="r" b="b"/>
              <a:pathLst>
                <a:path w="13" h="10">
                  <a:moveTo>
                    <a:pt x="13" y="4"/>
                  </a:moveTo>
                  <a:lnTo>
                    <a:pt x="13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1"/>
                  </a:lnTo>
                  <a:lnTo>
                    <a:pt x="8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9" name="Freeform 1179"/>
            <p:cNvSpPr>
              <a:spLocks/>
            </p:cNvSpPr>
            <p:nvPr/>
          </p:nvSpPr>
          <p:spPr bwMode="auto">
            <a:xfrm>
              <a:off x="1971" y="3674"/>
              <a:ext cx="3" cy="4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12"/>
                </a:cxn>
              </a:cxnLst>
              <a:rect l="0" t="0" r="r" b="b"/>
              <a:pathLst>
                <a:path w="5" h="12">
                  <a:moveTo>
                    <a:pt x="5" y="1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0" name="Freeform 1180"/>
            <p:cNvSpPr>
              <a:spLocks/>
            </p:cNvSpPr>
            <p:nvPr/>
          </p:nvSpPr>
          <p:spPr bwMode="auto">
            <a:xfrm>
              <a:off x="2023" y="3665"/>
              <a:ext cx="7" cy="7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1" y="18"/>
                </a:cxn>
                <a:cxn ang="0">
                  <a:pos x="8" y="18"/>
                </a:cxn>
                <a:cxn ang="0">
                  <a:pos x="4" y="18"/>
                </a:cxn>
                <a:cxn ang="0">
                  <a:pos x="0" y="19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4" y="7"/>
                </a:cxn>
                <a:cxn ang="0">
                  <a:pos x="13" y="15"/>
                </a:cxn>
              </a:cxnLst>
              <a:rect l="0" t="0" r="r" b="b"/>
              <a:pathLst>
                <a:path w="14" h="19">
                  <a:moveTo>
                    <a:pt x="13" y="15"/>
                  </a:move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0" y="19"/>
                  </a:lnTo>
                  <a:lnTo>
                    <a:pt x="0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14" y="7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1" name="Freeform 1181"/>
            <p:cNvSpPr>
              <a:spLocks/>
            </p:cNvSpPr>
            <p:nvPr/>
          </p:nvSpPr>
          <p:spPr bwMode="auto">
            <a:xfrm>
              <a:off x="1956" y="3665"/>
              <a:ext cx="4" cy="7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6" y="7"/>
                </a:cxn>
                <a:cxn ang="0">
                  <a:pos x="7" y="11"/>
                </a:cxn>
                <a:cxn ang="0">
                  <a:pos x="7" y="17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lnTo>
                    <a:pt x="1" y="21"/>
                  </a:lnTo>
                  <a:lnTo>
                    <a:pt x="0" y="15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3"/>
                  </a:lnTo>
                  <a:lnTo>
                    <a:pt x="6" y="7"/>
                  </a:lnTo>
                  <a:lnTo>
                    <a:pt x="7" y="11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2" name="Freeform 1182"/>
            <p:cNvSpPr>
              <a:spLocks/>
            </p:cNvSpPr>
            <p:nvPr/>
          </p:nvSpPr>
          <p:spPr bwMode="auto">
            <a:xfrm>
              <a:off x="2012" y="3672"/>
              <a:ext cx="9" cy="7"/>
            </a:xfrm>
            <a:custGeom>
              <a:avLst/>
              <a:gdLst/>
              <a:ahLst/>
              <a:cxnLst>
                <a:cxn ang="0">
                  <a:pos x="18" y="17"/>
                </a:cxn>
                <a:cxn ang="0">
                  <a:pos x="14" y="18"/>
                </a:cxn>
                <a:cxn ang="0">
                  <a:pos x="9" y="22"/>
                </a:cxn>
                <a:cxn ang="0">
                  <a:pos x="4" y="23"/>
                </a:cxn>
                <a:cxn ang="0">
                  <a:pos x="0" y="19"/>
                </a:cxn>
                <a:cxn ang="0">
                  <a:pos x="2" y="0"/>
                </a:cxn>
                <a:cxn ang="0">
                  <a:pos x="18" y="17"/>
                </a:cxn>
              </a:cxnLst>
              <a:rect l="0" t="0" r="r" b="b"/>
              <a:pathLst>
                <a:path w="18" h="23">
                  <a:moveTo>
                    <a:pt x="18" y="17"/>
                  </a:moveTo>
                  <a:lnTo>
                    <a:pt x="14" y="18"/>
                  </a:lnTo>
                  <a:lnTo>
                    <a:pt x="9" y="22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2" y="0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3" name="Freeform 1183"/>
            <p:cNvSpPr>
              <a:spLocks/>
            </p:cNvSpPr>
            <p:nvPr/>
          </p:nvSpPr>
          <p:spPr bwMode="auto">
            <a:xfrm>
              <a:off x="1983" y="3678"/>
              <a:ext cx="6" cy="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0"/>
                </a:cxn>
                <a:cxn ang="0">
                  <a:pos x="13" y="7"/>
                </a:cxn>
                <a:cxn ang="0">
                  <a:pos x="4" y="17"/>
                </a:cxn>
              </a:cxnLst>
              <a:rect l="0" t="0" r="r" b="b"/>
              <a:pathLst>
                <a:path w="13" h="17">
                  <a:moveTo>
                    <a:pt x="4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0"/>
                  </a:lnTo>
                  <a:lnTo>
                    <a:pt x="13" y="7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4" name="Freeform 1184"/>
            <p:cNvSpPr>
              <a:spLocks/>
            </p:cNvSpPr>
            <p:nvPr/>
          </p:nvSpPr>
          <p:spPr bwMode="auto">
            <a:xfrm>
              <a:off x="2093" y="3711"/>
              <a:ext cx="68" cy="22"/>
            </a:xfrm>
            <a:custGeom>
              <a:avLst/>
              <a:gdLst/>
              <a:ahLst/>
              <a:cxnLst>
                <a:cxn ang="0">
                  <a:pos x="137" y="66"/>
                </a:cxn>
                <a:cxn ang="0">
                  <a:pos x="120" y="65"/>
                </a:cxn>
                <a:cxn ang="0">
                  <a:pos x="103" y="61"/>
                </a:cxn>
                <a:cxn ang="0">
                  <a:pos x="86" y="54"/>
                </a:cxn>
                <a:cxn ang="0">
                  <a:pos x="69" y="47"/>
                </a:cxn>
                <a:cxn ang="0">
                  <a:pos x="52" y="38"/>
                </a:cxn>
                <a:cxn ang="0">
                  <a:pos x="34" y="27"/>
                </a:cxn>
                <a:cxn ang="0">
                  <a:pos x="17" y="18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137" y="49"/>
                </a:cxn>
                <a:cxn ang="0">
                  <a:pos x="137" y="66"/>
                </a:cxn>
              </a:cxnLst>
              <a:rect l="0" t="0" r="r" b="b"/>
              <a:pathLst>
                <a:path w="137" h="66">
                  <a:moveTo>
                    <a:pt x="137" y="66"/>
                  </a:moveTo>
                  <a:lnTo>
                    <a:pt x="120" y="65"/>
                  </a:lnTo>
                  <a:lnTo>
                    <a:pt x="103" y="61"/>
                  </a:lnTo>
                  <a:lnTo>
                    <a:pt x="86" y="54"/>
                  </a:lnTo>
                  <a:lnTo>
                    <a:pt x="69" y="47"/>
                  </a:lnTo>
                  <a:lnTo>
                    <a:pt x="52" y="38"/>
                  </a:lnTo>
                  <a:lnTo>
                    <a:pt x="34" y="27"/>
                  </a:lnTo>
                  <a:lnTo>
                    <a:pt x="17" y="18"/>
                  </a:lnTo>
                  <a:lnTo>
                    <a:pt x="0" y="11"/>
                  </a:lnTo>
                  <a:lnTo>
                    <a:pt x="0" y="0"/>
                  </a:lnTo>
                  <a:lnTo>
                    <a:pt x="137" y="49"/>
                  </a:lnTo>
                  <a:lnTo>
                    <a:pt x="137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5" name="Freeform 1185"/>
            <p:cNvSpPr>
              <a:spLocks/>
            </p:cNvSpPr>
            <p:nvPr/>
          </p:nvSpPr>
          <p:spPr bwMode="auto">
            <a:xfrm>
              <a:off x="1975" y="3720"/>
              <a:ext cx="108" cy="70"/>
            </a:xfrm>
            <a:custGeom>
              <a:avLst/>
              <a:gdLst/>
              <a:ahLst/>
              <a:cxnLst>
                <a:cxn ang="0">
                  <a:pos x="217" y="137"/>
                </a:cxn>
                <a:cxn ang="0">
                  <a:pos x="91" y="212"/>
                </a:cxn>
                <a:cxn ang="0">
                  <a:pos x="74" y="192"/>
                </a:cxn>
                <a:cxn ang="0">
                  <a:pos x="60" y="172"/>
                </a:cxn>
                <a:cxn ang="0">
                  <a:pos x="49" y="152"/>
                </a:cxn>
                <a:cxn ang="0">
                  <a:pos x="40" y="130"/>
                </a:cxn>
                <a:cxn ang="0">
                  <a:pos x="31" y="110"/>
                </a:cxn>
                <a:cxn ang="0">
                  <a:pos x="22" y="88"/>
                </a:cxn>
                <a:cxn ang="0">
                  <a:pos x="11" y="63"/>
                </a:cxn>
                <a:cxn ang="0">
                  <a:pos x="0" y="39"/>
                </a:cxn>
                <a:cxn ang="0">
                  <a:pos x="15" y="11"/>
                </a:cxn>
                <a:cxn ang="0">
                  <a:pos x="32" y="0"/>
                </a:cxn>
                <a:cxn ang="0">
                  <a:pos x="48" y="4"/>
                </a:cxn>
                <a:cxn ang="0">
                  <a:pos x="65" y="16"/>
                </a:cxn>
                <a:cxn ang="0">
                  <a:pos x="81" y="34"/>
                </a:cxn>
                <a:cxn ang="0">
                  <a:pos x="100" y="52"/>
                </a:cxn>
                <a:cxn ang="0">
                  <a:pos x="118" y="67"/>
                </a:cxn>
                <a:cxn ang="0">
                  <a:pos x="136" y="75"/>
                </a:cxn>
                <a:cxn ang="0">
                  <a:pos x="147" y="80"/>
                </a:cxn>
                <a:cxn ang="0">
                  <a:pos x="159" y="87"/>
                </a:cxn>
                <a:cxn ang="0">
                  <a:pos x="170" y="93"/>
                </a:cxn>
                <a:cxn ang="0">
                  <a:pos x="180" y="100"/>
                </a:cxn>
                <a:cxn ang="0">
                  <a:pos x="189" y="107"/>
                </a:cxn>
                <a:cxn ang="0">
                  <a:pos x="198" y="115"/>
                </a:cxn>
                <a:cxn ang="0">
                  <a:pos x="207" y="125"/>
                </a:cxn>
                <a:cxn ang="0">
                  <a:pos x="217" y="137"/>
                </a:cxn>
              </a:cxnLst>
              <a:rect l="0" t="0" r="r" b="b"/>
              <a:pathLst>
                <a:path w="217" h="212">
                  <a:moveTo>
                    <a:pt x="217" y="137"/>
                  </a:moveTo>
                  <a:lnTo>
                    <a:pt x="91" y="212"/>
                  </a:lnTo>
                  <a:lnTo>
                    <a:pt x="74" y="192"/>
                  </a:lnTo>
                  <a:lnTo>
                    <a:pt x="60" y="172"/>
                  </a:lnTo>
                  <a:lnTo>
                    <a:pt x="49" y="152"/>
                  </a:lnTo>
                  <a:lnTo>
                    <a:pt x="40" y="130"/>
                  </a:lnTo>
                  <a:lnTo>
                    <a:pt x="31" y="110"/>
                  </a:lnTo>
                  <a:lnTo>
                    <a:pt x="22" y="88"/>
                  </a:lnTo>
                  <a:lnTo>
                    <a:pt x="11" y="63"/>
                  </a:lnTo>
                  <a:lnTo>
                    <a:pt x="0" y="39"/>
                  </a:lnTo>
                  <a:lnTo>
                    <a:pt x="15" y="11"/>
                  </a:lnTo>
                  <a:lnTo>
                    <a:pt x="32" y="0"/>
                  </a:lnTo>
                  <a:lnTo>
                    <a:pt x="48" y="4"/>
                  </a:lnTo>
                  <a:lnTo>
                    <a:pt x="65" y="16"/>
                  </a:lnTo>
                  <a:lnTo>
                    <a:pt x="81" y="34"/>
                  </a:lnTo>
                  <a:lnTo>
                    <a:pt x="100" y="52"/>
                  </a:lnTo>
                  <a:lnTo>
                    <a:pt x="118" y="67"/>
                  </a:lnTo>
                  <a:lnTo>
                    <a:pt x="136" y="75"/>
                  </a:lnTo>
                  <a:lnTo>
                    <a:pt x="147" y="80"/>
                  </a:lnTo>
                  <a:lnTo>
                    <a:pt x="159" y="87"/>
                  </a:lnTo>
                  <a:lnTo>
                    <a:pt x="170" y="93"/>
                  </a:lnTo>
                  <a:lnTo>
                    <a:pt x="180" y="100"/>
                  </a:lnTo>
                  <a:lnTo>
                    <a:pt x="189" y="107"/>
                  </a:lnTo>
                  <a:lnTo>
                    <a:pt x="198" y="115"/>
                  </a:lnTo>
                  <a:lnTo>
                    <a:pt x="207" y="125"/>
                  </a:lnTo>
                  <a:lnTo>
                    <a:pt x="217" y="137"/>
                  </a:lnTo>
                  <a:close/>
                </a:path>
              </a:pathLst>
            </a:cu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6" name="Text Box 1186"/>
            <p:cNvSpPr txBox="1">
              <a:spLocks noChangeArrowheads="1"/>
            </p:cNvSpPr>
            <p:nvPr/>
          </p:nvSpPr>
          <p:spPr bwMode="auto">
            <a:xfrm rot="-508700">
              <a:off x="2019" y="3033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srgbClr val="0000CC"/>
                  </a:solidFill>
                  <a:latin typeface="Times New Roman" pitchFamily="18" charset="0"/>
                </a:rPr>
                <a:t>ЭТО Я</a:t>
              </a:r>
            </a:p>
          </p:txBody>
        </p:sp>
      </p:grpSp>
      <p:pic>
        <p:nvPicPr>
          <p:cNvPr id="21667" name="Picture 1187" descr="BD13715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3657600"/>
            <a:ext cx="1295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68" name="Picture 1188" descr="BD13753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327525"/>
            <a:ext cx="1828800" cy="2530475"/>
          </a:xfrm>
          <a:prstGeom prst="rect">
            <a:avLst/>
          </a:prstGeom>
          <a:noFill/>
        </p:spPr>
      </p:pic>
      <p:pic>
        <p:nvPicPr>
          <p:cNvPr id="21669" name="Picture 1189" descr="BD13754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419600"/>
            <a:ext cx="1752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8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300"/>
                            </p:stCondLst>
                            <p:childTnLst>
                              <p:par>
                                <p:cTn id="3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8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300"/>
                            </p:stCondLst>
                            <p:childTnLst>
                              <p:par>
                                <p:cTn id="4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800"/>
                            </p:stCondLst>
                            <p:childTnLst>
                              <p:par>
                                <p:cTn id="5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800"/>
                            </p:stCondLst>
                            <p:childTnLst>
                              <p:par>
                                <p:cTn id="5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300"/>
                            </p:stCondLst>
                            <p:childTnLst>
                              <p:par>
                                <p:cTn id="6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autoUpdateAnimBg="0" advAuto="0"/>
      <p:bldP spid="2048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5013"/>
            <a:ext cx="8229600" cy="682625"/>
          </a:xfrm>
        </p:spPr>
        <p:txBody>
          <a:bodyPr>
            <a:normAutofit fontScale="90000"/>
          </a:bodyPr>
          <a:lstStyle/>
          <a:p>
            <a:r>
              <a:rPr lang="ru-RU" sz="4000">
                <a:latin typeface="Monotype Corsiva" pitchFamily="66" charset="0"/>
              </a:rPr>
              <a:t>Решение: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90600" y="1828800"/>
            <a:ext cx="7391400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ahoma" pitchFamily="34" charset="0"/>
              </a:rPr>
              <a:t>Пусть </a:t>
            </a:r>
            <a:r>
              <a:rPr lang="ru-RU" sz="2400" dirty="0" err="1">
                <a:latin typeface="Tahoma" pitchFamily="34" charset="0"/>
              </a:rPr>
              <a:t>у=у</a:t>
            </a:r>
            <a:r>
              <a:rPr lang="ru-RU" sz="2400" dirty="0">
                <a:latin typeface="Tahoma" pitchFamily="34" charset="0"/>
              </a:rPr>
              <a:t>(</a:t>
            </a:r>
            <a:r>
              <a:rPr lang="en-US" sz="2400" dirty="0">
                <a:latin typeface="Tahoma" pitchFamily="34" charset="0"/>
              </a:rPr>
              <a:t>t</a:t>
            </a:r>
            <a:r>
              <a:rPr lang="ru-RU" sz="2400" dirty="0">
                <a:latin typeface="Tahoma" pitchFamily="34" charset="0"/>
              </a:rPr>
              <a:t>)- численность населения.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latin typeface="Tahoma" pitchFamily="34" charset="0"/>
              </a:rPr>
              <a:t>Рассмотрим прирост населения за  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t=t-t</a:t>
            </a:r>
            <a:r>
              <a:rPr lang="en-US" sz="2400" baseline="-250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0</a:t>
            </a:r>
            <a:r>
              <a:rPr lang="en-US" sz="2400" dirty="0">
                <a:latin typeface="Tahoma" pitchFamily="34" charset="0"/>
                <a:sym typeface="Symbol" pitchFamily="18" charset="2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y=k y 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t,</a:t>
            </a:r>
            <a:r>
              <a:rPr lang="en-US" sz="2400" dirty="0">
                <a:latin typeface="Tahoma" pitchFamily="34" charset="0"/>
                <a:sym typeface="Symbol" pitchFamily="18" charset="2"/>
              </a:rPr>
              <a:t> </a:t>
            </a:r>
            <a:r>
              <a:rPr lang="ru-RU" sz="2400" dirty="0">
                <a:latin typeface="Tahoma" pitchFamily="34" charset="0"/>
                <a:sym typeface="Symbol" pitchFamily="18" charset="2"/>
              </a:rPr>
              <a:t>где  </a:t>
            </a:r>
            <a:r>
              <a:rPr lang="ru-RU" sz="2400" dirty="0" err="1">
                <a:latin typeface="Tahoma" pitchFamily="34" charset="0"/>
                <a:sym typeface="Symbol" pitchFamily="18" charset="2"/>
              </a:rPr>
              <a:t>к=к</a:t>
            </a:r>
            <a:r>
              <a:rPr lang="ru-RU" sz="2400" baseline="-25000" dirty="0" err="1">
                <a:latin typeface="Tahoma" pitchFamily="34" charset="0"/>
                <a:sym typeface="Symbol" pitchFamily="18" charset="2"/>
              </a:rPr>
              <a:t>р</a:t>
            </a:r>
            <a:r>
              <a:rPr lang="ru-RU" sz="2400" baseline="-25000" dirty="0">
                <a:latin typeface="Tahoma" pitchFamily="34" charset="0"/>
                <a:sym typeface="Symbol" pitchFamily="18" charset="2"/>
              </a:rPr>
              <a:t> </a:t>
            </a:r>
            <a:r>
              <a:rPr lang="ru-RU" sz="2400" dirty="0">
                <a:latin typeface="Tahoma" pitchFamily="34" charset="0"/>
                <a:sym typeface="Symbol" pitchFamily="18" charset="2"/>
              </a:rPr>
              <a:t>– к</a:t>
            </a:r>
            <a:r>
              <a:rPr lang="ru-RU" sz="2400" baseline="-25000" dirty="0">
                <a:latin typeface="Tahoma" pitchFamily="34" charset="0"/>
                <a:sym typeface="Symbol" pitchFamily="18" charset="2"/>
              </a:rPr>
              <a:t>с </a:t>
            </a:r>
            <a:r>
              <a:rPr lang="ru-RU" sz="2400" dirty="0">
                <a:latin typeface="Tahoma" pitchFamily="34" charset="0"/>
                <a:sym typeface="Symbol" pitchFamily="18" charset="2"/>
              </a:rPr>
              <a:t>–коэффициент прироста (</a:t>
            </a:r>
            <a:r>
              <a:rPr lang="ru-RU" sz="2400" dirty="0" err="1">
                <a:latin typeface="Tahoma" pitchFamily="34" charset="0"/>
                <a:sym typeface="Symbol" pitchFamily="18" charset="2"/>
              </a:rPr>
              <a:t>к</a:t>
            </a:r>
            <a:r>
              <a:rPr lang="ru-RU" sz="2400" baseline="-25000" dirty="0" err="1">
                <a:latin typeface="Tahoma" pitchFamily="34" charset="0"/>
                <a:sym typeface="Symbol" pitchFamily="18" charset="2"/>
              </a:rPr>
              <a:t>р</a:t>
            </a:r>
            <a:r>
              <a:rPr lang="ru-RU" sz="2400" baseline="-25000" dirty="0">
                <a:latin typeface="Tahoma" pitchFamily="34" charset="0"/>
                <a:sym typeface="Symbol" pitchFamily="18" charset="2"/>
              </a:rPr>
              <a:t> </a:t>
            </a:r>
            <a:r>
              <a:rPr lang="ru-RU" sz="2400" dirty="0">
                <a:latin typeface="Tahoma" pitchFamily="34" charset="0"/>
                <a:sym typeface="Symbol" pitchFamily="18" charset="2"/>
              </a:rPr>
              <a:t>–</a:t>
            </a:r>
            <a:r>
              <a:rPr lang="ru-RU" sz="2400" baseline="-25000" dirty="0">
                <a:latin typeface="Tahoma" pitchFamily="34" charset="0"/>
                <a:sym typeface="Symbol" pitchFamily="18" charset="2"/>
              </a:rPr>
              <a:t> </a:t>
            </a:r>
            <a:r>
              <a:rPr lang="ru-RU" sz="2400" dirty="0">
                <a:latin typeface="Tahoma" pitchFamily="34" charset="0"/>
                <a:sym typeface="Symbol" pitchFamily="18" charset="2"/>
              </a:rPr>
              <a:t>коэффициент рождаемости, 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latin typeface="Tahoma" pitchFamily="34" charset="0"/>
                <a:sym typeface="Symbol" pitchFamily="18" charset="2"/>
              </a:rPr>
              <a:t>к</a:t>
            </a:r>
            <a:r>
              <a:rPr lang="ru-RU" sz="2400" baseline="-25000" dirty="0">
                <a:latin typeface="Tahoma" pitchFamily="34" charset="0"/>
                <a:sym typeface="Symbol" pitchFamily="18" charset="2"/>
              </a:rPr>
              <a:t>с </a:t>
            </a:r>
            <a:r>
              <a:rPr lang="ru-RU" sz="2400" dirty="0">
                <a:latin typeface="Tahoma" pitchFamily="34" charset="0"/>
                <a:sym typeface="Symbol" pitchFamily="18" charset="2"/>
              </a:rPr>
              <a:t>– коэффициент смертности)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y/ 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t=k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y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F4081"/>
                </a:solidFill>
                <a:latin typeface="Tahoma" pitchFamily="34" charset="0"/>
                <a:sym typeface="Symbol" pitchFamily="18" charset="2"/>
              </a:rPr>
              <a:t>При 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t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0 </a:t>
            </a:r>
            <a:r>
              <a:rPr lang="ru-RU" sz="2400" dirty="0">
                <a:solidFill>
                  <a:srgbClr val="1F4081"/>
                </a:solidFill>
                <a:latin typeface="Tahoma" pitchFamily="34" charset="0"/>
                <a:sym typeface="Symbol" pitchFamily="18" charset="2"/>
              </a:rPr>
              <a:t>получим </a:t>
            </a:r>
            <a:r>
              <a:rPr lang="en-US" sz="2400" dirty="0" err="1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lim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y/ 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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t=</a:t>
            </a:r>
            <a:r>
              <a:rPr lang="ru-RU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у</a:t>
            </a:r>
            <a:r>
              <a:rPr lang="en-US" sz="24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’</a:t>
            </a:r>
            <a:endParaRPr lang="ru-RU" sz="2400" dirty="0">
              <a:solidFill>
                <a:srgbClr val="990033"/>
              </a:solidFill>
              <a:latin typeface="Tahoma" pitchFamily="34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F4081"/>
                </a:solidFill>
                <a:latin typeface="Tahoma" pitchFamily="34" charset="0"/>
                <a:sym typeface="Symbol" pitchFamily="18" charset="2"/>
              </a:rPr>
              <a:t>                                </a:t>
            </a:r>
            <a:r>
              <a:rPr lang="ru-RU" sz="36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у</a:t>
            </a:r>
            <a:r>
              <a:rPr lang="en-US" sz="36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’</a:t>
            </a:r>
            <a:r>
              <a:rPr lang="ru-RU" sz="3600" dirty="0" err="1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=к</a:t>
            </a:r>
            <a:r>
              <a:rPr lang="ru-RU" sz="3600" dirty="0">
                <a:solidFill>
                  <a:srgbClr val="990033"/>
                </a:solidFill>
                <a:latin typeface="Tahoma" pitchFamily="34" charset="0"/>
                <a:sym typeface="Symbol" pitchFamily="18" charset="2"/>
              </a:rPr>
              <a:t> у</a:t>
            </a:r>
            <a:endParaRPr lang="ru-RU" sz="2400" dirty="0">
              <a:latin typeface="Tahoma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858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cap="small" dirty="0" smtClean="0"/>
              <a:t>Указать пары «</a:t>
            </a:r>
            <a:r>
              <a:rPr lang="ru-RU" sz="2400" cap="small" dirty="0" smtClean="0">
                <a:solidFill>
                  <a:srgbClr val="CC00CC"/>
                </a:solidFill>
              </a:rPr>
              <a:t>Функция – график производной этой функции»</a:t>
            </a:r>
            <a:endParaRPr lang="ru-RU" sz="2400" cap="small" dirty="0">
              <a:solidFill>
                <a:srgbClr val="CC00CC"/>
              </a:solidFill>
            </a:endParaRPr>
          </a:p>
        </p:txBody>
      </p:sp>
      <p:graphicFrame>
        <p:nvGraphicFramePr>
          <p:cNvPr id="25" name="Содержимое 24"/>
          <p:cNvGraphicFramePr>
            <a:graphicFrameLocks noGrp="1"/>
          </p:cNvGraphicFramePr>
          <p:nvPr>
            <p:ph idx="1"/>
          </p:nvPr>
        </p:nvGraphicFramePr>
        <p:xfrm>
          <a:off x="1600200" y="3789363"/>
          <a:ext cx="6096000" cy="28803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" y="1071562"/>
          <a:ext cx="9144000" cy="5786438"/>
        </p:xfrm>
        <a:graphic>
          <a:graphicData uri="http://schemas.openxmlformats.org/presentationml/2006/ole">
            <p:oleObj spid="_x0000_s2050" name="Документ" r:id="rId3" imgW="6763482" imgH="4722541" progId="Word.Document.12">
              <p:link updateAutomatic="1"/>
            </p:oleObj>
          </a:graphicData>
        </a:graphic>
      </p:graphicFrame>
      <p:pic>
        <p:nvPicPr>
          <p:cNvPr id="4112" name="Рисунок 5" descr="http://www.fio.by/vypusk/Potok_48/group_2/user_1/Images/nabo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143000"/>
            <a:ext cx="1171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-214346" y="0"/>
          <a:ext cx="9358346" cy="6858000"/>
        </p:xfrm>
        <a:graphic>
          <a:graphicData uri="http://schemas.openxmlformats.org/presentationml/2006/ole">
            <p:oleObj spid="_x0000_s3074" name="Документ" r:id="rId3" imgW="6763482" imgH="712896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6000" b="1" dirty="0" smtClean="0">
                <a:solidFill>
                  <a:srgbClr val="CC00CC"/>
                </a:solidFill>
              </a:rPr>
              <a:t>Цели   урока</a:t>
            </a:r>
            <a:r>
              <a:rPr lang="ru-RU" sz="5400" b="1" dirty="0" smtClean="0">
                <a:solidFill>
                  <a:srgbClr val="CC00CC"/>
                </a:solidFill>
              </a:rPr>
              <a:t>:</a:t>
            </a:r>
            <a:endParaRPr lang="ru-RU" sz="5400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z="2000" dirty="0" smtClean="0"/>
              <a:t>1).</a:t>
            </a:r>
            <a:r>
              <a:rPr lang="ru-RU" sz="4000" dirty="0" smtClean="0"/>
              <a:t>Повторить  формулы и правила дифференцирования, геометрический и механический смысл производной.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/>
              <a:t>2)</a:t>
            </a:r>
            <a:r>
              <a:rPr lang="ru-RU" sz="4000" dirty="0" smtClean="0"/>
              <a:t>. Закрепить навыки решения задач с использованием производной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Решать задания  ЕГЭ с применением производной.</a:t>
            </a: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19460" name="Рисунок 3" descr="http://www.ipo.spb.ru/internet-school/a/bashm/Image47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5286375"/>
            <a:ext cx="207168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Ответьте на вопросы.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05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1.Дать определение производной функции. Какая операция называется дифференцированием? Запишите правило нахождения производной суммы и произведения. 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b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2.В чем состоит геометрический, физический (механический) смысл производной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3.Какую функцию называют дифференцируемой? Запишите правило нахождения производной частного .Запишите формулу производной степенной функции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WordArt 5"/>
          <p:cNvSpPr>
            <a:spLocks noChangeArrowheads="1" noChangeShapeType="1" noTextEdit="1"/>
          </p:cNvSpPr>
          <p:nvPr/>
        </p:nvSpPr>
        <p:spPr bwMode="auto">
          <a:xfrm>
            <a:off x="900113" y="908050"/>
            <a:ext cx="7559675" cy="3046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Производная 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 биологии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48575" cy="1262063"/>
          </a:xfrm>
        </p:spPr>
        <p:txBody>
          <a:bodyPr>
            <a:noAutofit/>
          </a:bodyPr>
          <a:lstStyle/>
          <a:p>
            <a:pPr eaLnBrk="1" hangingPunct="1"/>
            <a:r>
              <a:rPr lang="ru-RU" sz="5400" b="1" dirty="0" smtClean="0">
                <a:solidFill>
                  <a:srgbClr val="0070C0"/>
                </a:solidFill>
              </a:rPr>
              <a:t>Задача по биологии: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endParaRPr lang="ru-RU" sz="5400" dirty="0" smtClean="0">
              <a:solidFill>
                <a:srgbClr val="0070C0"/>
              </a:solidFill>
            </a:endParaRPr>
          </a:p>
        </p:txBody>
      </p:sp>
      <p:sp>
        <p:nvSpPr>
          <p:cNvPr id="8195" name="Текст 2"/>
          <p:cNvSpPr>
            <a:spLocks noGrp="1"/>
          </p:cNvSpPr>
          <p:nvPr>
            <p:ph type="body" sz="half" idx="1"/>
          </p:nvPr>
        </p:nvSpPr>
        <p:spPr>
          <a:xfrm>
            <a:off x="1000124" y="1214422"/>
            <a:ext cx="7143775" cy="461487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800" b="1" dirty="0" smtClean="0"/>
              <a:t>По известной зависимости численности популяции </a:t>
            </a:r>
            <a:r>
              <a:rPr lang="en-US" sz="4800" b="1" dirty="0" smtClean="0"/>
              <a:t>x</a:t>
            </a:r>
            <a:r>
              <a:rPr lang="ru-RU" sz="4800" b="1" dirty="0" smtClean="0"/>
              <a:t> </a:t>
            </a:r>
            <a:r>
              <a:rPr lang="en-US" sz="4800" b="1" dirty="0" smtClean="0"/>
              <a:t>(t)</a:t>
            </a:r>
            <a:r>
              <a:rPr lang="ru-RU" sz="4800" b="1" dirty="0" smtClean="0"/>
              <a:t> определить относительный прирост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800" b="1" dirty="0" smtClean="0"/>
              <a:t>   в момент времени </a:t>
            </a:r>
            <a:r>
              <a:rPr lang="en-US" sz="4800" b="1" dirty="0" smtClean="0"/>
              <a:t>t</a:t>
            </a:r>
            <a:r>
              <a:rPr lang="ru-RU" sz="4800" b="1" dirty="0" smtClean="0"/>
              <a:t>.</a:t>
            </a:r>
          </a:p>
          <a:p>
            <a:pPr eaLnBrk="1" hangingPunct="1"/>
            <a:endParaRPr lang="ru-RU" sz="4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143000" y="285750"/>
            <a:ext cx="7620000" cy="8572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AF8CE8"/>
                </a:solidFill>
              </a:rPr>
              <a:t>Решение:</a:t>
            </a:r>
            <a:endParaRPr lang="ru-RU" smtClean="0"/>
          </a:p>
        </p:txBody>
      </p:sp>
      <p:sp>
        <p:nvSpPr>
          <p:cNvPr id="9219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9" name="Picture 13" descr="ANI_TAZ"/>
          <p:cNvPicPr>
            <a:picLocks noGrp="1" noChangeAspect="1" noChangeArrowheads="1" noCrop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429500" y="4929188"/>
            <a:ext cx="1028700" cy="1333500"/>
          </a:xfrm>
        </p:spPr>
      </p:pic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071563" y="969963"/>
          <a:ext cx="7643812" cy="5638800"/>
        </p:xfrm>
        <a:graphic>
          <a:graphicData uri="http://schemas.openxmlformats.org/drawingml/2006/table">
            <a:tbl>
              <a:tblPr/>
              <a:tblGrid>
                <a:gridCol w="2547937"/>
                <a:gridCol w="2547938"/>
                <a:gridCol w="2547937"/>
              </a:tblGrid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Понятие на языке биологии.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Обозначение.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FDE3"/>
                          </a:solidFill>
                          <a:effectLst/>
                          <a:latin typeface="Calibri" pitchFamily="34" charset="0"/>
                        </a:rPr>
                        <a:t>Понятие на языке математики.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Численность в момент времени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t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X =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Х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(t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Функция.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Интервал времени.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t = t₂ - t₁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Приращение аргумента.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Изменение численности популяции.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x = x(t₂) – x(t₁)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Приращение функции.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</a:tr>
              <a:tr h="1174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Скорость изменения численности популяции.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x/∆t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Отношение приращения функции к приращению аргумента.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4EB"/>
                    </a:solidFill>
                  </a:tcPr>
                </a:tc>
              </a:tr>
              <a:tr h="1436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Относительный прирост в данный момент.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itchFamily="34" charset="0"/>
                        </a:rPr>
                        <a:t>lim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∆x/∆t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                ∆t → 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Cambria Math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P = x’(t)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mbria Math" pitchFamily="18" charset="0"/>
                        </a:rPr>
                        <a:t>                                                                  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Производная.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8D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482" name="Формула" r:id="rId4" imgW="114120" imgH="215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71547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E65895"/>
                </a:solidFill>
                <a:latin typeface="Times New Roman" pitchFamily="18" charset="0"/>
                <a:cs typeface="Times New Roman" pitchFamily="18" charset="0"/>
              </a:rPr>
              <a:t>Популяция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совокупность особей данного вида, занимающих определённый участок территории внутри ареала вида, свободно скрещивающихся между собой и частично или полностью изолированных от других популяций, а также является элементарной единицей эволюции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WordArt 4"/>
          <p:cNvSpPr>
            <a:spLocks noChangeArrowheads="1" noChangeShapeType="1" noTextEdit="1"/>
          </p:cNvSpPr>
          <p:nvPr/>
        </p:nvSpPr>
        <p:spPr bwMode="auto">
          <a:xfrm>
            <a:off x="785786" y="1928802"/>
            <a:ext cx="7286676" cy="300039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Производная в химии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716</Words>
  <PresentationFormat>Экран (4:3)</PresentationFormat>
  <Paragraphs>112</Paragraphs>
  <Slides>25</Slides>
  <Notes>1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Тема Office</vt:lpstr>
      <vt:lpstr>F:\Разработка  открытого урока по алгебре  в 10 классе по теме.docx!OLE_LINK2</vt:lpstr>
      <vt:lpstr>Формула</vt:lpstr>
      <vt:lpstr>Clip</vt:lpstr>
      <vt:lpstr>Документ</vt:lpstr>
      <vt:lpstr>Слайд 1</vt:lpstr>
      <vt:lpstr>Слайд 2</vt:lpstr>
      <vt:lpstr>Цели   урока:</vt:lpstr>
      <vt:lpstr>Ответьте на вопросы.</vt:lpstr>
      <vt:lpstr>Слайд 5</vt:lpstr>
      <vt:lpstr>Задача по биологии: </vt:lpstr>
      <vt:lpstr>Решение:</vt:lpstr>
      <vt:lpstr>Слайд 8</vt:lpstr>
      <vt:lpstr>Слайд 9</vt:lpstr>
      <vt:lpstr>Задача по химии. </vt:lpstr>
      <vt:lpstr>Решение.</vt:lpstr>
      <vt:lpstr>Взгляд из детства.</vt:lpstr>
      <vt:lpstr>При отскоке от пола (при h=0)направление движения мяча меняется (и функция достигает минимума), однако в эти моменты скорость мяча не равна нулю, касательную к графику h провести нельзя. На графике скорости мяча мы видим : в момент отскока скорость мяча однозначно найти нельзя- график скорости в эти моменты имеет разрывы. (производная в этих точках не существует).</vt:lpstr>
      <vt:lpstr> 1 вариант   3 2 1 2 1  2 вариант   1 1  2 3 2</vt:lpstr>
      <vt:lpstr>Слайд 15</vt:lpstr>
      <vt:lpstr>Слайд 16</vt:lpstr>
      <vt:lpstr>Самооценка  труда учащихся:</vt:lpstr>
      <vt:lpstr> Домашнее задание: повторить правила, п.1,2  § 41 №41.37,41.41,41.49 </vt:lpstr>
      <vt:lpstr>Слайд 19</vt:lpstr>
      <vt:lpstr>Слайд 20</vt:lpstr>
      <vt:lpstr>Слайд 21</vt:lpstr>
      <vt:lpstr>Решение:</vt:lpstr>
      <vt:lpstr>Слайд 23</vt:lpstr>
      <vt:lpstr>Указать пары «Функция – график производной этой функции»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2005-01-01T00:38:14Z</dcterms:created>
  <dcterms:modified xsi:type="dcterms:W3CDTF">2004-12-31T16:10:10Z</dcterms:modified>
</cp:coreProperties>
</file>