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58" r:id="rId2"/>
    <p:sldId id="256" r:id="rId3"/>
    <p:sldId id="257" r:id="rId4"/>
    <p:sldId id="262" r:id="rId5"/>
    <p:sldId id="259" r:id="rId6"/>
    <p:sldId id="260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71" r:id="rId15"/>
    <p:sldId id="273" r:id="rId16"/>
    <p:sldId id="270" r:id="rId17"/>
    <p:sldId id="272" r:id="rId18"/>
    <p:sldId id="274" r:id="rId19"/>
    <p:sldId id="275" r:id="rId20"/>
    <p:sldId id="276" r:id="rId21"/>
    <p:sldId id="277" r:id="rId22"/>
    <p:sldId id="280" r:id="rId23"/>
    <p:sldId id="278" r:id="rId24"/>
    <p:sldId id="279" r:id="rId25"/>
    <p:sldId id="281" r:id="rId26"/>
    <p:sldId id="283" r:id="rId27"/>
    <p:sldId id="284" r:id="rId28"/>
    <p:sldId id="285" r:id="rId29"/>
    <p:sldId id="286" r:id="rId30"/>
    <p:sldId id="287" r:id="rId31"/>
    <p:sldId id="288" r:id="rId3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418FBE-2567-412F-8428-08F6F68BBEB0}" type="datetimeFigureOut">
              <a:rPr lang="ru-RU" smtClean="0"/>
              <a:pPr/>
              <a:t>28.03.2020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89DE1D-E44A-4735-8C49-6F73A6D77CA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32090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89DE1D-E44A-4735-8C49-6F73A6D77CAE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379146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3/28/2020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3/28/2020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85728"/>
            <a:ext cx="7620000" cy="52398"/>
          </a:xfrm>
        </p:spPr>
        <p:txBody>
          <a:bodyPr>
            <a:noAutofit/>
          </a:bodyPr>
          <a:lstStyle/>
          <a:p>
            <a:r>
              <a:rPr lang="ru-RU" sz="800" dirty="0" smtClean="0"/>
              <a:t>с</a:t>
            </a:r>
            <a:endParaRPr lang="ru-RU" sz="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500174"/>
            <a:ext cx="8229600" cy="3843342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>
              <a:buNone/>
            </a:pP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Перелетные птицы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(для дошкольного возраста)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Воспитатель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Этенко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Н.А.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</a:t>
            </a:r>
          </a:p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          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45719"/>
          </a:xfrm>
        </p:spPr>
        <p:txBody>
          <a:bodyPr>
            <a:noAutofit/>
          </a:bodyPr>
          <a:lstStyle/>
          <a:p>
            <a:r>
              <a:rPr lang="ru-RU" sz="800" dirty="0" smtClean="0"/>
              <a:t>с</a:t>
            </a:r>
            <a:endParaRPr lang="ru-RU" sz="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42918"/>
            <a:ext cx="7543800" cy="42211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0C1305"/>
                </a:solidFill>
              </a:rPr>
              <a:t>    </a:t>
            </a:r>
            <a:r>
              <a:rPr lang="ru-RU" sz="2400" b="1" dirty="0" smtClean="0">
                <a:solidFill>
                  <a:srgbClr val="0C1305"/>
                </a:solidFill>
                <a:latin typeface="Times New Roman" pitchFamily="18" charset="0"/>
                <a:cs typeface="Times New Roman" pitchFamily="18" charset="0"/>
              </a:rPr>
              <a:t>Лучшим местом для устройства гнездовий для этих птиц являются поля. Гнездо очень простое, строится оно в ямке на земле, среди травы. Гнездо маскируется очень тщательно, его трудно обнаружить.</a:t>
            </a:r>
          </a:p>
          <a:p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1802" y="2714620"/>
            <a:ext cx="5006796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Управляющая кнопка: назад 5">
            <a:hlinkClick r:id="" action="ppaction://hlinkshowjump?jump=previousslide" highlightClick="1"/>
          </p:cNvPr>
          <p:cNvSpPr/>
          <p:nvPr/>
        </p:nvSpPr>
        <p:spPr>
          <a:xfrm>
            <a:off x="0" y="5815584"/>
            <a:ext cx="1042416" cy="104241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4953000" cy="449580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 шесте веселый дом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 круглым, маленьким окном.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Чтоб уснули дети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Дом качает ветер.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 крыльце поет отец,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Он и летчик и певец!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4" descr="скворец аним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80" y="1857364"/>
            <a:ext cx="3348062" cy="3930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Управляющая кнопка: назад 5">
            <a:hlinkClick r:id="" action="ppaction://hlinkshowjump?jump=previousslide" highlightClick="1"/>
          </p:cNvPr>
          <p:cNvSpPr/>
          <p:nvPr/>
        </p:nvSpPr>
        <p:spPr>
          <a:xfrm>
            <a:off x="0" y="5815584"/>
            <a:ext cx="1042416" cy="104241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>
            <a:normAutofit fontScale="90000"/>
          </a:bodyPr>
          <a:lstStyle/>
          <a:p>
            <a:r>
              <a:rPr lang="ru-RU" sz="800" dirty="0" smtClean="0"/>
              <a:t>с</a:t>
            </a:r>
            <a:endParaRPr lang="ru-RU" sz="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14356"/>
            <a:ext cx="7772400" cy="304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Скворцы всеядны, питаются как растительной, так и животной пищей. Ловят разнообразных                                                                                                                                                               насекомых: кузнечиков, пауков, бабочек, гусениц и червей, питаются дождевыми червями, собирают личинки насекомых. Из растительной пищи употребляют семена и плоды растений: ягоды, яблоки, груши, сливы, вишню.</a:t>
            </a:r>
          </a:p>
          <a:p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1934" y="2928934"/>
            <a:ext cx="3856035" cy="3611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Управляющая кнопка: назад 5">
            <a:hlinkClick r:id="" action="ppaction://hlinkshowjump?jump=previousslide" highlightClick="1"/>
          </p:cNvPr>
          <p:cNvSpPr/>
          <p:nvPr/>
        </p:nvSpPr>
        <p:spPr>
          <a:xfrm>
            <a:off x="0" y="5815584"/>
            <a:ext cx="1042416" cy="104241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>
            <a:normAutofit fontScale="90000"/>
          </a:bodyPr>
          <a:lstStyle/>
          <a:p>
            <a:r>
              <a:rPr lang="ru-RU" sz="800" dirty="0" smtClean="0"/>
              <a:t>с</a:t>
            </a:r>
            <a:endParaRPr lang="ru-RU" sz="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85728"/>
            <a:ext cx="7772400" cy="50593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Скворцы сбиваются в стаи и селятся небольшими колониями, обычно по несколько пар недалеко друг от друга. Иногда их можно увидеть летящими огромной группой.</a:t>
            </a:r>
          </a:p>
          <a:p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14744" y="2143116"/>
            <a:ext cx="5043296" cy="3833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285720" y="2000240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buFont typeface="Wingdings 2" pitchFamily="18" charset="2"/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Мы построили скворечню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Для весёлого скворца,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Мы повесили скворечник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Возле самого крыльца.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Всё семейство вчетвером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Проживает в доме том: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Мать, отец и скворушки –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Чёрненькие пёрышки.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   Е.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Тараховская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Управляющая кнопка: назад 6">
            <a:hlinkClick r:id="" action="ppaction://hlinkshowjump?jump=previousslide" highlightClick="1"/>
          </p:cNvPr>
          <p:cNvSpPr/>
          <p:nvPr/>
        </p:nvSpPr>
        <p:spPr>
          <a:xfrm>
            <a:off x="0" y="5815584"/>
            <a:ext cx="1042416" cy="104241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>
            <a:noAutofit/>
          </a:bodyPr>
          <a:lstStyle/>
          <a:p>
            <a:r>
              <a:rPr lang="ru-RU" sz="800" dirty="0" smtClean="0"/>
              <a:t>с</a:t>
            </a:r>
            <a:endParaRPr lang="ru-RU" sz="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00042"/>
            <a:ext cx="8001024" cy="52117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Прибыв на место обитания, скворцы тут же начинают искать себе место для гнезда — дупло, отверстие в стене дома или скворечник. Выбрав удачное место, они усаживаются поблизости и начинают петь. Подстилкой служат сухие веточки деревьев, стебли, листья, шерсть и перья других птиц. Строят гнездо оба будущих родителя. Обычно кладка состоит из 4—6 светло-голубых яиц без крапинок</a:t>
            </a:r>
          </a:p>
          <a:p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68" y="3571876"/>
            <a:ext cx="3774520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Управляющая кнопка: назад 5">
            <a:hlinkClick r:id="" action="ppaction://hlinkshowjump?jump=previousslide" highlightClick="1"/>
          </p:cNvPr>
          <p:cNvSpPr/>
          <p:nvPr/>
        </p:nvSpPr>
        <p:spPr>
          <a:xfrm>
            <a:off x="0" y="5815584"/>
            <a:ext cx="1042416" cy="104241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>
            <a:noAutofit/>
          </a:bodyPr>
          <a:lstStyle/>
          <a:p>
            <a:r>
              <a:rPr lang="ru-RU" sz="800" dirty="0" smtClean="0"/>
              <a:t>с</a:t>
            </a:r>
            <a:endParaRPr lang="ru-RU" sz="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7148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Слышу песню птичью: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"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Ви-ти-ти-ти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ви-чу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!"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 лес лететь спроста нельзя,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Там – "удельные князья":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Коль границу кто нарушил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 жучка чужого скушал,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То с отвагой беспредельной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 бой вступает князь удельный.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</a:t>
            </a:r>
          </a:p>
          <a:p>
            <a:pPr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(Зяблик)</a:t>
            </a:r>
          </a:p>
          <a:p>
            <a:endParaRPr lang="ru-RU" dirty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500042"/>
            <a:ext cx="3429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Управляющая кнопка: назад 5">
            <a:hlinkClick r:id="" action="ppaction://hlinkshowjump?jump=previousslide" highlightClick="1"/>
          </p:cNvPr>
          <p:cNvSpPr/>
          <p:nvPr/>
        </p:nvSpPr>
        <p:spPr>
          <a:xfrm>
            <a:off x="0" y="5815584"/>
            <a:ext cx="1042416" cy="104241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>
            <a:normAutofit fontScale="90000"/>
          </a:bodyPr>
          <a:lstStyle/>
          <a:p>
            <a:r>
              <a:rPr lang="ru-RU" sz="800" dirty="0" smtClean="0"/>
              <a:t>с</a:t>
            </a:r>
            <a:endParaRPr lang="ru-RU" sz="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571480"/>
            <a:ext cx="7467600" cy="4906963"/>
          </a:xfrm>
        </p:spPr>
        <p:txBody>
          <a:bodyPr/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Питается семенами и зелёными частями растений,  летом также вредными насекомыми и другими беспозвоночными, которыми выкармливает и птенцов</a:t>
            </a:r>
            <a:r>
              <a:rPr lang="ru-RU" sz="2400" dirty="0" smtClean="0"/>
              <a:t>.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2285992"/>
            <a:ext cx="5438936" cy="3467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Управляющая кнопка: назад 5">
            <a:hlinkClick r:id="" action="ppaction://hlinkshowjump?jump=previousslide" highlightClick="1"/>
          </p:cNvPr>
          <p:cNvSpPr/>
          <p:nvPr/>
        </p:nvSpPr>
        <p:spPr>
          <a:xfrm>
            <a:off x="0" y="5815584"/>
            <a:ext cx="1042416" cy="104241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>
            <a:noAutofit/>
          </a:bodyPr>
          <a:lstStyle/>
          <a:p>
            <a:r>
              <a:rPr lang="ru-RU" sz="800" dirty="0" smtClean="0"/>
              <a:t>с</a:t>
            </a:r>
            <a:endParaRPr lang="ru-RU" sz="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57166"/>
            <a:ext cx="8458200" cy="51355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Зяблики прилетают в первых числах апреля. Взрослые птицы заботятся о птенцах, выкармливают их и охраняют территорию, предупреждая друг друга о присутствии хищника тревожным позывом или звуком «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хьют-хьют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». Откладывают 4-7 яиц, окрашенных в бледный голубовато-зеленый или красновато-зеленый цвет с розовато-фиолетовыми пятнами. </a:t>
            </a:r>
          </a:p>
          <a:p>
            <a:endParaRPr lang="ru-RU" dirty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86182" y="3143248"/>
            <a:ext cx="3526562" cy="3102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Управляющая кнопка: назад 5">
            <a:hlinkClick r:id="" action="ppaction://hlinkshowjump?jump=previousslide" highlightClick="1"/>
          </p:cNvPr>
          <p:cNvSpPr/>
          <p:nvPr/>
        </p:nvSpPr>
        <p:spPr>
          <a:xfrm>
            <a:off x="0" y="5815584"/>
            <a:ext cx="1042416" cy="104241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3966"/>
          </a:xfrm>
        </p:spPr>
        <p:txBody>
          <a:bodyPr>
            <a:noAutofit/>
          </a:bodyPr>
          <a:lstStyle/>
          <a:p>
            <a:r>
              <a:rPr lang="ru-RU" sz="800" dirty="0" smtClean="0"/>
              <a:t>с</a:t>
            </a:r>
            <a:endParaRPr lang="ru-RU" sz="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500042"/>
            <a:ext cx="7696200" cy="46021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Я проворна, легкокрыла,</a:t>
            </a:r>
          </a:p>
          <a:p>
            <a:pPr>
              <a:buNone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Хвост раздвоен, словно вилы.</a:t>
            </a:r>
          </a:p>
          <a:p>
            <a:pPr>
              <a:buNone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Если я летаю низко, </a:t>
            </a:r>
          </a:p>
          <a:p>
            <a:pPr>
              <a:buNone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Значит, дождик где-то близко.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</a:t>
            </a:r>
          </a:p>
          <a:p>
            <a:pPr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(Ласточка)</a:t>
            </a:r>
          </a:p>
          <a:p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2285992"/>
            <a:ext cx="6060763" cy="35909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Управляющая кнопка: назад 5">
            <a:hlinkClick r:id="" action="ppaction://hlinkshowjump?jump=previousslide" highlightClick="1"/>
          </p:cNvPr>
          <p:cNvSpPr/>
          <p:nvPr/>
        </p:nvSpPr>
        <p:spPr>
          <a:xfrm>
            <a:off x="0" y="5815584"/>
            <a:ext cx="1042416" cy="104241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>
            <a:normAutofit fontScale="90000"/>
          </a:bodyPr>
          <a:lstStyle/>
          <a:p>
            <a:r>
              <a:rPr lang="ru-RU" sz="800" dirty="0" smtClean="0"/>
              <a:t>с</a:t>
            </a:r>
            <a:endParaRPr lang="ru-RU" sz="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500042"/>
            <a:ext cx="7696200" cy="4830763"/>
          </a:xfrm>
        </p:spPr>
        <p:txBody>
          <a:bodyPr/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У ласточки стройное, обтекаемое тело и длинные узкие крылья. Клюв короткий, лапки маленькие, длинные хвосты. Для ласточки характерна способность добывать пищу в воздухе, они в состоянии ловить насекомых на лету. Живут ласточки всего 4-5 лет.</a:t>
            </a:r>
          </a:p>
          <a:p>
            <a:endParaRPr lang="ru-RU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40" y="2714620"/>
            <a:ext cx="4363797" cy="3833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Управляющая кнопка: назад 5">
            <a:hlinkClick r:id="" action="ppaction://hlinkshowjump?jump=previousslide" highlightClick="1"/>
          </p:cNvPr>
          <p:cNvSpPr/>
          <p:nvPr/>
        </p:nvSpPr>
        <p:spPr>
          <a:xfrm>
            <a:off x="0" y="5815584"/>
            <a:ext cx="1042416" cy="104241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785794"/>
            <a:ext cx="7772400" cy="4833950"/>
          </a:xfrm>
        </p:spPr>
        <p:txBody>
          <a:bodyPr>
            <a:normAutofit/>
          </a:bodyPr>
          <a:lstStyle/>
          <a:p>
            <a:pPr marL="274320" indent="-274320" algn="l" eaLnBrk="1" fontAlgn="auto" hangingPunct="1"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   Цель:</a:t>
            </a:r>
            <a:r>
              <a:rPr lang="ru-RU" sz="2400" b="1" dirty="0" smtClean="0">
                <a:solidFill>
                  <a:srgbClr val="0C1305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C1305"/>
                </a:solidFill>
                <a:latin typeface="Times New Roman" pitchFamily="18" charset="0"/>
                <a:cs typeface="Times New Roman" pitchFamily="18" charset="0"/>
              </a:rPr>
              <a:t>формирование элементарных представлений </a:t>
            </a:r>
            <a:r>
              <a:rPr lang="ru-RU" sz="2400" dirty="0" smtClean="0">
                <a:solidFill>
                  <a:srgbClr val="0C1305"/>
                </a:solidFill>
                <a:latin typeface="Times New Roman" pitchFamily="18" charset="0"/>
                <a:cs typeface="Times New Roman" pitchFamily="18" charset="0"/>
              </a:rPr>
              <a:t>о жизни птиц в весенний период.</a:t>
            </a:r>
            <a:br>
              <a:rPr lang="ru-RU" sz="2400" dirty="0" smtClean="0">
                <a:solidFill>
                  <a:srgbClr val="0C1305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sz="2400" dirty="0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C1305"/>
                </a:solidFill>
                <a:latin typeface="Times New Roman" pitchFamily="18" charset="0"/>
                <a:cs typeface="Times New Roman" pitchFamily="18" charset="0"/>
              </a:rPr>
              <a:t>обучающие: </a:t>
            </a:r>
            <a:r>
              <a:rPr lang="ru-RU" sz="2400" dirty="0" smtClean="0">
                <a:solidFill>
                  <a:srgbClr val="0C1305"/>
                </a:solidFill>
                <a:latin typeface="Times New Roman" pitchFamily="18" charset="0"/>
                <a:cs typeface="Times New Roman" pitchFamily="18" charset="0"/>
              </a:rPr>
              <a:t>уточнять </a:t>
            </a:r>
            <a:r>
              <a:rPr lang="ru-RU" sz="2400" dirty="0" smtClean="0">
                <a:solidFill>
                  <a:srgbClr val="0C1305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400" dirty="0" smtClean="0">
                <a:solidFill>
                  <a:srgbClr val="0C1305"/>
                </a:solidFill>
                <a:latin typeface="Times New Roman" pitchFamily="18" charset="0"/>
                <a:cs typeface="Times New Roman" pitchFamily="18" charset="0"/>
              </a:rPr>
              <a:t>расширять </a:t>
            </a:r>
            <a:r>
              <a:rPr lang="ru-RU" sz="2400" dirty="0" smtClean="0">
                <a:solidFill>
                  <a:srgbClr val="0C1305"/>
                </a:solidFill>
                <a:latin typeface="Times New Roman" pitchFamily="18" charset="0"/>
                <a:cs typeface="Times New Roman" pitchFamily="18" charset="0"/>
              </a:rPr>
              <a:t>представления о перелетных птицах, об их жизни в весенний период, о видах гнезд и их размещении</a:t>
            </a:r>
            <a:r>
              <a:rPr lang="ru-RU" sz="2400" dirty="0" smtClean="0">
                <a:solidFill>
                  <a:srgbClr val="0C1305"/>
                </a:solidFill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sz="2400" dirty="0" smtClean="0">
                <a:solidFill>
                  <a:srgbClr val="0C1305"/>
                </a:solidFill>
                <a:latin typeface="Times New Roman" pitchFamily="18" charset="0"/>
                <a:cs typeface="Times New Roman" pitchFamily="18" charset="0"/>
              </a:rPr>
              <a:t>обогащать </a:t>
            </a:r>
            <a:r>
              <a:rPr lang="ru-RU" sz="2400" dirty="0" smtClean="0">
                <a:solidFill>
                  <a:srgbClr val="0C1305"/>
                </a:solidFill>
                <a:latin typeface="Times New Roman" pitchFamily="18" charset="0"/>
                <a:cs typeface="Times New Roman" pitchFamily="18" charset="0"/>
              </a:rPr>
              <a:t>словарь; </a:t>
            </a:r>
            <a:r>
              <a:rPr lang="ru-RU" sz="2400" dirty="0" smtClean="0">
                <a:solidFill>
                  <a:srgbClr val="0C1305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0C1305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C1305"/>
                </a:solidFill>
                <a:latin typeface="Times New Roman" pitchFamily="18" charset="0"/>
                <a:cs typeface="Times New Roman" pitchFamily="18" charset="0"/>
              </a:rPr>
              <a:t> развивающие: </a:t>
            </a:r>
            <a:r>
              <a:rPr lang="ru-RU" sz="2400" dirty="0" smtClean="0">
                <a:solidFill>
                  <a:srgbClr val="0C1305"/>
                </a:solidFill>
                <a:latin typeface="Times New Roman" pitchFamily="18" charset="0"/>
                <a:cs typeface="Times New Roman" pitchFamily="18" charset="0"/>
              </a:rPr>
              <a:t> развивать воображение</a:t>
            </a:r>
            <a:r>
              <a:rPr lang="ru-RU" sz="2400" dirty="0" smtClean="0">
                <a:solidFill>
                  <a:srgbClr val="0C1305"/>
                </a:solidFill>
                <a:latin typeface="Times New Roman" pitchFamily="18" charset="0"/>
                <a:cs typeface="Times New Roman" pitchFamily="18" charset="0"/>
              </a:rPr>
              <a:t>, мышление, речь </a:t>
            </a:r>
            <a:r>
              <a:rPr lang="ru-RU" sz="2400" dirty="0" smtClean="0">
                <a:solidFill>
                  <a:srgbClr val="0C1305"/>
                </a:solidFill>
                <a:latin typeface="Times New Roman" pitchFamily="18" charset="0"/>
                <a:cs typeface="Times New Roman" pitchFamily="18" charset="0"/>
              </a:rPr>
              <a:t>детей</a:t>
            </a:r>
            <a:r>
              <a:rPr lang="ru-RU" sz="2400" dirty="0" smtClean="0">
                <a:solidFill>
                  <a:srgbClr val="0C1305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dirty="0" smtClean="0">
                <a:solidFill>
                  <a:srgbClr val="0C1305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0C1305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C1305"/>
                </a:solidFill>
                <a:latin typeface="Times New Roman" pitchFamily="18" charset="0"/>
                <a:cs typeface="Times New Roman" pitchFamily="18" charset="0"/>
              </a:rPr>
              <a:t>воспитательные</a:t>
            </a:r>
            <a:r>
              <a:rPr lang="ru-RU" sz="2400" dirty="0" smtClean="0">
                <a:solidFill>
                  <a:srgbClr val="0C1305"/>
                </a:solidFill>
                <a:latin typeface="Times New Roman" pitchFamily="18" charset="0"/>
                <a:cs typeface="Times New Roman" pitchFamily="18" charset="0"/>
              </a:rPr>
              <a:t>: воспитывать доброе заботливое отношение к птицам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1357290" y="5929330"/>
            <a:ext cx="64008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5" name="Управляющая кнопка: назад 4">
            <a:hlinkClick r:id="" action="ppaction://hlinkshowjump?jump=previousslide" highlightClick="1"/>
          </p:cNvPr>
          <p:cNvSpPr/>
          <p:nvPr/>
        </p:nvSpPr>
        <p:spPr>
          <a:xfrm>
            <a:off x="0" y="5815584"/>
            <a:ext cx="1042416" cy="104241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3966"/>
          </a:xfrm>
        </p:spPr>
        <p:txBody>
          <a:bodyPr>
            <a:normAutofit fontScale="90000"/>
          </a:bodyPr>
          <a:lstStyle/>
          <a:p>
            <a:r>
              <a:rPr lang="ru-RU" sz="800" dirty="0" smtClean="0"/>
              <a:t>с</a:t>
            </a:r>
            <a:endParaRPr lang="ru-RU" sz="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14290"/>
            <a:ext cx="7467600" cy="5638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Свои гнёзда они лепят из глины, грязи и илистого песка, смачивая комочки своей необычайно липкой слюной, а внутреннюю часть своего слепленного гнезда устилают мягкой и тёплой подстилкой. Ласточки откладывают 4-6 яиц и самка с самцом по очереди высиживают. Птенцов выкармливают так же оба родителя.</a:t>
            </a:r>
            <a:endParaRPr lang="ru-RU" sz="2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571876"/>
            <a:ext cx="3190868" cy="2418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95353" y="4000504"/>
            <a:ext cx="2991123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9111" y="3500438"/>
            <a:ext cx="3064889" cy="2406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Управляющая кнопка: назад 7">
            <a:hlinkClick r:id="" action="ppaction://hlinkshowjump?jump=previousslide" highlightClick="1"/>
          </p:cNvPr>
          <p:cNvSpPr/>
          <p:nvPr/>
        </p:nvSpPr>
        <p:spPr>
          <a:xfrm>
            <a:off x="0" y="5815584"/>
            <a:ext cx="1042416" cy="104241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67000" y="274638"/>
            <a:ext cx="6019800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Пальчиковая гимнастика «Ласточка»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0" y="1371600"/>
            <a:ext cx="8686800" cy="5486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Ласточка, ласточка,</a:t>
            </a:r>
          </a:p>
          <a:p>
            <a:pPr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Милая касаточка,        (На каждую строку</a:t>
            </a:r>
          </a:p>
          <a:p>
            <a:pPr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Ты где была,                  большой палец «здоровается»           </a:t>
            </a:r>
          </a:p>
          <a:p>
            <a:pPr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Ты с чем пришла?         дважды с одним       </a:t>
            </a:r>
          </a:p>
          <a:p>
            <a:pPr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- За морем бывала,        начиная с указательного,   </a:t>
            </a:r>
          </a:p>
          <a:p>
            <a:pPr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Весну добывала.             сначала на правой,</a:t>
            </a:r>
          </a:p>
          <a:p>
            <a:pPr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Несу, несу                          потом на левой руке.)</a:t>
            </a:r>
          </a:p>
          <a:p>
            <a:pPr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Весну красну.</a:t>
            </a:r>
          </a:p>
          <a:p>
            <a:endParaRPr lang="ru-RU" sz="2600" b="1" dirty="0"/>
          </a:p>
        </p:txBody>
      </p:sp>
      <p:sp>
        <p:nvSpPr>
          <p:cNvPr id="5" name="Управляющая кнопка: назад 4">
            <a:hlinkClick r:id="" action="ppaction://hlinkshowjump?jump=previousslide" highlightClick="1"/>
          </p:cNvPr>
          <p:cNvSpPr/>
          <p:nvPr/>
        </p:nvSpPr>
        <p:spPr>
          <a:xfrm>
            <a:off x="0" y="5815584"/>
            <a:ext cx="1042416" cy="104241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5029200" cy="3000396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 Эта маленькая птица</a:t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Петь большая мастерица</a:t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На берёзке средь ветвей</a:t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Трель заводит...</a:t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   (соловей) </a:t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306" y="2714620"/>
            <a:ext cx="4413342" cy="3400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Управляющая кнопка: назад 5">
            <a:hlinkClick r:id="" action="ppaction://hlinkshowjump?jump=previousslide" highlightClick="1"/>
          </p:cNvPr>
          <p:cNvSpPr/>
          <p:nvPr/>
        </p:nvSpPr>
        <p:spPr>
          <a:xfrm>
            <a:off x="0" y="5815584"/>
            <a:ext cx="1042416" cy="104241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3966"/>
          </a:xfrm>
        </p:spPr>
        <p:txBody>
          <a:bodyPr>
            <a:noAutofit/>
          </a:bodyPr>
          <a:lstStyle/>
          <a:p>
            <a:r>
              <a:rPr lang="ru-RU" sz="800" dirty="0" smtClean="0"/>
              <a:t>с</a:t>
            </a:r>
            <a:endParaRPr lang="ru-RU" sz="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00042"/>
            <a:ext cx="7620000" cy="4983163"/>
          </a:xfrm>
        </p:spPr>
        <p:txBody>
          <a:bodyPr/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Перелётная птица, зимует в Африке. Обитает в сырых кустарниковых зарослях,  гнёзда на земле или очень низко, в кустах откладывает 4-6 зеленоватых или голубоватых яиц.</a:t>
            </a:r>
          </a:p>
          <a:p>
            <a:endParaRPr lang="ru-RU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2071678"/>
            <a:ext cx="5193232" cy="3981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Управляющая кнопка: назад 5">
            <a:hlinkClick r:id="" action="ppaction://hlinkshowjump?jump=previousslide" highlightClick="1"/>
          </p:cNvPr>
          <p:cNvSpPr/>
          <p:nvPr/>
        </p:nvSpPr>
        <p:spPr>
          <a:xfrm>
            <a:off x="0" y="5815584"/>
            <a:ext cx="1042416" cy="104241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5404"/>
          </a:xfrm>
        </p:spPr>
        <p:txBody>
          <a:bodyPr>
            <a:normAutofit/>
          </a:bodyPr>
          <a:lstStyle/>
          <a:p>
            <a:r>
              <a:rPr lang="ru-RU" sz="800" dirty="0" smtClean="0"/>
              <a:t>с</a:t>
            </a:r>
            <a:endParaRPr lang="ru-RU" sz="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214290"/>
            <a:ext cx="7034242" cy="52117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Соловей питается пауками, насекомыми, 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червями, ягодами.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1214422"/>
            <a:ext cx="7415212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Управляющая кнопка: назад 5">
            <a:hlinkClick r:id="" action="ppaction://hlinkshowjump?jump=previousslide" highlightClick="1"/>
          </p:cNvPr>
          <p:cNvSpPr/>
          <p:nvPr/>
        </p:nvSpPr>
        <p:spPr>
          <a:xfrm>
            <a:off x="0" y="5815584"/>
            <a:ext cx="1042416" cy="104241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4953000" cy="411480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Длинноногий, длинношеий 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Длинноклювый, телом серый,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 затылок голый, красный.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Бродит по болотам грязным,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Ловит в них лягушек,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Бестолковых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попрыгушек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                 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                         (Журавль)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7581" y="500042"/>
            <a:ext cx="4066419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Управляющая кнопка: назад 5">
            <a:hlinkClick r:id="" action="ppaction://hlinkshowjump?jump=previousslide" highlightClick="1"/>
          </p:cNvPr>
          <p:cNvSpPr/>
          <p:nvPr/>
        </p:nvSpPr>
        <p:spPr>
          <a:xfrm>
            <a:off x="0" y="5815584"/>
            <a:ext cx="1042416" cy="104241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"/>
          </a:xfrm>
        </p:spPr>
        <p:txBody>
          <a:bodyPr>
            <a:noAutofit/>
          </a:bodyPr>
          <a:lstStyle/>
          <a:p>
            <a:r>
              <a:rPr lang="ru-RU" sz="800" dirty="0" smtClean="0"/>
              <a:t>с</a:t>
            </a:r>
            <a:endParaRPr lang="ru-RU" sz="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357166"/>
            <a:ext cx="7696200" cy="5364163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Серые журавли держатся парами в течение всей жизни. Для гнезда выбирается сухой участок земли, над водой или поблизости от неё посреди густой растительности — зарослей камышей, осоки и т. п. Гнездо большое, свыше метра в диаметре и строится из различного растительного материала. В гнезде обычно бывает 2 яйца. Оба родителя насиживают яйца. Птенцы, покрытые пухом, вскоре после рождения способны покидать гнездо.</a:t>
            </a:r>
          </a:p>
          <a:p>
            <a:endParaRPr lang="ru-RU" sz="2000" dirty="0"/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3114972"/>
            <a:ext cx="4376766" cy="3209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2970235"/>
            <a:ext cx="3229004" cy="3451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Управляющая кнопка: назад 6">
            <a:hlinkClick r:id="" action="ppaction://hlinkshowjump?jump=previousslide" highlightClick="1"/>
          </p:cNvPr>
          <p:cNvSpPr/>
          <p:nvPr/>
        </p:nvSpPr>
        <p:spPr>
          <a:xfrm>
            <a:off x="0" y="5815584"/>
            <a:ext cx="1042416" cy="104241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142984"/>
            <a:ext cx="5562600" cy="3230562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Шея, словно буква S,</a:t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Выгнута особо,</a:t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Белый цвет ей так к лицу,</a:t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Птице бесподобной!</a:t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(Лебедь)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18730" y="2285992"/>
            <a:ext cx="4556421" cy="3376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Управляющая кнопка: назад 6">
            <a:hlinkClick r:id="" action="ppaction://hlinkshowjump?jump=previousslide" highlightClick="1"/>
          </p:cNvPr>
          <p:cNvSpPr/>
          <p:nvPr/>
        </p:nvSpPr>
        <p:spPr>
          <a:xfrm>
            <a:off x="0" y="5815584"/>
            <a:ext cx="1042416" cy="104241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5404"/>
          </a:xfrm>
        </p:spPr>
        <p:txBody>
          <a:bodyPr>
            <a:normAutofit/>
          </a:bodyPr>
          <a:lstStyle/>
          <a:p>
            <a:r>
              <a:rPr lang="ru-RU" sz="800" dirty="0" smtClean="0"/>
              <a:t>с</a:t>
            </a:r>
            <a:endParaRPr lang="ru-RU" sz="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57166"/>
            <a:ext cx="7848600" cy="5287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Лебедь — изящная перелётная птица, улетающая в Африку в октябре и возвращающаяся весной. Их считают символом красоты, чистоты, благородства. Бытует мнение, что пары лебедей соединяются на всю жизнь, и они не могут жить друг без друга. Потомство выращивается обоими родителями, опекающими детёнышей в течение 1-2 лет после рождения.</a:t>
            </a:r>
          </a:p>
          <a:p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91992" y="3071810"/>
            <a:ext cx="4321706" cy="3246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Управляющая кнопка: назад 5">
            <a:hlinkClick r:id="" action="ppaction://hlinkshowjump?jump=previousslide" highlightClick="1"/>
          </p:cNvPr>
          <p:cNvSpPr/>
          <p:nvPr/>
        </p:nvSpPr>
        <p:spPr>
          <a:xfrm>
            <a:off x="0" y="5815584"/>
            <a:ext cx="1042416" cy="104241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5943600" cy="4297362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Он живет на крыше дома – 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Длинноногий, длинноносый, 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Длинношеий, безголосый. 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Он летает на охоту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 лягушками к болоту.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(Аист)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0430" y="3214686"/>
            <a:ext cx="4071966" cy="2967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Управляющая кнопка: назад 5">
            <a:hlinkClick r:id="" action="ppaction://hlinkshowjump?jump=previousslide" highlightClick="1"/>
          </p:cNvPr>
          <p:cNvSpPr/>
          <p:nvPr/>
        </p:nvSpPr>
        <p:spPr>
          <a:xfrm>
            <a:off x="0" y="5815584"/>
            <a:ext cx="1042416" cy="104241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"/>
          </a:xfrm>
        </p:spPr>
        <p:txBody>
          <a:bodyPr>
            <a:noAutofit/>
          </a:bodyPr>
          <a:lstStyle/>
          <a:p>
            <a:r>
              <a:rPr lang="ru-RU" sz="800" dirty="0" smtClean="0"/>
              <a:t>с</a:t>
            </a:r>
            <a:endParaRPr lang="ru-RU" sz="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1000108"/>
            <a:ext cx="7391400" cy="5340369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Весной все оживает, птицы радуются теплу и солнечным лучам, повсюду слышны трели, песни, чириканья, мелодичный свист. Вот возвращаются с теплых краев перелетные птицы - грач, жаворонок, скворец, зяблик, ласточка... Они весной строят гнёзда и откладывают в них яйца. Некоторые птицы уже в конце весны успевают вывести птенцов. </a:t>
            </a:r>
          </a:p>
          <a:p>
            <a:endParaRPr lang="ru-RU" dirty="0"/>
          </a:p>
        </p:txBody>
      </p:sp>
      <p:sp>
        <p:nvSpPr>
          <p:cNvPr id="6" name="Управляющая кнопка: назад 5">
            <a:hlinkClick r:id="" action="ppaction://hlinkshowjump?jump=previousslide" highlightClick="1"/>
          </p:cNvPr>
          <p:cNvSpPr/>
          <p:nvPr/>
        </p:nvSpPr>
        <p:spPr>
          <a:xfrm>
            <a:off x="0" y="5815584"/>
            <a:ext cx="1042416" cy="104241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3966"/>
          </a:xfrm>
        </p:spPr>
        <p:txBody>
          <a:bodyPr>
            <a:noAutofit/>
          </a:bodyPr>
          <a:lstStyle/>
          <a:p>
            <a:r>
              <a:rPr lang="ru-RU" sz="800" dirty="0" smtClean="0"/>
              <a:t>с</a:t>
            </a:r>
            <a:endParaRPr lang="ru-RU" sz="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57166"/>
            <a:ext cx="8229600" cy="49831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 прилёте поселяются в прежних гнёздах на вершинах деревьев и на крышах; любят местности, обильные водой. Так как аистов не преследуют, то они очень доверчивы и подходят близко к жилищам. Пищу их составляют рыба, лягушки, ящерицы, змеи, улитки, дождевые черви, полевые мыши, кроты, насекомые. Живёт очень долго.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56821857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3108" y="3071810"/>
            <a:ext cx="5000661" cy="3571900"/>
          </a:xfrm>
          <a:prstGeom prst="rect">
            <a:avLst/>
          </a:prstGeom>
        </p:spPr>
      </p:pic>
      <p:sp>
        <p:nvSpPr>
          <p:cNvPr id="7" name="Управляющая кнопка: назад 6">
            <a:hlinkClick r:id="" action="ppaction://hlinkshowjump?jump=previousslide" highlightClick="1"/>
          </p:cNvPr>
          <p:cNvSpPr/>
          <p:nvPr/>
        </p:nvSpPr>
        <p:spPr>
          <a:xfrm>
            <a:off x="0" y="5815584"/>
            <a:ext cx="1042416" cy="104241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1538" y="2714620"/>
            <a:ext cx="727647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Управляющая кнопка: назад 2">
            <a:hlinkClick r:id="" action="ppaction://hlinkshowjump?jump=previousslide" highlightClick="1"/>
          </p:cNvPr>
          <p:cNvSpPr/>
          <p:nvPr/>
        </p:nvSpPr>
        <p:spPr>
          <a:xfrm>
            <a:off x="0" y="5815584"/>
            <a:ext cx="1042416" cy="104241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Управляющая кнопка: настраиваемая 3">
            <a:hlinkClick r:id="" action="ppaction://hlinkshowjump?jump=endshow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"/>
          </a:xfrm>
        </p:spPr>
        <p:txBody>
          <a:bodyPr>
            <a:noAutofit/>
          </a:bodyPr>
          <a:lstStyle/>
          <a:p>
            <a:r>
              <a:rPr lang="ru-RU" sz="800" dirty="0" smtClean="0"/>
              <a:t>с</a:t>
            </a:r>
            <a:endParaRPr lang="ru-RU" sz="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71480"/>
            <a:ext cx="8001000" cy="4678363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0C1305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b="1" dirty="0" smtClean="0">
                <a:solidFill>
                  <a:srgbClr val="0C1305"/>
                </a:solidFill>
                <a:latin typeface="Times New Roman" pitchFamily="18" charset="0"/>
                <a:cs typeface="Times New Roman" pitchFamily="18" charset="0"/>
              </a:rPr>
              <a:t>Всех прилётных птиц черней, </a:t>
            </a:r>
            <a:br>
              <a:rPr lang="ru-RU" sz="2400" b="1" dirty="0" smtClean="0">
                <a:solidFill>
                  <a:srgbClr val="0C1305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C1305"/>
                </a:solidFill>
                <a:latin typeface="Times New Roman" pitchFamily="18" charset="0"/>
                <a:cs typeface="Times New Roman" pitchFamily="18" charset="0"/>
              </a:rPr>
              <a:t>Чистит пашню от червей. </a:t>
            </a:r>
            <a:br>
              <a:rPr lang="ru-RU" sz="2400" b="1" dirty="0" smtClean="0">
                <a:solidFill>
                  <a:srgbClr val="0C1305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C1305"/>
                </a:solidFill>
                <a:latin typeface="Times New Roman" pitchFamily="18" charset="0"/>
                <a:cs typeface="Times New Roman" pitchFamily="18" charset="0"/>
              </a:rPr>
              <a:t>Взад-вперёд по пашне вскачь. </a:t>
            </a:r>
            <a:br>
              <a:rPr lang="ru-RU" sz="2400" b="1" dirty="0" smtClean="0">
                <a:solidFill>
                  <a:srgbClr val="0C1305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C1305"/>
                </a:solidFill>
                <a:latin typeface="Times New Roman" pitchFamily="18" charset="0"/>
                <a:cs typeface="Times New Roman" pitchFamily="18" charset="0"/>
              </a:rPr>
              <a:t>А зовётся птица ... </a:t>
            </a:r>
          </a:p>
          <a:p>
            <a:endParaRPr lang="ru-RU" dirty="0"/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571480"/>
            <a:ext cx="4114800" cy="3657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Управляющая кнопка: назад 5">
            <a:hlinkClick r:id="" action="ppaction://hlinkshowjump?jump=previousslide" highlightClick="1"/>
          </p:cNvPr>
          <p:cNvSpPr/>
          <p:nvPr/>
        </p:nvSpPr>
        <p:spPr>
          <a:xfrm>
            <a:off x="0" y="5815584"/>
            <a:ext cx="1042416" cy="104241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42876"/>
          </a:xfrm>
        </p:spPr>
        <p:txBody>
          <a:bodyPr>
            <a:noAutofit/>
          </a:bodyPr>
          <a:lstStyle/>
          <a:p>
            <a:r>
              <a:rPr lang="ru-RU" sz="800" dirty="0" smtClean="0"/>
              <a:t>с</a:t>
            </a:r>
            <a:endParaRPr lang="ru-RU" sz="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09800"/>
            <a:ext cx="3962400" cy="3916363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C1305"/>
                </a:solidFill>
              </a:rPr>
              <a:t>    </a:t>
            </a:r>
            <a:r>
              <a:rPr lang="ru-RU" sz="2400" b="1" dirty="0" smtClean="0">
                <a:solidFill>
                  <a:srgbClr val="0C1305"/>
                </a:solidFill>
                <a:latin typeface="Times New Roman" pitchFamily="18" charset="0"/>
                <a:cs typeface="Times New Roman" pitchFamily="18" charset="0"/>
              </a:rPr>
              <a:t>Первые вестники весны в средней полосе России - грачи. Обычно они прилетают к 17 марта. </a:t>
            </a:r>
          </a:p>
          <a:p>
            <a:endParaRPr lang="ru-RU" dirty="0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500042"/>
            <a:ext cx="4267200" cy="3067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Управляющая кнопка: назад 5">
            <a:hlinkClick r:id="" action="ppaction://hlinkshowjump?jump=previousslide" highlightClick="1"/>
          </p:cNvPr>
          <p:cNvSpPr/>
          <p:nvPr/>
        </p:nvSpPr>
        <p:spPr>
          <a:xfrm>
            <a:off x="0" y="5815584"/>
            <a:ext cx="1042416" cy="104241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3966"/>
          </a:xfrm>
        </p:spPr>
        <p:txBody>
          <a:bodyPr>
            <a:noAutofit/>
          </a:bodyPr>
          <a:lstStyle/>
          <a:p>
            <a:r>
              <a:rPr lang="ru-RU" sz="800" dirty="0" smtClean="0"/>
              <a:t>с</a:t>
            </a:r>
            <a:endParaRPr lang="ru-RU" sz="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642918"/>
            <a:ext cx="7467600" cy="534036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0C1305"/>
                </a:solidFill>
              </a:rPr>
              <a:t>    </a:t>
            </a:r>
            <a:r>
              <a:rPr lang="ru-RU" sz="2400" b="1" dirty="0" smtClean="0">
                <a:solidFill>
                  <a:srgbClr val="0C1305"/>
                </a:solidFill>
                <a:latin typeface="Times New Roman" pitchFamily="18" charset="0"/>
                <a:cs typeface="Times New Roman" pitchFamily="18" charset="0"/>
              </a:rPr>
              <a:t>Грачи всеядны, питаются  различными насекомыми, дождевыми червями, мышевидными грызунами (которых они находят, копаясь в земле своим крепким клювом), плодами и семенами овощных и плодово-ягодных культур. Уничтожением вредителей (клопов-черепашек, долгоносиков, гусениц лугового мотылька, совок, грызунов) грачи приносят несомненную пользу.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z="2600" b="1" dirty="0" smtClean="0">
              <a:solidFill>
                <a:srgbClr val="0C1305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z="2600" dirty="0" smtClean="0">
              <a:solidFill>
                <a:srgbClr val="0C1305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4810" y="3714752"/>
            <a:ext cx="3727450" cy="2481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Управляющая кнопка: назад 5">
            <a:hlinkClick r:id="" action="ppaction://hlinkshowjump?jump=previousslide" highlightClick="1"/>
          </p:cNvPr>
          <p:cNvSpPr/>
          <p:nvPr/>
        </p:nvSpPr>
        <p:spPr>
          <a:xfrm>
            <a:off x="0" y="5815584"/>
            <a:ext cx="1042416" cy="104241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3966"/>
          </a:xfrm>
        </p:spPr>
        <p:txBody>
          <a:bodyPr>
            <a:noAutofit/>
          </a:bodyPr>
          <a:lstStyle/>
          <a:p>
            <a:r>
              <a:rPr lang="ru-RU" sz="800" dirty="0" smtClean="0"/>
              <a:t>с</a:t>
            </a:r>
            <a:endParaRPr lang="ru-RU" sz="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00042"/>
            <a:ext cx="7696200" cy="4754563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8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sz="9600" b="1" dirty="0" smtClean="0">
                <a:solidFill>
                  <a:srgbClr val="060903"/>
                </a:solidFill>
                <a:latin typeface="Times New Roman" pitchFamily="18" charset="0"/>
                <a:cs typeface="Times New Roman" pitchFamily="18" charset="0"/>
              </a:rPr>
              <a:t>Грачи.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endParaRPr lang="ru-RU" sz="9600" b="1" dirty="0" smtClean="0">
              <a:solidFill>
                <a:srgbClr val="060903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9600" b="1" dirty="0" smtClean="0">
                <a:solidFill>
                  <a:srgbClr val="060903"/>
                </a:solidFill>
                <a:latin typeface="Times New Roman" pitchFamily="18" charset="0"/>
                <a:cs typeface="Times New Roman" pitchFamily="18" charset="0"/>
              </a:rPr>
              <a:t>На этой неделе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9600" b="1" dirty="0" smtClean="0">
                <a:solidFill>
                  <a:srgbClr val="060903"/>
                </a:solidFill>
                <a:latin typeface="Times New Roman" pitchFamily="18" charset="0"/>
                <a:cs typeface="Times New Roman" pitchFamily="18" charset="0"/>
              </a:rPr>
              <a:t>Грачи прилетели.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9600" b="1" dirty="0" smtClean="0">
                <a:solidFill>
                  <a:srgbClr val="060903"/>
                </a:solidFill>
                <a:latin typeface="Times New Roman" pitchFamily="18" charset="0"/>
                <a:cs typeface="Times New Roman" pitchFamily="18" charset="0"/>
              </a:rPr>
              <a:t>Хоть трудна была дорога,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9600" b="1" dirty="0" smtClean="0">
                <a:solidFill>
                  <a:srgbClr val="060903"/>
                </a:solidFill>
                <a:latin typeface="Times New Roman" pitchFamily="18" charset="0"/>
                <a:cs typeface="Times New Roman" pitchFamily="18" charset="0"/>
              </a:rPr>
              <a:t>Старший грач прикрикнул строго: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9600" b="1" dirty="0" smtClean="0">
                <a:solidFill>
                  <a:srgbClr val="060903"/>
                </a:solidFill>
                <a:latin typeface="Times New Roman" pitchFamily="18" charset="0"/>
                <a:cs typeface="Times New Roman" pitchFamily="18" charset="0"/>
              </a:rPr>
              <a:t>«За работу! 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9600" b="1" dirty="0" smtClean="0">
                <a:solidFill>
                  <a:srgbClr val="060903"/>
                </a:solidFill>
                <a:latin typeface="Times New Roman" pitchFamily="18" charset="0"/>
                <a:cs typeface="Times New Roman" pitchFamily="18" charset="0"/>
              </a:rPr>
              <a:t>Дела много! 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9600" b="1" dirty="0" smtClean="0">
                <a:solidFill>
                  <a:srgbClr val="060903"/>
                </a:solidFill>
                <a:latin typeface="Times New Roman" pitchFamily="18" charset="0"/>
                <a:cs typeface="Times New Roman" pitchFamily="18" charset="0"/>
              </a:rPr>
              <a:t>Помни сам, 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9600" b="1" dirty="0" smtClean="0">
                <a:solidFill>
                  <a:srgbClr val="060903"/>
                </a:solidFill>
                <a:latin typeface="Times New Roman" pitchFamily="18" charset="0"/>
                <a:cs typeface="Times New Roman" pitchFamily="18" charset="0"/>
              </a:rPr>
              <a:t>Других учи,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9600" b="1" dirty="0" smtClean="0">
                <a:solidFill>
                  <a:srgbClr val="060903"/>
                </a:solidFill>
                <a:latin typeface="Times New Roman" pitchFamily="18" charset="0"/>
                <a:cs typeface="Times New Roman" pitchFamily="18" charset="0"/>
              </a:rPr>
              <a:t>Да по-настоящему: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9600" b="1" dirty="0" smtClean="0">
                <a:solidFill>
                  <a:srgbClr val="060903"/>
                </a:solidFill>
                <a:latin typeface="Times New Roman" pitchFamily="18" charset="0"/>
                <a:cs typeface="Times New Roman" pitchFamily="18" charset="0"/>
              </a:rPr>
              <a:t>Наши чёрные грачи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9600" b="1" dirty="0" smtClean="0">
                <a:solidFill>
                  <a:srgbClr val="060903"/>
                </a:solidFill>
                <a:latin typeface="Times New Roman" pitchFamily="18" charset="0"/>
                <a:cs typeface="Times New Roman" pitchFamily="18" charset="0"/>
              </a:rPr>
              <a:t>Птицы работящие!»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9600" b="1" dirty="0" smtClean="0">
                <a:solidFill>
                  <a:srgbClr val="060903"/>
                </a:solidFill>
                <a:latin typeface="Times New Roman" pitchFamily="18" charset="0"/>
                <a:cs typeface="Times New Roman" pitchFamily="18" charset="0"/>
              </a:rPr>
              <a:t>                        </a:t>
            </a:r>
            <a:endParaRPr lang="ru-RU" dirty="0" smtClean="0">
              <a:solidFill>
                <a:schemeClr val="bg1"/>
              </a:solidFill>
              <a:latin typeface="Calibri" pitchFamily="34" charset="0"/>
            </a:endParaRPr>
          </a:p>
          <a:p>
            <a:endParaRPr lang="ru-RU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6550" y="571480"/>
            <a:ext cx="3727450" cy="2795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Управляющая кнопка: назад 5">
            <a:hlinkClick r:id="" action="ppaction://hlinkshowjump?jump=previousslide" highlightClick="1"/>
          </p:cNvPr>
          <p:cNvSpPr/>
          <p:nvPr/>
        </p:nvSpPr>
        <p:spPr>
          <a:xfrm>
            <a:off x="0" y="5815584"/>
            <a:ext cx="1042416" cy="104241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3966"/>
          </a:xfrm>
        </p:spPr>
        <p:txBody>
          <a:bodyPr>
            <a:normAutofit fontScale="90000"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dirty="0" smtClean="0"/>
              <a:t>с</a:t>
            </a:r>
            <a:endParaRPr lang="ru-RU" sz="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9200"/>
            <a:ext cx="6477000" cy="4906963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C1305"/>
                </a:solidFill>
              </a:rPr>
              <a:t>    </a:t>
            </a:r>
            <a:r>
              <a:rPr lang="ru-RU" sz="2800" b="1" dirty="0" smtClean="0">
                <a:solidFill>
                  <a:srgbClr val="0C1305"/>
                </a:solidFill>
                <a:latin typeface="Times New Roman" pitchFamily="18" charset="0"/>
                <a:cs typeface="Times New Roman" pitchFamily="18" charset="0"/>
              </a:rPr>
              <a:t>Высоко под облаками,</a:t>
            </a:r>
            <a:br>
              <a:rPr lang="ru-RU" sz="2800" b="1" dirty="0" smtClean="0">
                <a:solidFill>
                  <a:srgbClr val="0C1305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C1305"/>
                </a:solidFill>
                <a:latin typeface="Times New Roman" pitchFamily="18" charset="0"/>
                <a:cs typeface="Times New Roman" pitchFamily="18" charset="0"/>
              </a:rPr>
              <a:t>Над полями и лугами,</a:t>
            </a:r>
            <a:br>
              <a:rPr lang="ru-RU" sz="2800" b="1" dirty="0" smtClean="0">
                <a:solidFill>
                  <a:srgbClr val="0C1305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C1305"/>
                </a:solidFill>
                <a:latin typeface="Times New Roman" pitchFamily="18" charset="0"/>
                <a:cs typeface="Times New Roman" pitchFamily="18" charset="0"/>
              </a:rPr>
              <a:t>Словно выпорхнув спросонок,</a:t>
            </a:r>
            <a:br>
              <a:rPr lang="ru-RU" sz="2800" b="1" dirty="0" smtClean="0">
                <a:solidFill>
                  <a:srgbClr val="0C1305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C1305"/>
                </a:solidFill>
                <a:latin typeface="Times New Roman" pitchFamily="18" charset="0"/>
                <a:cs typeface="Times New Roman" pitchFamily="18" charset="0"/>
              </a:rPr>
              <a:t>Песнь заводит…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C1305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b="1" dirty="0" smtClean="0">
              <a:solidFill>
                <a:srgbClr val="0C1305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0C1305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endParaRPr lang="ru-RU" dirty="0"/>
          </a:p>
        </p:txBody>
      </p:sp>
      <p:pic>
        <p:nvPicPr>
          <p:cNvPr id="4" name="Рисунок 3" descr="1жаворонок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86446" y="500042"/>
            <a:ext cx="3357554" cy="33614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457200" y="3429000"/>
            <a:ext cx="457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Управляющая кнопка: назад 6">
            <a:hlinkClick r:id="" action="ppaction://hlinkshowjump?jump=previousslide" highlightClick="1"/>
          </p:cNvPr>
          <p:cNvSpPr/>
          <p:nvPr/>
        </p:nvSpPr>
        <p:spPr>
          <a:xfrm>
            <a:off x="0" y="5815584"/>
            <a:ext cx="1042416" cy="104241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>
            <a:noAutofit/>
          </a:bodyPr>
          <a:lstStyle/>
          <a:p>
            <a:r>
              <a:rPr lang="ru-RU" sz="800" dirty="0" smtClean="0"/>
              <a:t>с</a:t>
            </a:r>
            <a:endParaRPr lang="ru-RU" sz="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00042"/>
            <a:ext cx="7391400" cy="52117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0C1305"/>
                </a:solidFill>
                <a:latin typeface="Times New Roman" pitchFamily="18" charset="0"/>
                <a:cs typeface="Times New Roman" pitchFamily="18" charset="0"/>
              </a:rPr>
              <a:t>    Жаворонки прилетают очень рано - как только возникают проталины.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Питаются растительной пищей: семенами различных трав и злаковых растений. Мелкие жучки, пауки, личинки различных насекомых, куколки бабочек — это основная пища жаворонков. Охотится эта птица всегда на земле, не ловит насекомых в полёте.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3214686"/>
            <a:ext cx="3776690" cy="2478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Управляющая кнопка: назад 5">
            <a:hlinkClick r:id="" action="ppaction://hlinkshowjump?jump=previousslide" highlightClick="1"/>
          </p:cNvPr>
          <p:cNvSpPr/>
          <p:nvPr/>
        </p:nvSpPr>
        <p:spPr>
          <a:xfrm>
            <a:off x="0" y="5815584"/>
            <a:ext cx="1042416" cy="104241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</TotalTime>
  <Words>673</Words>
  <Application>Microsoft Office PowerPoint</Application>
  <PresentationFormat>Экран (4:3)</PresentationFormat>
  <Paragraphs>111</Paragraphs>
  <Slides>31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Office Theme</vt:lpstr>
      <vt:lpstr>с</vt:lpstr>
      <vt:lpstr>   Цель: формирование элементарных представлений о жизни птиц в весенний период. Задачи: обучающие: уточнять и расширять представления о перелетных птицах, об их жизни в весенний период, о видах гнезд и их размещении; обогащать словарь;   развивающие:  развивать воображение, мышление, речь детей. воспитательные: воспитывать доброе заботливое отношение к птицам. </vt:lpstr>
      <vt:lpstr>с</vt:lpstr>
      <vt:lpstr>с</vt:lpstr>
      <vt:lpstr>с</vt:lpstr>
      <vt:lpstr>с</vt:lpstr>
      <vt:lpstr>с</vt:lpstr>
      <vt:lpstr>с</vt:lpstr>
      <vt:lpstr>с</vt:lpstr>
      <vt:lpstr>с</vt:lpstr>
      <vt:lpstr>На шесте веселый дом С круглым, маленьким окном. Чтоб уснули дети Дом качает ветер. На крыльце поет отец, Он и летчик и певец!</vt:lpstr>
      <vt:lpstr>с</vt:lpstr>
      <vt:lpstr>с</vt:lpstr>
      <vt:lpstr>с</vt:lpstr>
      <vt:lpstr>с</vt:lpstr>
      <vt:lpstr>с</vt:lpstr>
      <vt:lpstr>с</vt:lpstr>
      <vt:lpstr>с</vt:lpstr>
      <vt:lpstr>с</vt:lpstr>
      <vt:lpstr>с</vt:lpstr>
      <vt:lpstr>Пальчиковая гимнастика «Ласточка»</vt:lpstr>
      <vt:lpstr>           Эта маленькая птица Петь большая мастерица На берёзке средь ветвей Трель заводит...    (соловей)       </vt:lpstr>
      <vt:lpstr>с</vt:lpstr>
      <vt:lpstr>с</vt:lpstr>
      <vt:lpstr>Длинноногий, длинношеий  Длинноклювый, телом серый, А затылок голый, красный. Бродит по болотам грязным, Ловит в них лягушек, Бестолковых попрыгушек.                                                                          (Журавль) </vt:lpstr>
      <vt:lpstr>с</vt:lpstr>
      <vt:lpstr>Шея, словно буква S, Выгнута особо, Белый цвет ей так к лицу, Птице бесподобной!   (Лебедь)   </vt:lpstr>
      <vt:lpstr>с</vt:lpstr>
      <vt:lpstr>Он живет на крыше дома –  Длинноногий, длинноносый,  Длинношеий, безголосый.  Он летает на охоту За лягушками к болоту.            (Аист)</vt:lpstr>
      <vt:lpstr>с</vt:lpstr>
      <vt:lpstr>Слайд 31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натаха</cp:lastModifiedBy>
  <cp:revision>36</cp:revision>
  <dcterms:created xsi:type="dcterms:W3CDTF">2016-05-15T03:58:53Z</dcterms:created>
  <dcterms:modified xsi:type="dcterms:W3CDTF">2020-03-28T17:39:39Z</dcterms:modified>
</cp:coreProperties>
</file>