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69" r:id="rId3"/>
    <p:sldId id="271" r:id="rId4"/>
    <p:sldId id="273" r:id="rId5"/>
    <p:sldId id="272" r:id="rId6"/>
    <p:sldId id="257" r:id="rId7"/>
    <p:sldId id="263" r:id="rId8"/>
    <p:sldId id="266" r:id="rId9"/>
    <p:sldId id="258" r:id="rId10"/>
    <p:sldId id="259" r:id="rId11"/>
    <p:sldId id="264" r:id="rId12"/>
    <p:sldId id="267" r:id="rId13"/>
    <p:sldId id="260" r:id="rId14"/>
    <p:sldId id="261" r:id="rId15"/>
    <p:sldId id="268" r:id="rId16"/>
    <p:sldId id="265" r:id="rId17"/>
    <p:sldId id="262" r:id="rId18"/>
    <p:sldId id="276" r:id="rId19"/>
    <p:sldId id="274" r:id="rId20"/>
    <p:sldId id="275" r:id="rId21"/>
    <p:sldId id="27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EA9A2-F887-41EB-83E5-A8DEFAF6D3A9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D3672-544F-4AFD-88A8-D4F5000D8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EA4D55-A6F2-4F56-A433-4BBAE076D260}" type="slidenum">
              <a:rPr lang="ru-RU"/>
              <a:pPr/>
              <a:t>2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BAF9A1-26A4-4184-B784-AD045F500BA1}" type="slidenum">
              <a:rPr lang="ru-RU"/>
              <a:pPr/>
              <a:t>3</a:t>
            </a:fld>
            <a:endParaRPr lang="ru-RU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44AC4E-353A-4623-82A2-852D6FC80302}" type="slidenum">
              <a:rPr lang="ru-RU"/>
              <a:pPr/>
              <a:t>4</a:t>
            </a:fld>
            <a:endParaRPr lang="ru-RU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287B8C-4ED3-4879-B7B9-7569B1F3DB7D}" type="slidenum">
              <a:rPr lang="ru-RU"/>
              <a:pPr/>
              <a:t>5</a:t>
            </a:fld>
            <a:endParaRPr lang="ru-RU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8AD847-37DE-461F-8DCB-EE2095585F3B}" type="slidenum">
              <a:rPr lang="ru-RU"/>
              <a:pPr/>
              <a:t>19</a:t>
            </a:fld>
            <a:endParaRPr lang="ru-RU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FDABFB-4EBE-470E-9047-CE63A5BB139B}" type="slidenum">
              <a:rPr lang="ru-RU"/>
              <a:pPr/>
              <a:t>20</a:t>
            </a:fld>
            <a:endParaRPr lang="ru-RU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FDABFB-4EBE-470E-9047-CE63A5BB139B}" type="slidenum">
              <a:rPr lang="ru-RU"/>
              <a:pPr/>
              <a:t>21</a:t>
            </a:fld>
            <a:endParaRPr lang="ru-RU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48573F-B88D-4242-995C-C3659E480F3D}" type="slidenum">
              <a:rPr lang="ru-RU"/>
              <a:pPr/>
              <a:t>22</a:t>
            </a:fld>
            <a:endParaRPr lang="ru-RU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5883F85-F189-4A92-B4FD-C943E7C9A78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686005"/>
            <a:ext cx="8370168" cy="990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к написанию сочинений  ОГЭ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img.chaconne.ru/img/4041764_903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069586"/>
            <a:ext cx="3456384" cy="4599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Смысл данной фразы (фрагмента текста) я понимаю так: (объясняем смысл фразы, фрагмента текста)… Приведем примеры из текста, подтверждающие эти мысли.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 Во-первых (так), в предложении…автор говорит: «…» Это значит, что…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Во-вторых, в предложении… автор пишет (замечает, утверждает): «…». Это свидетельствует о том, что…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 В заключение хочется сказать, что…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написания сочинения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9.2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6091"/>
            <a:ext cx="1484164" cy="1718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	Смысл данного отрывка (</a:t>
            </a:r>
            <a:r>
              <a:rPr lang="ru-RU" i="1" dirty="0"/>
              <a:t>финала текста, фразы из текста…)</a:t>
            </a:r>
            <a:r>
              <a:rPr lang="ru-RU" dirty="0"/>
              <a:t> я понимаю так: … (</a:t>
            </a:r>
            <a:r>
              <a:rPr lang="ru-RU" i="1" dirty="0"/>
              <a:t>толковать смысл своими словами</a:t>
            </a:r>
            <a:r>
              <a:rPr lang="ru-RU" dirty="0"/>
              <a:t>). Для доказательства своего мнения приведу примеры из текста … (</a:t>
            </a:r>
            <a:r>
              <a:rPr lang="ru-RU" i="1" dirty="0"/>
              <a:t>автор</a:t>
            </a:r>
            <a:r>
              <a:rPr lang="ru-RU" dirty="0"/>
              <a:t>).</a:t>
            </a:r>
          </a:p>
          <a:p>
            <a:r>
              <a:rPr lang="ru-RU" dirty="0"/>
              <a:t>	Так, в предложении …</a:t>
            </a:r>
            <a:r>
              <a:rPr lang="ru-RU" i="1" dirty="0"/>
              <a:t>(номер предложения) </a:t>
            </a:r>
            <a:r>
              <a:rPr lang="ru-RU" dirty="0"/>
              <a:t>говорится о том, что … </a:t>
            </a:r>
            <a:r>
              <a:rPr lang="ru-RU" i="1" dirty="0"/>
              <a:t>(вкратце о первом аргументе). </a:t>
            </a:r>
            <a:r>
              <a:rPr lang="ru-RU" dirty="0"/>
              <a:t>Это свидетельствует о … (</a:t>
            </a:r>
            <a:r>
              <a:rPr lang="ru-RU" i="1" dirty="0" err="1"/>
              <a:t>микровывод</a:t>
            </a:r>
            <a:r>
              <a:rPr lang="ru-RU" i="1" dirty="0"/>
              <a:t> по первому аргументу</a:t>
            </a:r>
            <a:r>
              <a:rPr lang="ru-RU" dirty="0"/>
              <a:t>).</a:t>
            </a:r>
          </a:p>
          <a:p>
            <a:r>
              <a:rPr lang="ru-RU" dirty="0"/>
              <a:t>	Кроме того, в … (</a:t>
            </a:r>
            <a:r>
              <a:rPr lang="ru-RU" i="1" dirty="0"/>
              <a:t>номер предложения)</a:t>
            </a:r>
            <a:r>
              <a:rPr lang="ru-RU" dirty="0"/>
              <a:t> предложении … прослеживается мысль о том, что …. (</a:t>
            </a:r>
            <a:r>
              <a:rPr lang="ru-RU" i="1" dirty="0"/>
              <a:t>второй аргумент).</a:t>
            </a:r>
            <a:r>
              <a:rPr lang="ru-RU" dirty="0"/>
              <a:t>Вот подтверждение моей мысли (</a:t>
            </a:r>
            <a:r>
              <a:rPr lang="ru-RU" i="1" dirty="0" err="1"/>
              <a:t>микровывод</a:t>
            </a:r>
            <a:r>
              <a:rPr lang="ru-RU" i="1" dirty="0"/>
              <a:t> по второму аргументу</a:t>
            </a:r>
            <a:r>
              <a:rPr lang="ru-RU" dirty="0"/>
              <a:t>).</a:t>
            </a:r>
          </a:p>
          <a:p>
            <a:r>
              <a:rPr lang="ru-RU" dirty="0"/>
              <a:t>	Таким образом, мне удалось разъяснить смысл отрывка </a:t>
            </a:r>
            <a:r>
              <a:rPr lang="ru-RU" i="1" dirty="0"/>
              <a:t>(финала, фразы…).  (Вывод по теме).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Типовые конструкции для аргументации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75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553" y="333375"/>
            <a:ext cx="8208912" cy="493712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15.2   Смысл финала текста я понимаю так: школьники ранили в сердце старую женщину, украв у неё письмо погибшего сына, которым мать очень дорожила, которое было для неё единственной памятью о сыне. Мне кажется, слепая женщина только этим и жила. А когда она поняла, что письма нет, для неё мир полностью опустел. Докажу это утверждение примерами из текста.</a:t>
            </a:r>
          </a:p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предложениях 24 и 33 говорится, что женщина слышала теперь плохо, потому что разговор с детьми, а особенно голос девочки с вызывающей агрессией, сильно обеспокоил и обидел её. Слепая женщина оглохла, оглохла и душой.</a:t>
            </a:r>
          </a:p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Когда Анна Федотовна узнала об отсутствии письма, прикрыла слепые глаза, напряженно прислушалась, но не смогла поговорить со своей душой о сыне, так как она была пуста  (предложение 51). Теперь уже сын погиб для неё навсегда, исчезла из души память о сыне.</a:t>
            </a:r>
          </a:p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Таким образом, мне удалось доказать, что значит «…и теперь ослепла и оглохла не только она, но и её душа».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08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Напишите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сочинение-рассуждение. Объясните, как Вы понимаете смысл фразы текста: «Знавшие цену мужеству, моряки видели силу духа ленинградских школьников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Смысл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данной фразы я понимаю так: морякам каждый день приходилось смотреть смерти в лицо, ведь они защищали нашу родину от фашистов. Они обладали силой духа и мужеством. И такая же сила духа была присуща ленинградским детям, потому что они жили в условиях блокады. Приведем примеры из текста, подтверждающие эти мысли.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Во-первых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в предложении 28 автор говорит: «Крейсер готовился идти в бой, из которого вернутся не все, и в этих ребятах была сама одухотворённая надежда». Это значит, что, глядя на выступающих детей, моряки утверждались в вере в победу 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жизнь.</a:t>
            </a:r>
          </a:p>
          <a:p>
            <a:pPr>
              <a:buNone/>
            </a:pP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Во-вторых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в предложении 16 автор замечает, что «дети…были глубоко потрясены войной». Но дух их был не сломлен. Презирая опасность, они пробирались к Дворцу пионеров, чтобы снова быть вместе и выжить в этой страшной блокаде.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заключение хочется сказать, что мужественные люди обретают поддержку в мужестве других. Так и должно быть в жизни.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1811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Слово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 следует понимать как… Далее комментируем своё определение.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Яркий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 (дружбы, добра, справедливости, мужества, самовоспитания и т.п.) представлен в тексте …(фамилия автора).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Так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 предложении … автор говорит: «…». Это свидетельствует о том, что…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 Кроме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того, примером (дружбы, добра, справедливости, мужества, самовоспитания и т.п.) может служить герой произведения (книги, кинофильма)… Он…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написания сочинения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9.3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4401"/>
            <a:ext cx="1850529" cy="2142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Что такое …? На мой взгляд</a:t>
            </a:r>
            <a:r>
              <a:rPr lang="ru-RU" b="1" dirty="0"/>
              <a:t>,</a:t>
            </a:r>
            <a:r>
              <a:rPr lang="ru-RU" dirty="0"/>
              <a:t> … – это… </a:t>
            </a:r>
            <a:r>
              <a:rPr lang="ru-RU" i="1" dirty="0"/>
              <a:t>(толкование слова своими словами). </a:t>
            </a:r>
            <a:r>
              <a:rPr lang="ru-RU" dirty="0"/>
              <a:t>Чтобы доказать свою точку зрения, обращусь к прочитанному тексту и жизненному опыту.</a:t>
            </a:r>
          </a:p>
          <a:p>
            <a:r>
              <a:rPr lang="ru-RU" dirty="0"/>
              <a:t>	В данном тексте …(</a:t>
            </a:r>
            <a:r>
              <a:rPr lang="ru-RU" i="1" dirty="0"/>
              <a:t>автор</a:t>
            </a:r>
            <a:r>
              <a:rPr lang="ru-RU" dirty="0"/>
              <a:t>) рассказывается о том, что …  Об этом говорится в … предложении. По-моему, … (</a:t>
            </a:r>
            <a:r>
              <a:rPr lang="ru-RU" i="1" dirty="0" err="1"/>
              <a:t>микровывод</a:t>
            </a:r>
            <a:r>
              <a:rPr lang="ru-RU" i="1" dirty="0"/>
              <a:t> по первому аргументу).</a:t>
            </a:r>
            <a:endParaRPr lang="ru-RU" dirty="0"/>
          </a:p>
          <a:p>
            <a:r>
              <a:rPr lang="ru-RU" dirty="0"/>
              <a:t>	В качестве второго аргумента, доказывающего моё мнение о том, что такое …,  мне хотелось бы привести пример из жизни. ….(</a:t>
            </a:r>
            <a:r>
              <a:rPr lang="ru-RU" i="1" dirty="0" err="1"/>
              <a:t>микровывод</a:t>
            </a:r>
            <a:r>
              <a:rPr lang="ru-RU" i="1" dirty="0"/>
              <a:t> по второму аргументу).</a:t>
            </a:r>
            <a:endParaRPr lang="ru-RU" dirty="0"/>
          </a:p>
          <a:p>
            <a:r>
              <a:rPr lang="ru-RU" i="1" dirty="0"/>
              <a:t>	</a:t>
            </a:r>
            <a:r>
              <a:rPr lang="ru-RU" dirty="0"/>
              <a:t>Итак, мне удалось доказать, что … </a:t>
            </a:r>
            <a:r>
              <a:rPr lang="ru-RU" i="1" dirty="0"/>
              <a:t>(вывод по теме сочинения).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Типовые конструкции для аргументации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423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903649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15.3  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человечность?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мой взгляд, человечность – это доброта, отзывчивость, гуманность, вежливость, готовность помочь окружающим. Люди, обладающие таким качеством, уважают других, сочувствуют им, приходят на помощь в трудную минуту. Чтобы доказать свою точку зрения, обращусь к прочитанному тексту и жизненному опыту.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Васильев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в данном тексте  о том, что две девочки и мальчик украли у Анны Федотовны, старой слепой женщины, самое дорогое, письмо с фронта погибшего сына. Дети, совершив бесчеловечный поступок, вышибли из сердца матери память о сыне. У неё уже ничего не осталось о сыне, «он погиб навсегда» (предложение 52). По-моему, никак нельзя назвать человечным поведение ребят. Это очень подло.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второго аргумента, доказывающего моё мнение о том, что такое человечность,  мне хотелось бы привести пример из жизни. Мы со своими одноклассниками оказываем посильную помощь ветеранам Великой Отечественной войны, вдовам ветеранов и пожилым людям. Я думаю, это нужно не только им, но и нам. Помогая другим, человек проявляет свои лучшие качества, человечность – одно из них.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мне удалось доказать, что человечность - это способность людей проявлять доброту по отношению к другим.</a:t>
            </a:r>
          </a:p>
        </p:txBody>
      </p:sp>
    </p:spTree>
    <p:extLst>
      <p:ext uri="{BB962C8B-B14F-4D97-AF65-F5344CB8AC3E}">
        <p14:creationId xmlns="" xmlns:p14="http://schemas.microsoft.com/office/powerpoint/2010/main" val="3305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Как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Вы понимаете значение слова МУЖЕСТВО? Сформулируйте и прокомментируйте данное Вами определение. Напишите сочинение-рассуждение на тему: «Что такое мужество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?»  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Слово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«мужество» следует понимать как смелость, героизм, отвага. Мужественные люди способны на подвиг. Они обладают большой силой воли. Готовы преодолеть любые преграды. Чаще всего это слово используется в характеристике человека, который защищает свою родину от врага. Яркие примеры мужества представлены в тексте Л. </a:t>
            </a:r>
            <a:r>
              <a:rPr lang="ru-RU" sz="1800" b="1" i="1" dirty="0" err="1">
                <a:latin typeface="Times New Roman" pitchFamily="18" charset="0"/>
                <a:cs typeface="Times New Roman" pitchFamily="18" charset="0"/>
              </a:rPr>
              <a:t>Овчинниковой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Так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в предложении 28 автор говорит: «Крейсер готовился идти в бой, из которого вернутся не все…», а затем он скажет, что моряки «не раз смотрели смерти в лицо». Да, они мужественные люди. Благодаря таким людям была одержана победа над фашизмом. Но ленинградские дети тоже были мужественны. Они не только выживали в условиях блокады, но и своим искусством помогали другим поверить в победу.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Кроме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того, примером мужества может служить Алексей </a:t>
            </a:r>
            <a:r>
              <a:rPr lang="ru-RU" sz="1800" b="1" i="1" dirty="0" err="1"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герой Великой Отечественной войны. Он военный летчик. В бою был сбит немецким истребителем. 18 суток по морозу пробирался к своим. Лишился обеих ног (ступней). Но благодаря силе духа, стойкости, он снова возвращается в строй.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В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заключение хочется сказать, что мужество – важное качество человеческой натуры. Оно помогает человеку выжить, если тот оказывается в сложной ситуации.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-774701"/>
            <a:ext cx="9144000" cy="71294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-15870" rIns="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A1A1A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A1A1A"/>
              </a:solidFill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A1A1A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A1A1A"/>
              </a:solidFill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A1A1A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Куприн. О счастье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Both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Один великий царь велел привести к себе поэтов и мудрецов своей страны и спросил он их: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(2) – В чем счастье?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(3) – В том,– ответил поспешно первый,– чтобы всегда видеть сияние твоего божественного лица и вечно чувствовать...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(4) – Выколоть ему глаза,– сказал царь равнодушно.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(5) – Следующий!..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(6) – Счастье – это власть. (7) Ты, царь, счастлив! – вскричал второй.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(8) Но царь возразил с горькой улыбкой: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– Однако я страдаю от болезни и не властен исцелить ее. (9) Вырвать ему ноздри,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каналье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. (10) Дальше!..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(9) – Быть богатым! – сказал, заикаясь, следующий.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(10) Но царь ответил: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– Я богат, а вопрошаю о счастье. (11) Довольно ли тебе слитка золота весом в твою голову? (12) Ты получишь его. (13) Привяжите ему на шею слиток золота весом в его голову и бросьте этого нищего в море.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(14) И царь крикнул нетерпеливо: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– Четвертый!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(15) Тогда вполз на животе человек в лохмотьях, с лихорадочными глазами и забормотал: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– О премудрый! (16) Я хочу малого! (17) Я голоден! (18) Сделай меня сытым, и я буду счастлив и прославлю имя твое во всей вселенной.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(19) – Накормите его и, когда он умрет от объедения, придите сказать мне об этом.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(20) И пришли также двое. (21)Один – мощный атлет с розовым телом и низким лбом. (22)Он сказал со вздохом: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>– Счастье в творчестве. 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A1A1A"/>
              </a:solidFill>
              <a:effectLst/>
              <a:latin typeface="+mj-lt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+mj-lt"/>
                <a:cs typeface="Arial" pitchFamily="34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Как должно быть построено сочинение?</a:t>
            </a:r>
            <a:r>
              <a:rPr lang="ru-RU" sz="4000" i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Задача - написать сочинение-</a:t>
            </a:r>
            <a:r>
              <a:rPr lang="ru-RU" sz="2400" u="sng">
                <a:solidFill>
                  <a:srgbClr val="000000"/>
                </a:solidFill>
              </a:rPr>
              <a:t>рассуждение</a:t>
            </a:r>
            <a:r>
              <a:rPr lang="ru-RU" sz="2400">
                <a:solidFill>
                  <a:srgbClr val="000000"/>
                </a:solidFill>
              </a:rPr>
              <a:t>, значит необходимо соблюдать </a:t>
            </a:r>
            <a:r>
              <a:rPr lang="ru-RU" sz="2400" u="sng">
                <a:solidFill>
                  <a:srgbClr val="000000"/>
                </a:solidFill>
              </a:rPr>
              <a:t>требования</a:t>
            </a:r>
            <a:r>
              <a:rPr lang="ru-RU" sz="2400">
                <a:solidFill>
                  <a:srgbClr val="000000"/>
                </a:solidFill>
              </a:rPr>
              <a:t> к построению текста именно указанного типа речи.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Рассуждение состоит из следующих частей: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1. </a:t>
            </a:r>
            <a:r>
              <a:rPr lang="ru-RU" sz="2400" b="1" i="1">
                <a:solidFill>
                  <a:srgbClr val="000000"/>
                </a:solidFill>
              </a:rPr>
              <a:t>Вступление</a:t>
            </a:r>
            <a:r>
              <a:rPr lang="ru-RU" sz="2400" i="1">
                <a:solidFill>
                  <a:srgbClr val="000000"/>
                </a:solidFill>
              </a:rPr>
              <a:t> - тезис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2. </a:t>
            </a:r>
            <a:r>
              <a:rPr lang="ru-RU" sz="2400" b="1" i="1">
                <a:solidFill>
                  <a:srgbClr val="000000"/>
                </a:solidFill>
              </a:rPr>
              <a:t>Основная часть</a:t>
            </a:r>
            <a:r>
              <a:rPr lang="ru-RU" sz="2400" i="1">
                <a:solidFill>
                  <a:srgbClr val="000000"/>
                </a:solidFill>
              </a:rPr>
              <a:t> – доказательства (аргументы) + примеры 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3. </a:t>
            </a:r>
            <a:r>
              <a:rPr lang="ru-RU" sz="2400" b="1" i="1">
                <a:solidFill>
                  <a:srgbClr val="000000"/>
                </a:solidFill>
              </a:rPr>
              <a:t>Заключение</a:t>
            </a:r>
            <a:r>
              <a:rPr lang="ru-RU" sz="2400" i="1">
                <a:solidFill>
                  <a:srgbClr val="000000"/>
                </a:solidFill>
              </a:rPr>
              <a:t> – вывод</a:t>
            </a: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Отсутствие в сочинении одного из элементов композиции рассматривается как ошибка и будет стоить  </a:t>
            </a:r>
            <a:r>
              <a:rPr lang="ru-RU" sz="2400" u="sng">
                <a:solidFill>
                  <a:srgbClr val="000000"/>
                </a:solidFill>
              </a:rPr>
              <a:t>потери баллов.</a:t>
            </a:r>
            <a:br>
              <a:rPr lang="ru-RU" sz="2400" u="sng">
                <a:solidFill>
                  <a:srgbClr val="000000"/>
                </a:solidFill>
              </a:rPr>
            </a:br>
            <a:endParaRPr lang="ru-RU" sz="2400" u="sng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84604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(23) А другой был бледный, худой поэт, на щеках которого горели красные пятна. (24) И он сказал: </a:t>
            </a:r>
            <a:br>
              <a:rPr lang="ru-RU" dirty="0" smtClean="0"/>
            </a:br>
            <a:r>
              <a:rPr lang="ru-RU" dirty="0" smtClean="0"/>
              <a:t>– Счастье в здоровье. </a:t>
            </a:r>
            <a:br>
              <a:rPr lang="ru-RU" dirty="0" smtClean="0"/>
            </a:br>
            <a:r>
              <a:rPr lang="ru-RU" dirty="0" smtClean="0"/>
              <a:t>(25) Царь же улыбнулся с горечью и произнес: </a:t>
            </a:r>
            <a:br>
              <a:rPr lang="ru-RU" dirty="0" smtClean="0"/>
            </a:br>
            <a:r>
              <a:rPr lang="ru-RU" dirty="0" smtClean="0"/>
              <a:t>– Если бы в моей воле было переменить ваши судьбы, то через месяц ты, о поэт, молил бы богов о вдохновенье, а ты, о подобие Геркулеса, бегал бы к врачам за редукционными пилюлями. (27)Идите оба с миром. (28) Кто там еще? </a:t>
            </a:r>
            <a:br>
              <a:rPr lang="ru-RU" dirty="0" smtClean="0"/>
            </a:br>
            <a:r>
              <a:rPr lang="ru-RU" dirty="0" smtClean="0"/>
              <a:t>(29) – Смертный! – сказал гордо седьмой, украшенный цветами нарцисса.(30) – Счастье в небытии! </a:t>
            </a:r>
            <a:br>
              <a:rPr lang="ru-RU" dirty="0" smtClean="0"/>
            </a:br>
            <a:r>
              <a:rPr lang="ru-RU" dirty="0" smtClean="0"/>
              <a:t>(31)– Отрубите ему голову! – молвил лениво властелин. </a:t>
            </a:r>
            <a:br>
              <a:rPr lang="ru-RU" dirty="0" smtClean="0"/>
            </a:br>
            <a:r>
              <a:rPr lang="ru-RU" dirty="0" smtClean="0"/>
              <a:t>(32) – Царь, о царь, помилуй! – залепетал приговоренный и стал бледнее лепестков нарцисса. (33)– Я не то хотел сказать. </a:t>
            </a:r>
            <a:br>
              <a:rPr lang="ru-RU" dirty="0" smtClean="0"/>
            </a:br>
            <a:r>
              <a:rPr lang="ru-RU" dirty="0" smtClean="0"/>
              <a:t>(34)Но царь устало махнул рукой, зевнул и произнес коротко: </a:t>
            </a:r>
            <a:br>
              <a:rPr lang="ru-RU" dirty="0" smtClean="0"/>
            </a:br>
            <a:r>
              <a:rPr lang="ru-RU" dirty="0" smtClean="0"/>
              <a:t>– Уведите его... (35)Отрубите ему голову. (36) Слово царя твердо, как агат. </a:t>
            </a:r>
            <a:br>
              <a:rPr lang="ru-RU" dirty="0" smtClean="0"/>
            </a:br>
            <a:r>
              <a:rPr lang="ru-RU" dirty="0" smtClean="0"/>
              <a:t>(37) Приходили еще многие. (38) Пришел и мудрец. </a:t>
            </a:r>
            <a:br>
              <a:rPr lang="ru-RU" dirty="0" smtClean="0"/>
            </a:br>
            <a:r>
              <a:rPr lang="ru-RU" dirty="0" smtClean="0"/>
              <a:t>(39) Царь спросил у него: «Может быть, ты знаешь, в чем счастье?» </a:t>
            </a:r>
            <a:br>
              <a:rPr lang="ru-RU" dirty="0" smtClean="0"/>
            </a:br>
            <a:r>
              <a:rPr lang="ru-RU" dirty="0" smtClean="0"/>
              <a:t>(40) Мудрец же – и он был истинный мудрец – ответил: </a:t>
            </a:r>
            <a:br>
              <a:rPr lang="ru-RU" dirty="0" smtClean="0"/>
            </a:br>
            <a:r>
              <a:rPr lang="ru-RU" dirty="0" smtClean="0"/>
              <a:t>(41) – Счастье в прелести человеческой мысли. </a:t>
            </a:r>
            <a:br>
              <a:rPr lang="ru-RU" dirty="0" smtClean="0"/>
            </a:br>
            <a:r>
              <a:rPr lang="ru-RU" dirty="0" smtClean="0"/>
              <a:t>(42) Брови у царя дрогнули, и он закричал гневно: </a:t>
            </a:r>
            <a:br>
              <a:rPr lang="ru-RU" dirty="0" smtClean="0"/>
            </a:br>
            <a:r>
              <a:rPr lang="ru-RU" dirty="0" smtClean="0"/>
              <a:t>(43)– Ага! Человеческая мысль! Что такое человеческая мысль? </a:t>
            </a:r>
            <a:br>
              <a:rPr lang="ru-RU" dirty="0" smtClean="0"/>
            </a:br>
            <a:r>
              <a:rPr lang="ru-RU" dirty="0" smtClean="0"/>
              <a:t>(44) Но мудрец – ибо он был истинный мудрец – лишь улыбнулся сострадательно и ничего не ответил.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7346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smtClean="0"/>
              <a:t>45) Тогда царь велел ввергнуть его в подземную темницу, где была вечная темнота и где не было слышно ни одного звука извне. (46) И когда через год привели к царю узника, который ослеп, оглох и едва держался на ногах, то на вопрос царя: "Что? И теперь </a:t>
            </a:r>
            <a:br>
              <a:rPr lang="ru-RU" dirty="0" smtClean="0"/>
            </a:br>
            <a:r>
              <a:rPr lang="ru-RU" dirty="0" smtClean="0"/>
              <a:t>ты счастлив?" – мудрец ответил спокойно: </a:t>
            </a:r>
            <a:br>
              <a:rPr lang="ru-RU" dirty="0" smtClean="0"/>
            </a:br>
            <a:r>
              <a:rPr lang="ru-RU" dirty="0" smtClean="0"/>
              <a:t>(47) – Да, я счастлив. (48) Сидя в тюрьме, я был и царем, и богачом, и влюбленным, и сытым, и голодным – все это давала моя мысль. </a:t>
            </a:r>
            <a:br>
              <a:rPr lang="ru-RU" dirty="0" smtClean="0"/>
            </a:br>
            <a:r>
              <a:rPr lang="ru-RU" dirty="0" smtClean="0"/>
              <a:t>(49) – Что же такое мысль? – воскликнул царь нетерпеливо. (50) – Знай, что через пять минут я тебя повешу и плюну в твое проклятое лицо! (51) Утешит ли тебя тогда твоя мысль? (52) И где будут тогда твои мысли, которые ты расточал по земле? </a:t>
            </a:r>
            <a:br>
              <a:rPr lang="ru-RU" dirty="0" smtClean="0"/>
            </a:br>
            <a:r>
              <a:rPr lang="ru-RU" dirty="0" smtClean="0"/>
              <a:t>(53) Мудрец же ответил спокойно, ибо он был истинный мудрец: </a:t>
            </a:r>
            <a:br>
              <a:rPr lang="ru-RU" dirty="0" smtClean="0"/>
            </a:br>
            <a:r>
              <a:rPr lang="ru-RU" dirty="0" smtClean="0"/>
              <a:t>(54) – </a:t>
            </a:r>
            <a:r>
              <a:rPr lang="ru-RU" dirty="0" err="1" smtClean="0"/>
              <a:t>Дурак</a:t>
            </a:r>
            <a:r>
              <a:rPr lang="ru-RU" dirty="0" smtClean="0"/>
              <a:t>! (55) Мысль бессмертна.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i="1" dirty="0" smtClean="0"/>
              <a:t>По А.И. Куприну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23850" y="-171450"/>
            <a:ext cx="8229600" cy="74293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>
                <a:solidFill>
                  <a:srgbClr val="000000"/>
                </a:solidFill>
              </a:rPr>
              <a:t>Задание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893175" cy="5903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 smtClean="0"/>
              <a:t>Как Вы понимаете значение слова </a:t>
            </a:r>
            <a:r>
              <a:rPr lang="ru-RU" sz="2400" b="1" dirty="0" smtClean="0"/>
              <a:t>СЧАСТЬЕ</a:t>
            </a:r>
            <a:r>
              <a:rPr lang="ru-RU" sz="2400" dirty="0" smtClean="0"/>
              <a:t>? Напишите сочинение-рассуждение на тему: «</a:t>
            </a:r>
            <a:r>
              <a:rPr lang="ru-RU" sz="2400" b="1" dirty="0" smtClean="0"/>
              <a:t>Что такое счастье?</a:t>
            </a:r>
            <a:r>
              <a:rPr lang="ru-RU" sz="2400" dirty="0" smtClean="0"/>
              <a:t>». </a:t>
            </a:r>
            <a:endParaRPr lang="ru-RU" sz="2400" dirty="0" smtClean="0"/>
          </a:p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 smtClean="0">
                <a:solidFill>
                  <a:srgbClr val="000000"/>
                </a:solidFill>
              </a:rPr>
              <a:t>Объём сочинения должен составлять не менее 70 слов.</a:t>
            </a:r>
          </a:p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 smtClean="0">
                <a:solidFill>
                  <a:srgbClr val="000000"/>
                </a:solidFill>
              </a:rPr>
              <a:t>Сочинение пишите аккуратно, разборчивым почерком.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Как оформлять примеры в сочинении? 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1) </a:t>
            </a:r>
            <a:r>
              <a:rPr lang="ru-RU" sz="2400" u="sng">
                <a:solidFill>
                  <a:srgbClr val="000000"/>
                </a:solidFill>
              </a:rPr>
              <a:t>цитировать</a:t>
            </a:r>
            <a:r>
              <a:rPr lang="ru-RU" sz="2400">
                <a:solidFill>
                  <a:srgbClr val="000000"/>
                </a:solidFill>
              </a:rPr>
              <a:t> предложение (если оно не очень длинное), при этом знаки препинания расставляются так же, как и в предложении с прямой речью, или же предложение заключается</a:t>
            </a:r>
            <a:r>
              <a:rPr lang="ru-RU" sz="2400" u="sng">
                <a:solidFill>
                  <a:srgbClr val="000000"/>
                </a:solidFill>
              </a:rPr>
              <a:t> в скобки</a:t>
            </a:r>
            <a:r>
              <a:rPr lang="ru-RU" sz="2400">
                <a:solidFill>
                  <a:srgbClr val="000000"/>
                </a:solidFill>
              </a:rPr>
              <a:t>. </a:t>
            </a:r>
            <a:r>
              <a:rPr lang="ru-RU" sz="2400" b="1">
                <a:solidFill>
                  <a:srgbClr val="000000"/>
                </a:solidFill>
              </a:rPr>
              <a:t/>
            </a:r>
            <a:br>
              <a:rPr lang="ru-RU" sz="2400" b="1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В некоторых случаях цитировать можно </a:t>
            </a:r>
            <a:r>
              <a:rPr lang="ru-RU" sz="2400" u="sng">
                <a:solidFill>
                  <a:srgbClr val="000000"/>
                </a:solidFill>
              </a:rPr>
              <a:t>не всё предложение</a:t>
            </a:r>
            <a:r>
              <a:rPr lang="ru-RU" sz="2400">
                <a:solidFill>
                  <a:srgbClr val="000000"/>
                </a:solidFill>
              </a:rPr>
              <a:t>, а </a:t>
            </a:r>
            <a:r>
              <a:rPr lang="ru-RU" sz="2400" u="sng">
                <a:solidFill>
                  <a:srgbClr val="000000"/>
                </a:solidFill>
              </a:rPr>
              <a:t>часть</a:t>
            </a:r>
            <a:r>
              <a:rPr lang="ru-RU" sz="2400">
                <a:solidFill>
                  <a:srgbClr val="000000"/>
                </a:solidFill>
              </a:rPr>
              <a:t> его, ставя на месте пропущенных слов </a:t>
            </a:r>
            <a:r>
              <a:rPr lang="ru-RU" sz="2400" u="sng">
                <a:solidFill>
                  <a:srgbClr val="000000"/>
                </a:solidFill>
              </a:rPr>
              <a:t>многоточие</a:t>
            </a:r>
            <a:r>
              <a:rPr lang="ru-RU" sz="2400">
                <a:solidFill>
                  <a:srgbClr val="000000"/>
                </a:solidFill>
              </a:rPr>
              <a:t>. </a:t>
            </a:r>
            <a:r>
              <a:rPr lang="ru-RU" sz="2400" b="1">
                <a:solidFill>
                  <a:srgbClr val="000000"/>
                </a:solidFill>
              </a:rPr>
              <a:t/>
            </a:r>
            <a:br>
              <a:rPr lang="ru-RU" sz="2400" b="1">
                <a:solidFill>
                  <a:srgbClr val="000000"/>
                </a:solidFill>
              </a:rPr>
            </a:br>
            <a:endParaRPr lang="ru-RU" sz="2400" b="1">
              <a:solidFill>
                <a:srgbClr val="000000"/>
              </a:solidFill>
            </a:endParaRP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2) указывать </a:t>
            </a:r>
            <a:r>
              <a:rPr lang="ru-RU" sz="2400" u="sng">
                <a:solidFill>
                  <a:srgbClr val="000000"/>
                </a:solidFill>
              </a:rPr>
              <a:t>номера предложений без цитирования</a:t>
            </a:r>
            <a:r>
              <a:rPr lang="ru-RU" sz="2400">
                <a:solidFill>
                  <a:srgbClr val="000000"/>
                </a:solidFill>
              </a:rPr>
              <a:t> (это делается в том случае, если предложение очень длинное). </a:t>
            </a:r>
            <a:r>
              <a:rPr lang="ru-RU" sz="2400" b="1">
                <a:solidFill>
                  <a:srgbClr val="000000"/>
                </a:solidFill>
              </a:rPr>
              <a:t/>
            </a:r>
            <a:br>
              <a:rPr lang="ru-RU" sz="2400" b="1">
                <a:solidFill>
                  <a:srgbClr val="000000"/>
                </a:solidFill>
              </a:rPr>
            </a:br>
            <a:endParaRPr lang="ru-RU" sz="2400" b="1">
              <a:solidFill>
                <a:srgbClr val="000000"/>
              </a:solidFill>
            </a:endParaRP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3) для того чтобы включение примеров не нарушало требование связности, можно использовать </a:t>
            </a:r>
            <a:r>
              <a:rPr lang="ru-RU" sz="2400" u="sng">
                <a:solidFill>
                  <a:srgbClr val="000000"/>
                </a:solidFill>
              </a:rPr>
              <a:t>речевые клише.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Сколько абзацев должно быть в сочинении?</a:t>
            </a:r>
            <a:r>
              <a:rPr lang="ru-RU" sz="4000" i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50825" y="1600200"/>
            <a:ext cx="8713788" cy="4924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Абзацное членение текста – это одно из важных </a:t>
            </a:r>
            <a:r>
              <a:rPr lang="ru-RU" sz="2400" u="sng">
                <a:solidFill>
                  <a:srgbClr val="000000"/>
                </a:solidFill>
              </a:rPr>
              <a:t>условий</a:t>
            </a:r>
            <a:r>
              <a:rPr lang="ru-RU" sz="2400">
                <a:solidFill>
                  <a:srgbClr val="000000"/>
                </a:solidFill>
              </a:rPr>
              <a:t> при написании сочинения.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Помните: сочинение должно иметь </a:t>
            </a:r>
            <a:r>
              <a:rPr lang="ru-RU" sz="2400" u="sng">
                <a:solidFill>
                  <a:srgbClr val="000000"/>
                </a:solidFill>
              </a:rPr>
              <a:t>не менее 4 –х абзацев:</a:t>
            </a:r>
            <a:r>
              <a:rPr lang="ru-RU" sz="2400">
                <a:solidFill>
                  <a:srgbClr val="000000"/>
                </a:solidFill>
              </a:rPr>
              <a:t> 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• </a:t>
            </a:r>
            <a:r>
              <a:rPr lang="ru-RU" sz="2400" b="1" i="1">
                <a:solidFill>
                  <a:srgbClr val="000000"/>
                </a:solidFill>
              </a:rPr>
              <a:t>1 абзац</a:t>
            </a:r>
            <a:r>
              <a:rPr lang="ru-RU" sz="2400" i="1">
                <a:solidFill>
                  <a:srgbClr val="000000"/>
                </a:solidFill>
              </a:rPr>
              <a:t> - тезис 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• </a:t>
            </a:r>
            <a:r>
              <a:rPr lang="ru-RU" sz="2400" b="1" i="1">
                <a:solidFill>
                  <a:srgbClr val="000000"/>
                </a:solidFill>
              </a:rPr>
              <a:t>2,3 абзацы</a:t>
            </a:r>
            <a:r>
              <a:rPr lang="ru-RU" sz="2400" i="1">
                <a:solidFill>
                  <a:srgbClr val="000000"/>
                </a:solidFill>
              </a:rPr>
              <a:t> – аргументы  с  примерами 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• </a:t>
            </a:r>
            <a:r>
              <a:rPr lang="ru-RU" sz="2400" b="1" i="1">
                <a:solidFill>
                  <a:srgbClr val="000000"/>
                </a:solidFill>
              </a:rPr>
              <a:t>4 абзац</a:t>
            </a:r>
            <a:r>
              <a:rPr lang="ru-RU" sz="2400" i="1">
                <a:solidFill>
                  <a:srgbClr val="000000"/>
                </a:solidFill>
              </a:rPr>
              <a:t> – вывод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Основная часть может состоять и </a:t>
            </a:r>
            <a:r>
              <a:rPr lang="ru-RU" sz="2400" u="sng">
                <a:solidFill>
                  <a:srgbClr val="000000"/>
                </a:solidFill>
              </a:rPr>
              <a:t>более чем из двух абзаца.</a:t>
            </a:r>
            <a:r>
              <a:rPr lang="ru-RU" sz="2400">
                <a:solidFill>
                  <a:srgbClr val="000000"/>
                </a:solidFill>
              </a:rPr>
              <a:t> 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Помните, что </a:t>
            </a:r>
            <a:r>
              <a:rPr lang="ru-RU" sz="2400" u="sng">
                <a:solidFill>
                  <a:srgbClr val="000000"/>
                </a:solidFill>
              </a:rPr>
              <a:t>новый абзац</a:t>
            </a:r>
            <a:r>
              <a:rPr lang="ru-RU" sz="2400">
                <a:solidFill>
                  <a:srgbClr val="000000"/>
                </a:solidFill>
              </a:rPr>
              <a:t> вы начинаете в том случае, если далее следует новая мысль, например, новый аргумент.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61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О чём писать в заключении?</a:t>
            </a:r>
            <a:r>
              <a:rPr lang="ru-RU" sz="4000" i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9388" y="981075"/>
            <a:ext cx="8785225" cy="5616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Заключение так же, как и вступление, </a:t>
            </a:r>
            <a:r>
              <a:rPr lang="ru-RU" sz="2400" u="sng">
                <a:solidFill>
                  <a:srgbClr val="000000"/>
                </a:solidFill>
              </a:rPr>
              <a:t>не должно превышать</a:t>
            </a:r>
            <a:r>
              <a:rPr lang="ru-RU" sz="2400">
                <a:solidFill>
                  <a:srgbClr val="000000"/>
                </a:solidFill>
              </a:rPr>
              <a:t> по объёму основную часть сочинения.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Задача </a:t>
            </a:r>
            <a:r>
              <a:rPr lang="ru-RU" sz="2400" b="1">
                <a:solidFill>
                  <a:srgbClr val="000000"/>
                </a:solidFill>
              </a:rPr>
              <a:t>ЗАКЛЮЧЕНИЯ</a:t>
            </a:r>
            <a:r>
              <a:rPr lang="ru-RU" sz="2400">
                <a:solidFill>
                  <a:srgbClr val="000000"/>
                </a:solidFill>
              </a:rPr>
              <a:t> — подвести </a:t>
            </a:r>
            <a:r>
              <a:rPr lang="ru-RU" sz="2400" u="sng">
                <a:solidFill>
                  <a:srgbClr val="000000"/>
                </a:solidFill>
              </a:rPr>
              <a:t>итог</a:t>
            </a:r>
            <a:r>
              <a:rPr lang="ru-RU" sz="2400">
                <a:solidFill>
                  <a:srgbClr val="000000"/>
                </a:solidFill>
              </a:rPr>
              <a:t>, </a:t>
            </a:r>
            <a:r>
              <a:rPr lang="ru-RU" sz="2400" u="sng">
                <a:solidFill>
                  <a:srgbClr val="000000"/>
                </a:solidFill>
              </a:rPr>
              <a:t>обобщить</a:t>
            </a:r>
            <a:r>
              <a:rPr lang="ru-RU" sz="2400">
                <a:solidFill>
                  <a:srgbClr val="000000"/>
                </a:solidFill>
              </a:rPr>
              <a:t> сказанное, </a:t>
            </a:r>
            <a:r>
              <a:rPr lang="ru-RU" sz="2400" u="sng">
                <a:solidFill>
                  <a:srgbClr val="000000"/>
                </a:solidFill>
              </a:rPr>
              <a:t>завершить</a:t>
            </a:r>
            <a:r>
              <a:rPr lang="ru-RU" sz="2400">
                <a:solidFill>
                  <a:srgbClr val="000000"/>
                </a:solidFill>
              </a:rPr>
              <a:t> работу, еще раз обратив внимание на самое главное. 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>
                <a:solidFill>
                  <a:srgbClr val="000000"/>
                </a:solidFill>
              </a:rPr>
              <a:t>Вывод</a:t>
            </a:r>
            <a:r>
              <a:rPr lang="ru-RU" sz="2400">
                <a:solidFill>
                  <a:srgbClr val="000000"/>
                </a:solidFill>
              </a:rPr>
              <a:t> должен быть:</a:t>
            </a:r>
          </a:p>
          <a:p>
            <a:pPr marL="341313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u="sng">
                <a:solidFill>
                  <a:srgbClr val="000000"/>
                </a:solidFill>
              </a:rPr>
              <a:t>коротким</a:t>
            </a:r>
            <a:r>
              <a:rPr lang="ru-RU" sz="2400">
                <a:solidFill>
                  <a:srgbClr val="000000"/>
                </a:solidFill>
              </a:rPr>
              <a:t>, но </a:t>
            </a:r>
            <a:r>
              <a:rPr lang="ru-RU" sz="2400" u="sng">
                <a:solidFill>
                  <a:srgbClr val="000000"/>
                </a:solidFill>
              </a:rPr>
              <a:t>ёмким</a:t>
            </a:r>
            <a:r>
              <a:rPr lang="ru-RU" sz="2400">
                <a:solidFill>
                  <a:srgbClr val="000000"/>
                </a:solidFill>
              </a:rPr>
              <a:t> по содержанию; </a:t>
            </a:r>
          </a:p>
          <a:p>
            <a:pPr marL="341313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логически </a:t>
            </a:r>
            <a:r>
              <a:rPr lang="ru-RU" sz="2400" u="sng">
                <a:solidFill>
                  <a:srgbClr val="000000"/>
                </a:solidFill>
              </a:rPr>
              <a:t>связан</a:t>
            </a:r>
            <a:r>
              <a:rPr lang="ru-RU" sz="2400">
                <a:solidFill>
                  <a:srgbClr val="000000"/>
                </a:solidFill>
              </a:rPr>
              <a:t> с предыдущим изложением;  </a:t>
            </a:r>
          </a:p>
          <a:p>
            <a:pPr marL="341313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u="sng">
                <a:solidFill>
                  <a:srgbClr val="000000"/>
                </a:solidFill>
              </a:rPr>
              <a:t>не должен противоречить</a:t>
            </a:r>
            <a:r>
              <a:rPr lang="ru-RU" sz="2400">
                <a:solidFill>
                  <a:srgbClr val="000000"/>
                </a:solidFill>
              </a:rPr>
              <a:t> по смыслу тезису и аргументам; 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В начале заключения можно использовать следующие </a:t>
            </a:r>
            <a:r>
              <a:rPr lang="ru-RU" sz="2400" u="sng">
                <a:solidFill>
                  <a:srgbClr val="000000"/>
                </a:solidFill>
              </a:rPr>
              <a:t>вводные слова</a:t>
            </a:r>
            <a:r>
              <a:rPr lang="ru-RU" sz="2400">
                <a:solidFill>
                  <a:srgbClr val="000000"/>
                </a:solidFill>
              </a:rPr>
              <a:t>: </a:t>
            </a:r>
            <a:r>
              <a:rPr lang="ru-RU" sz="2400" i="1">
                <a:solidFill>
                  <a:srgbClr val="000099"/>
                </a:solidFill>
              </a:rPr>
              <a:t>итак, следовательно, значит, таким образом, мы пришли к выводу, подводя итог вышесказанному, делая выводы из вышеизложенных доказательств</a:t>
            </a:r>
            <a:r>
              <a:rPr lang="ru-RU" sz="2400" i="1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</a:rPr>
              <a:t> и т.д.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Помните, что вводные слова всегда выделяются </a:t>
            </a:r>
            <a:r>
              <a:rPr lang="ru-RU" sz="2400" u="sng">
                <a:solidFill>
                  <a:srgbClr val="000000"/>
                </a:solidFill>
              </a:rPr>
              <a:t>запятой!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 Автор (фамилия) утверждает: (цитата).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 Конечно же, ученый (писатель, лингвист) прав (поясняем смысл высказывания).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 Эти мысли можно подтвердить примерами из текста. Во-первых, (так), в предложении…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 Во-вторых, (кроме того), в предложении…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 Таким образом, (итак, в заключение хочется сказать)… (пересказываем тезис другими словами).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139136" cy="72008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написания сочинения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9.1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04" y="116632"/>
            <a:ext cx="1717696" cy="19889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Известный лингвист (</a:t>
            </a:r>
            <a:r>
              <a:rPr lang="ru-RU" i="1" dirty="0"/>
              <a:t>писатель, филолог…)</a:t>
            </a:r>
            <a:r>
              <a:rPr lang="ru-RU" dirty="0"/>
              <a:t> … (</a:t>
            </a:r>
            <a:r>
              <a:rPr lang="ru-RU" i="1" dirty="0"/>
              <a:t>инициалы, фамилия, автора)</a:t>
            </a:r>
            <a:r>
              <a:rPr lang="ru-RU" dirty="0"/>
              <a:t> утверждал:  «….». Я целиком разделяю эту точку зрения. Действительно,  … (</a:t>
            </a:r>
            <a:r>
              <a:rPr lang="ru-RU" i="1" dirty="0"/>
              <a:t>своё мнение по смыслу цитаты</a:t>
            </a:r>
            <a:r>
              <a:rPr lang="ru-RU" dirty="0"/>
              <a:t>). Попытаюсь доказать сказанное  на конкретных примерах из текста …(</a:t>
            </a:r>
            <a:r>
              <a:rPr lang="ru-RU" i="1" dirty="0"/>
              <a:t>автор</a:t>
            </a:r>
            <a:r>
              <a:rPr lang="ru-RU" dirty="0"/>
              <a:t>).</a:t>
            </a:r>
          </a:p>
          <a:p>
            <a:r>
              <a:rPr lang="ru-RU" dirty="0"/>
              <a:t>Во-первых, в предложении … </a:t>
            </a:r>
            <a:r>
              <a:rPr lang="ru-RU" i="1" dirty="0"/>
              <a:t>(номер)</a:t>
            </a:r>
            <a:r>
              <a:rPr lang="ru-RU" dirty="0"/>
              <a:t> … </a:t>
            </a:r>
            <a:r>
              <a:rPr lang="ru-RU" i="1" dirty="0"/>
              <a:t>(первый аргумент, </a:t>
            </a:r>
            <a:r>
              <a:rPr lang="ru-RU" i="1" dirty="0" err="1"/>
              <a:t>микровывод</a:t>
            </a:r>
            <a:r>
              <a:rPr lang="ru-RU" i="1" dirty="0"/>
              <a:t>).</a:t>
            </a:r>
            <a:endParaRPr lang="ru-RU" dirty="0"/>
          </a:p>
          <a:p>
            <a:r>
              <a:rPr lang="ru-RU" dirty="0"/>
              <a:t>Во-вторых, в … </a:t>
            </a:r>
            <a:r>
              <a:rPr lang="ru-RU" i="1" dirty="0"/>
              <a:t>(номер)</a:t>
            </a:r>
            <a:r>
              <a:rPr lang="ru-RU" dirty="0"/>
              <a:t> предложении … </a:t>
            </a:r>
            <a:r>
              <a:rPr lang="ru-RU" i="1" dirty="0"/>
              <a:t>(второй аргумент, </a:t>
            </a:r>
            <a:r>
              <a:rPr lang="ru-RU" i="1" dirty="0" err="1"/>
              <a:t>микровывод</a:t>
            </a:r>
            <a:r>
              <a:rPr lang="ru-RU" i="1" dirty="0"/>
              <a:t>).</a:t>
            </a:r>
            <a:endParaRPr lang="ru-RU" dirty="0"/>
          </a:p>
          <a:p>
            <a:r>
              <a:rPr lang="ru-RU" dirty="0"/>
              <a:t>Следовательно, утверждение …(</a:t>
            </a:r>
            <a:r>
              <a:rPr lang="ru-RU" i="1" dirty="0"/>
              <a:t>автор</a:t>
            </a:r>
            <a:r>
              <a:rPr lang="ru-RU" dirty="0"/>
              <a:t>) справедливо. (</a:t>
            </a:r>
            <a:r>
              <a:rPr lang="ru-RU" i="1" dirty="0"/>
              <a:t>Вывод по цитате, теме сочинения).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002060"/>
                </a:solidFill>
              </a:rPr>
              <a:t>Типовые конструкции для аргументации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23720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476672"/>
            <a:ext cx="8568952" cy="493712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15.1    Известный русский писатель К</a:t>
            </a: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Г. Паустовский 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утверждал: «Нет ничего такого в жизни и в нашем сознании, чего нельзя было бы передать русским словом». Это действительно так, потому что нет предмета, действия, явления, для которого не придумал слова человек. С помощью слов мы общаемся друг с другом, у собеседника можем вызвать различные чувства: грусть, радость, возмущение, переживание и многое другое. 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Постараюсь доказать это на конкретных примерах из текста Б</a:t>
            </a: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Васильева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Например, в предложении 6 слово «ослепли» означает, что человек ослеп, то есть стал слепым, он ничего не видит. 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53 этим же словом («ослепла») автор отмечает, что «теперь ослепла … не только она, но и её душа». В данном случае мы понимаем, что человека ранили в душу, в сердце, он очень переживает из-за какого-то отношения к себе. Вот какие разные чувства, эмоции можно передать одним и тем же словом.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Следовательно, утверждение К</a:t>
            </a: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Паустовского 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справедливо. Русским словом, действительно, можно передать всё в жизни и сознании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504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Известный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лингвист Б.Н. Головин утверждает: «К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оценке достоинств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речи мы должны подходить с вопросом: насколько же удачно отобраны из языка и использованы для выражения мыслей и чувств различные языковые единицы».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Конечно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же, ученый прав. Точное использование языковых единиц делает и речь говорящего, и речь пишущего правильной, образной, выразительной.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Так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в предложении 10 автор использует метафору: «Аничков дворец был сказочным детским царством». С помощью этого тропа автор противопоставляет жизнь детей в мирное время и в период войны.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Кроме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того, в предложении 9 вместо нейтрального слова «дети» автор выбирает стилистически окрашенный синоним «питомцы», тем самым показывая читателю, насколько близки Р.А. Варшавской ее воспитанники.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Таким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образом, благодаря различным языковым единицам и приемам речи, автору удается передать главную мысль текста, что «искусство помогло детям выжить», хотя «они еще не знали о его подлинной силе».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90</TotalTime>
  <Words>1178</Words>
  <Application>Microsoft Office PowerPoint</Application>
  <PresentationFormat>Экран (4:3)</PresentationFormat>
  <Paragraphs>107</Paragraphs>
  <Slides>22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Твердый переплет</vt:lpstr>
      <vt:lpstr>Подготовка к написанию сочинений  ОГЭ</vt:lpstr>
      <vt:lpstr>Слайд 2</vt:lpstr>
      <vt:lpstr>Слайд 3</vt:lpstr>
      <vt:lpstr>Слайд 4</vt:lpstr>
      <vt:lpstr>Слайд 5</vt:lpstr>
      <vt:lpstr>  План написания сочинения   9.1</vt:lpstr>
      <vt:lpstr>Типовые конструкции для аргументации</vt:lpstr>
      <vt:lpstr>Слайд 8</vt:lpstr>
      <vt:lpstr>Слайд 9</vt:lpstr>
      <vt:lpstr>  План написания сочинения 9.2</vt:lpstr>
      <vt:lpstr>Типовые конструкции для аргументации </vt:lpstr>
      <vt:lpstr>Слайд 12</vt:lpstr>
      <vt:lpstr>Слайд 13</vt:lpstr>
      <vt:lpstr>  План написания сочинения  9.3</vt:lpstr>
      <vt:lpstr>Типовые конструкции для аргументации </vt:lpstr>
      <vt:lpstr>Слайд 16</vt:lpstr>
      <vt:lpstr>Слайд 17</vt:lpstr>
      <vt:lpstr>Задание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сочинений к ОГЭ</dc:title>
  <dc:creator>admin</dc:creator>
  <cp:lastModifiedBy>Admin</cp:lastModifiedBy>
  <cp:revision>16</cp:revision>
  <dcterms:created xsi:type="dcterms:W3CDTF">2016-10-18T17:18:21Z</dcterms:created>
  <dcterms:modified xsi:type="dcterms:W3CDTF">2020-04-03T09:19:21Z</dcterms:modified>
</cp:coreProperties>
</file>