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1" r:id="rId2"/>
    <p:sldId id="280" r:id="rId3"/>
    <p:sldId id="281" r:id="rId4"/>
    <p:sldId id="282" r:id="rId5"/>
    <p:sldId id="275" r:id="rId6"/>
    <p:sldId id="283" r:id="rId7"/>
    <p:sldId id="274" r:id="rId8"/>
    <p:sldId id="284" r:id="rId9"/>
    <p:sldId id="285" r:id="rId10"/>
    <p:sldId id="286" r:id="rId11"/>
    <p:sldId id="276" r:id="rId12"/>
    <p:sldId id="277" r:id="rId13"/>
    <p:sldId id="278" r:id="rId14"/>
    <p:sldId id="279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4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10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897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76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236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80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22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3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16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735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6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80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26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94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19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9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89E15-5680-4D12-9A71-A1640B34D16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019DC6A-BA56-4074-892F-A14377EF3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7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holzhestyanka.ru/" TargetMode="External"/><Relationship Id="rId2" Type="http://schemas.openxmlformats.org/officeDocument/2006/relationships/hyperlink" Target="https://udipedia.net/interesnye-fakty-o-velikoj-otechestvennoj-vojn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tx1">
                <a:lumMod val="50000"/>
                <a:lumOff val="50000"/>
              </a:schemeClr>
            </a:gs>
            <a:gs pos="8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Они сражались за Родину!</a:t>
            </a:r>
            <a:endParaRPr lang="ru-RU" sz="7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248650" y="4724400"/>
            <a:ext cx="3438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ученик 1Б класса </a:t>
            </a:r>
          </a:p>
          <a:p>
            <a:r>
              <a:rPr lang="ru-RU" dirty="0" smtClean="0"/>
              <a:t>СОШ № 16 г. Балаково </a:t>
            </a:r>
          </a:p>
          <a:p>
            <a:r>
              <a:rPr lang="ru-RU" dirty="0" smtClean="0"/>
              <a:t>Шадрин Дмитрий</a:t>
            </a:r>
          </a:p>
          <a:p>
            <a:r>
              <a:rPr lang="ru-RU" dirty="0" smtClean="0"/>
              <a:t>Руководитель</a:t>
            </a:r>
            <a:r>
              <a:rPr lang="en-US" dirty="0" smtClean="0"/>
              <a:t>: </a:t>
            </a:r>
            <a:r>
              <a:rPr lang="ru-RU" dirty="0" smtClean="0"/>
              <a:t>Кожина Елена Анатольевна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20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958" y="914653"/>
            <a:ext cx="1156233" cy="21587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330" y="914653"/>
            <a:ext cx="2364750" cy="29559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918" y="899975"/>
            <a:ext cx="1175365" cy="2291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9810" y="99466"/>
            <a:ext cx="8321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Шишкин Иван Васильевич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Место рождения: Саратовская обл., Пугачевский р-н, с. Жестянка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0385" y="3977588"/>
            <a:ext cx="9915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Подвиги героя</a:t>
            </a:r>
            <a:r>
              <a:rPr lang="en-US" sz="1400" dirty="0" smtClean="0"/>
              <a:t>:</a:t>
            </a:r>
          </a:p>
          <a:p>
            <a:r>
              <a:rPr lang="ru-RU" sz="1400" dirty="0" smtClean="0"/>
              <a:t>В боях за деревню Русские </a:t>
            </a:r>
            <a:r>
              <a:rPr lang="ru-RU" sz="1400" dirty="0" err="1" smtClean="0"/>
              <a:t>Бруды</a:t>
            </a:r>
            <a:r>
              <a:rPr lang="ru-RU" sz="1400" dirty="0" smtClean="0"/>
              <a:t> 18 и 19.01.1945 г. бесперебойно обеспечивал связью командование полка под сильным огнем противника. Когда автоматчикам противника удалось прорваться к телефонной станции, организовал оборону и, отбиваясь гранатами, заставил противника отойти назад.</a:t>
            </a:r>
          </a:p>
          <a:p>
            <a:r>
              <a:rPr lang="ru-RU" sz="1400" dirty="0" smtClean="0"/>
              <a:t>Обеспечивал бесперебойную связь 1-го стрелкового батальона, что дало возможность управлять боем в местечке </a:t>
            </a:r>
            <a:r>
              <a:rPr lang="ru-RU" sz="1400" dirty="0" err="1" smtClean="0"/>
              <a:t>Визенау</a:t>
            </a:r>
            <a:r>
              <a:rPr lang="ru-RU" sz="1400" dirty="0" smtClean="0"/>
              <a:t>, несмотря на ожесточенный огонь противника. Лично уничтожил 10 немецких солдат.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03762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5811" y="197774"/>
            <a:ext cx="10230196" cy="1754326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Мой прадед – моя гордость!</a:t>
            </a:r>
            <a:endParaRPr lang="ru-RU" sz="54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89" y="2019993"/>
            <a:ext cx="2581103" cy="3441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205" y="2019993"/>
            <a:ext cx="2626737" cy="35023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8084" y="1952100"/>
            <a:ext cx="4881269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Кружилин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Николай Данилович 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06.12.1927 г.р. (старший матрос)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Был призван в ВМФ 25 октября 1944 г. Пугачевским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горвоенкоматом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 Призвали в военно-морскую школу г. Энгельса, обучался на радиста. Военную присягу принял 5 декабря 1944 года за день до своего 17-ти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летия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 Это был последний «сталинский призыв». 5 мая привезли на фронт. 8 мая 1945 года были передислоцированы под Берлин в составе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Днепровско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-Дунайской флотилии имени ордена Ушакова II степени в составе морской пехоты. Их эшелон находился на пути в Берлин, когда объявили об окончании войны. Но в лесах за берегами Рейна еще сопротивлялись небольшие группы фашистов</a:t>
            </a:r>
            <a:r>
              <a:rPr lang="ru-RU" dirty="0"/>
              <a:t>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96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5811" y="197774"/>
            <a:ext cx="10230196" cy="1754326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Мой прадед – моя гордость!</a:t>
            </a:r>
            <a:endParaRPr lang="ru-RU" sz="54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5811" y="1952100"/>
            <a:ext cx="102301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Мой прадед участвовал во взятии Берлина в третьем эшелоне.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После окончания войны его направили в 212 отдельную роту морской пехоты сопровождения бронекатеров г.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Дризен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 Потом направили в г.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Хюрстенберг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, потом в г. </a:t>
            </a: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Крумензеер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В Берлине патрулировали советскую зону, сопровождали грузы, которые по репарации достались СССР. Оттуда попал в Москву, Московский флотский экипаж в линейно-кабельную группу. Обслуживал связь главного штаба.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Домой он вернулся через 7 лет...в 1951 году.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Награжден медалью «За победу над Германией», юбилейными медалями. В колхозе награжден медалью «За трудовую доблесть».</a:t>
            </a:r>
          </a:p>
        </p:txBody>
      </p:sp>
    </p:spTree>
    <p:extLst>
      <p:ext uri="{BB962C8B-B14F-4D97-AF65-F5344CB8AC3E}">
        <p14:creationId xmlns:p14="http://schemas.microsoft.com/office/powerpoint/2010/main" val="19007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5811" y="197774"/>
            <a:ext cx="10230196" cy="1754326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Мой прадед – моя гордость!</a:t>
            </a:r>
            <a:endParaRPr lang="ru-RU" sz="54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626" y="1946993"/>
            <a:ext cx="3422243" cy="2428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721" y="4375156"/>
            <a:ext cx="3302186" cy="23429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2204" y="1946993"/>
            <a:ext cx="3449109" cy="2447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367" y="1946993"/>
            <a:ext cx="1759933" cy="208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91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5811" y="197774"/>
            <a:ext cx="10230196" cy="1754326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Я помню…</a:t>
            </a:r>
          </a:p>
          <a:p>
            <a:r>
              <a:rPr lang="ru-RU" sz="54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Я горжусь…</a:t>
            </a:r>
            <a:endParaRPr lang="ru-RU" sz="54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2" y="1952100"/>
            <a:ext cx="2447824" cy="3064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1642" y="3023344"/>
            <a:ext cx="2574365" cy="25743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976" y="3023344"/>
            <a:ext cx="2662476" cy="2662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7104" y="1952100"/>
            <a:ext cx="7838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Я горжусь своим прадедом, горжусь всеми теми, кто подарил нам мирное небо над головой.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659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chemeClr val="accent1">
                <a:lumMod val="40000"/>
                <a:lumOff val="60000"/>
              </a:schemeClr>
            </a:gs>
            <a:gs pos="48000">
              <a:schemeClr val="bg1">
                <a:lumMod val="65000"/>
              </a:schemeClr>
            </a:gs>
            <a:gs pos="4000">
              <a:schemeClr val="tx1">
                <a:lumMod val="65000"/>
                <a:lumOff val="3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/>
              <a:t>Список источников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558684" y="1933903"/>
            <a:ext cx="986359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500" u="sng" dirty="0" smtClean="0">
                <a:latin typeface="Arial" panose="020B0604020202020204" pitchFamily="34" charset="0"/>
                <a:hlinkClick r:id="rId2"/>
              </a:rPr>
              <a:t>https</a:t>
            </a:r>
            <a:r>
              <a:rPr lang="en-US" sz="2500" u="sng" dirty="0">
                <a:latin typeface="Arial" panose="020B0604020202020204" pitchFamily="34" charset="0"/>
                <a:hlinkClick r:id="rId2"/>
              </a:rPr>
              <a:t>://udipedia.net/interesnye-fakty-o-velikoj-otechestvennoj-vojne/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500" u="sng" dirty="0">
                <a:latin typeface="Arial" panose="020B0604020202020204" pitchFamily="34" charset="0"/>
                <a:hlinkClick r:id="rId3"/>
              </a:rPr>
              <a:t>http://sholzhestyanka.ru/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500" u="sng" dirty="0">
                <a:latin typeface="Arial" panose="020B0604020202020204" pitchFamily="34" charset="0"/>
                <a:hlinkClick r:id="rId3"/>
              </a:rPr>
              <a:t>http://muzey-pugachjov.ru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500" u="sng" dirty="0">
                <a:latin typeface="Arial" panose="020B0604020202020204" pitchFamily="34" charset="0"/>
                <a:hlinkClick r:id="rId3"/>
              </a:rPr>
              <a:t>https://pamyat-naroda.ru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</a:rPr>
              <a:t>Ю. Каргин «</a:t>
            </a:r>
            <a:r>
              <a:rPr lang="ru-RU" sz="2500" dirty="0" err="1">
                <a:latin typeface="Arial" panose="020B0604020202020204" pitchFamily="34" charset="0"/>
              </a:rPr>
              <a:t>Балаковская</a:t>
            </a:r>
            <a:r>
              <a:rPr lang="ru-RU" sz="2500" dirty="0">
                <a:latin typeface="Arial" panose="020B0604020202020204" pitchFamily="34" charset="0"/>
              </a:rPr>
              <a:t> народная энциклопедия»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</a:rPr>
              <a:t>фото и записи из личного архива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38585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6058" y="231024"/>
            <a:ext cx="10147069" cy="2308324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Великая отечественная война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1941-1945 гг.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1574" y="2539348"/>
            <a:ext cx="1050607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Она коснулась каждого уголка нашей Родины....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каждой семьи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....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Помни войну! Пусть далека она и туманна.</a:t>
            </a:r>
          </a:p>
          <a:p>
            <a:pPr algn="ctr"/>
            <a:r>
              <a:rPr 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Годы идут. Командиры уходят в запас.</a:t>
            </a:r>
          </a:p>
          <a:p>
            <a:pPr algn="ctr"/>
            <a:r>
              <a:rPr 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Помни войну. Это, право же, вовсе не странно </a:t>
            </a:r>
          </a:p>
          <a:p>
            <a:pPr algn="ctr"/>
            <a:r>
              <a:rPr 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Помнить всё то, что когда-то касалось всех нас!</a:t>
            </a:r>
          </a:p>
          <a:p>
            <a:pPr algn="ctr"/>
            <a:r>
              <a:rPr 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Ю. Визбор</a:t>
            </a:r>
          </a:p>
        </p:txBody>
      </p:sp>
    </p:spTree>
    <p:extLst>
      <p:ext uri="{BB962C8B-B14F-4D97-AF65-F5344CB8AC3E}">
        <p14:creationId xmlns:p14="http://schemas.microsoft.com/office/powerpoint/2010/main" val="294459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6058" y="231024"/>
            <a:ext cx="10147069" cy="2308324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2020 </a:t>
            </a:r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год – год 75-летия Великой Победы </a:t>
            </a:r>
          </a:p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Советского народа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6058" y="2807069"/>
            <a:ext cx="97726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Нам дорого все, что связано с этой войной. Мы помним всех, кто, не жалея сил и даже жизни, боролся за мирное небо и приближал великий День Победы.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Вспомним героев нашей страны, моей малой Родины - города Балаково, а также села Жестянка Пугачевского района - малой Родины моего прадеда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Кружилина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Николая Даниловича, который тоже внес свой вклад в общую Победу!</a:t>
            </a:r>
          </a:p>
        </p:txBody>
      </p:sp>
    </p:spTree>
    <p:extLst>
      <p:ext uri="{BB962C8B-B14F-4D97-AF65-F5344CB8AC3E}">
        <p14:creationId xmlns:p14="http://schemas.microsoft.com/office/powerpoint/2010/main" val="238299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6058" y="231024"/>
            <a:ext cx="10147069" cy="830997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Несовершеннолетние герои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590" y="1462558"/>
            <a:ext cx="2220222" cy="14801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353" y="3506892"/>
            <a:ext cx="1969145" cy="22158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782" y="1462558"/>
            <a:ext cx="2905276" cy="1929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0590" y="3226211"/>
            <a:ext cx="2352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Марат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Казей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(13 лет)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геройски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погиб в окружении, подорвав себя и немцев гранатой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2425" y="1397675"/>
            <a:ext cx="3238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Вася Курка (16-ти летний снайпер)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уничтожил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179 врагов. Лично выучил 59 стрелков.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74007" y="3639895"/>
            <a:ext cx="42838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Аркадий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Каманин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(14 лет)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самый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молодой летчик, осуществивший более 650 боевых вылетов. Орден Красной Звезды получил в 15 лет.</a:t>
            </a:r>
          </a:p>
        </p:txBody>
      </p:sp>
    </p:spTree>
    <p:extLst>
      <p:ext uri="{BB962C8B-B14F-4D97-AF65-F5344CB8AC3E}">
        <p14:creationId xmlns:p14="http://schemas.microsoft.com/office/powerpoint/2010/main" val="779960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6058" y="231024"/>
            <a:ext cx="10147069" cy="1569660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Подвиги, которые не должны быть забыты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049" y="2031708"/>
            <a:ext cx="3224268" cy="20139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188" y="3710935"/>
            <a:ext cx="3173783" cy="21088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399" y="1750101"/>
            <a:ext cx="55556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Матвей Кузьмин. В ночь 14 февраля 1942 года 83 летний «Сусанин» повел обратившихся к нему немцев неправильной дорогой, водив их по лесу всю ночь. Перед тем как выйти в путь, Матвей украдкой послал своего внука к советским солдатам с запиской, где встретить немецких захватчиков. В итоге, когда Кузьмин все-таки вывел фашистов из леса, то перед глазами оказался поджидавший их 2-й батальон 31-й стрелковой бригады. Около 250 гитлеровских солдат было убито.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6663" y="4310458"/>
            <a:ext cx="50461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Пулеметчик Яков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Студенников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отличился в Курской битве, которая происходила с 5 по 7 июля 1943 года. Около станции Поныри мужчина, получивший три ранения, продолжил вести стрельбу из пулемета по оккупантам, тем самым не давая себя окружить. В том бою он уничтожил больше 300 гитлеровцев.</a:t>
            </a:r>
          </a:p>
        </p:txBody>
      </p:sp>
    </p:spTree>
    <p:extLst>
      <p:ext uri="{BB962C8B-B14F-4D97-AF65-F5344CB8AC3E}">
        <p14:creationId xmlns:p14="http://schemas.microsoft.com/office/powerpoint/2010/main" val="397518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6058" y="231024"/>
            <a:ext cx="10147069" cy="1569660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Балаково в годы Великой Отечественной Войны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1" y="1800684"/>
            <a:ext cx="9067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фронтах Великой Отечественной войны сражались 14 150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балаковцев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балаковской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комсомольской организации было отправлено на фронт 250 комсомольцев - добровольцев.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Балаковская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земля воспитала 17 героев Советского Союза.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271" y="3515670"/>
            <a:ext cx="3117936" cy="2549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132" y="3370344"/>
            <a:ext cx="2290269" cy="256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96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704850"/>
            <a:ext cx="9286875" cy="923330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  <a:latin typeface="Arial Black" panose="020B0A04020102020204" pitchFamily="34" charset="0"/>
              </a:rPr>
              <a:t>Герои Балаково</a:t>
            </a:r>
            <a:endParaRPr lang="ru-RU" sz="54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722" y="1750100"/>
            <a:ext cx="2059058" cy="32820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372" y="1726764"/>
            <a:ext cx="2271046" cy="31827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22207" y="1750100"/>
            <a:ext cx="22694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</a:rPr>
              <a:t>Мельников Василий Иванович (Герой Советского Союза)</a:t>
            </a:r>
          </a:p>
          <a:p>
            <a:r>
              <a:rPr lang="ru-RU" sz="1200" dirty="0">
                <a:latin typeface="Arial" panose="020B0604020202020204" pitchFamily="34" charset="0"/>
              </a:rPr>
              <a:t>К сентябрю 1943 года старший лейтенант Василий Мельников командовал 5-й ротой 109-го стрелкового полка 74-й стрелковой дивизии 13-й армии Центрального фронта. Отличился во время битвы за Днепр.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643264" y="1750100"/>
            <a:ext cx="26574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</a:rPr>
              <a:t>Кузнецов Константин Григорьевич (Герой Советского Союза)</a:t>
            </a:r>
          </a:p>
          <a:p>
            <a:r>
              <a:rPr lang="ru-RU" sz="1200" dirty="0">
                <a:latin typeface="Arial" panose="020B0604020202020204" pitchFamily="34" charset="0"/>
              </a:rPr>
              <a:t>17 февраля 1940 года во время штурма финского дота в районе озера </a:t>
            </a:r>
            <a:r>
              <a:rPr lang="ru-RU" sz="1200" dirty="0" err="1">
                <a:latin typeface="Arial" panose="020B0604020202020204" pitchFamily="34" charset="0"/>
              </a:rPr>
              <a:t>Муоланьярви</a:t>
            </a:r>
            <a:r>
              <a:rPr lang="ru-RU" sz="1200" dirty="0">
                <a:latin typeface="Arial" panose="020B0604020202020204" pitchFamily="34" charset="0"/>
              </a:rPr>
              <a:t> Кузнецов, скрытно выдвинувшись вперёд, огнём своего пулемёта подавил пулемётное гнездо противника. Он лично выслеживал снайперов-«кукушек» и уничтожал их. Позднее он был выдвинут на должность командира взвода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5560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7008" y="115511"/>
            <a:ext cx="10147069" cy="2308324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Село Жестянка Пугачевского района в годы Войны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280" y="2320271"/>
            <a:ext cx="1105852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Жестя́нка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— село в Пугачёвском районе Саратовской области, в составе </a:t>
            </a:r>
            <a:r>
              <a:rPr lang="ru-RU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Клинцовского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сельского поселения.</a:t>
            </a: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Жители Пугачевского района принимали участие в Сталинградском сражении.</a:t>
            </a: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Не только в боях </a:t>
            </a:r>
            <a:r>
              <a:rPr lang="ru-RU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пугачевцы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героически сражались, но и в тылу самоотверженно работали ради скорейшего приближения победы.</a:t>
            </a: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Жители города Пугачева и Пугачевского района активно помогали защитникам Сталинграда. Ещё в период уборки урожая 1942 года члены колхоза имени Фрунзе собрали 180 тысяч рублей на постройку боевых самолетов в подарок героическим защитникам Сталинграда и заказали самолет «Колхоз имени Фрунзе». Такую же сумму собрали и внесли члены колхоза «</a:t>
            </a:r>
            <a:r>
              <a:rPr lang="ru-RU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Ялкын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Все трудящиеся города Пугачева и Пугачевского района собрали и внесли на постройку боевых самолетов в подарок защитникам Сталинграда 2 миллиона 695 тысяч 808 рублей. Об этом говорят и благодарственные грамоты Сталина, находящиеся в экспозиции музея г. Пугачев.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22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994" y="0"/>
            <a:ext cx="1216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96390" y="132137"/>
            <a:ext cx="10147069" cy="2308324"/>
          </a:xfrm>
          <a:prstGeom prst="rect">
            <a:avLst/>
          </a:prstGeom>
          <a:noFill/>
          <a:effectLst>
            <a:outerShdw blurRad="50800" dist="76200" dir="36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Защитники Родины – навсегда в памяти односельчан…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82" y="2377865"/>
            <a:ext cx="2198565" cy="28092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504" y="2297189"/>
            <a:ext cx="2092771" cy="20927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4501" y="2297189"/>
            <a:ext cx="40918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Кудаков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Александр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Емельянович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Место рождения: Саратовская обл., Пугачевский р-н, с.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Жестянка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боях с немецкими оккупантами по освобождению г. Ленинграда от блокады проявил  мужество и отвагу. Разрушил 9 пулеметных точек противника, одну минометную батарею и около 30-ти солдат и офицеров противника.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28107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162</TotalTime>
  <Words>1059</Words>
  <Application>Microsoft Office PowerPoint</Application>
  <PresentationFormat>Широкоэкранный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Century Gothic</vt:lpstr>
      <vt:lpstr>Wingdings 3</vt:lpstr>
      <vt:lpstr>Легкий дым</vt:lpstr>
      <vt:lpstr>Они сражались за Родину!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источников</vt:lpstr>
    </vt:vector>
  </TitlesOfParts>
  <Company>РусГидро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Шадрина Светлана Викторовна</dc:creator>
  <cp:lastModifiedBy>Шадрина Светлана Викторовна</cp:lastModifiedBy>
  <cp:revision>27</cp:revision>
  <dcterms:created xsi:type="dcterms:W3CDTF">2020-04-03T07:09:29Z</dcterms:created>
  <dcterms:modified xsi:type="dcterms:W3CDTF">2020-04-03T10:01:33Z</dcterms:modified>
</cp:coreProperties>
</file>