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6" r:id="rId12"/>
  </p:sldIdLst>
  <p:sldSz cx="9144000" cy="6858000" type="screen4x3"/>
  <p:notesSz cx="9144000" cy="6858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1/21/2020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1/21/2020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1/21/2020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90977" y="1486280"/>
            <a:ext cx="4162044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86000" y="228600"/>
            <a:ext cx="6781800" cy="678326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Методические </a:t>
            </a:r>
            <a:r>
              <a:rPr lang="ru-RU" sz="3600" dirty="0">
                <a:solidFill>
                  <a:srgbClr val="0070C0"/>
                </a:solidFill>
              </a:rPr>
              <a:t>рекомендации </a:t>
            </a:r>
            <a:r>
              <a:rPr lang="ru-RU" sz="3600" dirty="0" smtClean="0">
                <a:solidFill>
                  <a:srgbClr val="0070C0"/>
                </a:solidFill>
              </a:rPr>
              <a:t>    по</a:t>
            </a:r>
            <a:r>
              <a:rPr lang="ru-RU" sz="3600" dirty="0">
                <a:solidFill>
                  <a:srgbClr val="0070C0"/>
                </a:solidFill>
              </a:rPr>
              <a:t/>
            </a:r>
            <a:br>
              <a:rPr lang="ru-RU" sz="3600" dirty="0">
                <a:solidFill>
                  <a:srgbClr val="0070C0"/>
                </a:solidFill>
              </a:rPr>
            </a:br>
            <a:r>
              <a:rPr lang="ru-RU" sz="3600" dirty="0">
                <a:solidFill>
                  <a:srgbClr val="0070C0"/>
                </a:solidFill>
              </a:rPr>
              <a:t>подготовке</a:t>
            </a:r>
            <a:br>
              <a:rPr lang="ru-RU" sz="3600" dirty="0">
                <a:solidFill>
                  <a:srgbClr val="0070C0"/>
                </a:solidFill>
              </a:rPr>
            </a:br>
            <a:r>
              <a:rPr lang="ru-RU" sz="3600" dirty="0">
                <a:solidFill>
                  <a:srgbClr val="0070C0"/>
                </a:solidFill>
              </a:rPr>
              <a:t>к профессиональному </a:t>
            </a:r>
            <a:r>
              <a:rPr lang="ru-RU" sz="3600" dirty="0" smtClean="0">
                <a:solidFill>
                  <a:srgbClr val="0070C0"/>
                </a:solidFill>
              </a:rPr>
              <a:t> региональному конкурсу</a:t>
            </a:r>
            <a:r>
              <a:rPr lang="ru-RU" sz="3600" dirty="0">
                <a:solidFill>
                  <a:srgbClr val="0070C0"/>
                </a:solidFill>
              </a:rPr>
              <a:t/>
            </a:r>
            <a:br>
              <a:rPr lang="ru-RU" sz="3600" dirty="0">
                <a:solidFill>
                  <a:srgbClr val="0070C0"/>
                </a:solidFill>
              </a:rPr>
            </a:br>
            <a:r>
              <a:rPr lang="ru-RU" sz="3600" dirty="0">
                <a:solidFill>
                  <a:srgbClr val="0070C0"/>
                </a:solidFill>
              </a:rPr>
              <a:t>«Воспитатель </a:t>
            </a:r>
            <a:r>
              <a:rPr lang="ru-RU" sz="3600" dirty="0" smtClean="0">
                <a:solidFill>
                  <a:srgbClr val="0070C0"/>
                </a:solidFill>
              </a:rPr>
              <a:t>года</a:t>
            </a:r>
            <a:r>
              <a:rPr lang="en-US" sz="3600" dirty="0" smtClean="0">
                <a:solidFill>
                  <a:srgbClr val="0070C0"/>
                </a:solidFill>
              </a:rPr>
              <a:t> 2020</a:t>
            </a:r>
            <a:r>
              <a:rPr lang="ru-RU" sz="3600" dirty="0" smtClean="0">
                <a:solidFill>
                  <a:srgbClr val="0070C0"/>
                </a:solidFill>
              </a:rPr>
              <a:t>».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2800" b="0" dirty="0">
                <a:solidFill>
                  <a:srgbClr val="0070C0"/>
                </a:solidFill>
              </a:rPr>
              <a:t/>
            </a:r>
            <a:br>
              <a:rPr lang="en-US" sz="2800" b="0" dirty="0">
                <a:solidFill>
                  <a:srgbClr val="0070C0"/>
                </a:solidFill>
              </a:rPr>
            </a:br>
            <a:r>
              <a:rPr lang="ru-RU" sz="2800" b="0" dirty="0" smtClean="0">
                <a:solidFill>
                  <a:srgbClr val="0070C0"/>
                </a:solidFill>
              </a:rPr>
              <a:t>т  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МКДОУ   «</a:t>
            </a:r>
            <a:r>
              <a:rPr lang="ru-RU" sz="2800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Нижнедевицкий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сад»        Куприянова Юлия Михайловна</a:t>
            </a:r>
            <a:b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2020 г.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2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19400" y="1295400"/>
            <a:ext cx="5562601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 примера «Педагогической находки и визитной карточки на конкурс </a:t>
            </a:r>
          </a:p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«Воспитатель года 2019 г».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04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0" y="914400"/>
            <a:ext cx="6400800" cy="370550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lang="ru-RU" i="1" spc="-10" dirty="0" smtClean="0">
                <a:solidFill>
                  <a:srgbClr val="0070C0"/>
                </a:solidFill>
              </a:rPr>
              <a:t>  Показ мастер класса «Изготовление народной тряпичной куклы</a:t>
            </a:r>
            <a:br>
              <a:rPr lang="ru-RU" i="1" spc="-10" dirty="0" smtClean="0">
                <a:solidFill>
                  <a:srgbClr val="0070C0"/>
                </a:solidFill>
              </a:rPr>
            </a:br>
            <a:r>
              <a:rPr lang="ru-RU" i="1" spc="-10" dirty="0">
                <a:solidFill>
                  <a:srgbClr val="0070C0"/>
                </a:solidFill>
              </a:rPr>
              <a:t> </a:t>
            </a:r>
            <a:r>
              <a:rPr lang="ru-RU" i="1" spc="-10" dirty="0" smtClean="0">
                <a:solidFill>
                  <a:srgbClr val="0070C0"/>
                </a:solidFill>
              </a:rPr>
              <a:t>       «Ангел-</a:t>
            </a:r>
            <a:r>
              <a:rPr lang="ru-RU" spc="-10" dirty="0" smtClean="0">
                <a:solidFill>
                  <a:srgbClr val="0070C0"/>
                </a:solidFill>
              </a:rPr>
              <a:t>хранитель».</a:t>
            </a:r>
            <a:br>
              <a:rPr lang="ru-RU" spc="-10" dirty="0" smtClean="0">
                <a:solidFill>
                  <a:srgbClr val="0070C0"/>
                </a:solidFill>
              </a:rPr>
            </a:br>
            <a:r>
              <a:rPr lang="ru-RU" spc="-10" dirty="0">
                <a:solidFill>
                  <a:srgbClr val="0070C0"/>
                </a:solidFill>
              </a:rPr>
              <a:t/>
            </a:r>
            <a:br>
              <a:rPr lang="ru-RU" spc="-10" dirty="0">
                <a:solidFill>
                  <a:srgbClr val="0070C0"/>
                </a:solidFill>
              </a:rPr>
            </a:br>
            <a:endParaRPr spc="-5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524250"/>
            <a:ext cx="3352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2362200" y="394692"/>
            <a:ext cx="6553200" cy="6463308"/>
          </a:xfrm>
        </p:spPr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этап конкурса проходит в 4 этапа: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заочный и три очных этапа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b="1" dirty="0" smtClean="0"/>
          </a:p>
          <a:p>
            <a:r>
              <a:rPr lang="ru-RU" sz="2000" dirty="0" smtClean="0"/>
              <a:t>Кандидаты </a:t>
            </a:r>
            <a:r>
              <a:rPr lang="ru-RU" sz="2000" dirty="0"/>
              <a:t>предоставляют региональному оператору следующие конкурсные документы и материалы на бумажном и электронном носителях представление по форме </a:t>
            </a:r>
            <a:r>
              <a:rPr lang="ru-RU" sz="2000" dirty="0" smtClean="0"/>
              <a:t>;</a:t>
            </a:r>
            <a:endParaRPr lang="ru-RU" sz="2000" dirty="0"/>
          </a:p>
          <a:p>
            <a:pPr lvl="0"/>
            <a:r>
              <a:rPr lang="en-US" sz="2000" dirty="0" smtClean="0">
                <a:solidFill>
                  <a:srgbClr val="FF0000"/>
                </a:solidFill>
              </a:rPr>
              <a:t>1.</a:t>
            </a:r>
            <a:r>
              <a:rPr lang="ru-RU" sz="2000" dirty="0" smtClean="0">
                <a:solidFill>
                  <a:srgbClr val="FF0000"/>
                </a:solidFill>
              </a:rPr>
              <a:t>личное </a:t>
            </a:r>
            <a:r>
              <a:rPr lang="ru-RU" sz="2000" dirty="0">
                <a:solidFill>
                  <a:srgbClr val="FF0000"/>
                </a:solidFill>
              </a:rPr>
              <a:t>заявление кандидата </a:t>
            </a:r>
            <a:r>
              <a:rPr lang="ru-RU" sz="2000" dirty="0" smtClean="0"/>
              <a:t>;</a:t>
            </a:r>
            <a:endParaRPr lang="ru-RU" sz="2000" dirty="0"/>
          </a:p>
          <a:p>
            <a:pPr lvl="0"/>
            <a:r>
              <a:rPr lang="en-US" sz="2000" dirty="0" smtClean="0">
                <a:solidFill>
                  <a:srgbClr val="FF0000"/>
                </a:solidFill>
              </a:rPr>
              <a:t>2.</a:t>
            </a:r>
            <a:r>
              <a:rPr lang="ru-RU" sz="2000" dirty="0" smtClean="0">
                <a:solidFill>
                  <a:srgbClr val="FF0000"/>
                </a:solidFill>
              </a:rPr>
              <a:t>информационную </a:t>
            </a:r>
            <a:r>
              <a:rPr lang="ru-RU" sz="2000" dirty="0">
                <a:solidFill>
                  <a:srgbClr val="FF0000"/>
                </a:solidFill>
              </a:rPr>
              <a:t>карту кандидата  </a:t>
            </a:r>
            <a:r>
              <a:rPr lang="ru-RU" sz="2000" dirty="0" smtClean="0">
                <a:solidFill>
                  <a:srgbClr val="FF0000"/>
                </a:solidFill>
              </a:rPr>
              <a:t>;</a:t>
            </a:r>
            <a:endParaRPr lang="ru-RU" sz="2000" dirty="0">
              <a:solidFill>
                <a:srgbClr val="FF0000"/>
              </a:solidFill>
            </a:endParaRPr>
          </a:p>
          <a:p>
            <a:pPr lvl="0"/>
            <a:r>
              <a:rPr lang="en-US" sz="2000" dirty="0" smtClean="0">
                <a:solidFill>
                  <a:srgbClr val="FF0000"/>
                </a:solidFill>
              </a:rPr>
              <a:t>3.</a:t>
            </a:r>
            <a:r>
              <a:rPr lang="ru-RU" sz="2000" dirty="0" smtClean="0">
                <a:solidFill>
                  <a:srgbClr val="FF0000"/>
                </a:solidFill>
              </a:rPr>
              <a:t>согласие </a:t>
            </a:r>
            <a:r>
              <a:rPr lang="ru-RU" sz="2000" dirty="0">
                <a:solidFill>
                  <a:srgbClr val="FF0000"/>
                </a:solidFill>
              </a:rPr>
              <a:t>на обработку персональных </a:t>
            </a:r>
            <a:r>
              <a:rPr lang="ru-RU" sz="2000" dirty="0" smtClean="0">
                <a:solidFill>
                  <a:srgbClr val="FF0000"/>
                </a:solidFill>
              </a:rPr>
              <a:t>данных;</a:t>
            </a:r>
            <a:endParaRPr lang="ru-RU" sz="2000" dirty="0">
              <a:solidFill>
                <a:srgbClr val="FF0000"/>
              </a:solidFill>
            </a:endParaRPr>
          </a:p>
          <a:p>
            <a:pPr lvl="0"/>
            <a:r>
              <a:rPr lang="en-US" sz="2000" dirty="0" smtClean="0">
                <a:solidFill>
                  <a:srgbClr val="FF0000"/>
                </a:solidFill>
              </a:rPr>
              <a:t>4.</a:t>
            </a:r>
            <a:r>
              <a:rPr lang="ru-RU" sz="2000" dirty="0" smtClean="0">
                <a:solidFill>
                  <a:srgbClr val="FF0000"/>
                </a:solidFill>
              </a:rPr>
              <a:t>методическую </a:t>
            </a:r>
            <a:r>
              <a:rPr lang="ru-RU" sz="2000" dirty="0">
                <a:solidFill>
                  <a:srgbClr val="FF0000"/>
                </a:solidFill>
              </a:rPr>
              <a:t>разработку занятия с воспитанниками по теме, выбранной кандидатом;</a:t>
            </a:r>
          </a:p>
          <a:p>
            <a:pPr lvl="0"/>
            <a:r>
              <a:rPr lang="en-US" sz="2000" dirty="0" smtClean="0">
                <a:solidFill>
                  <a:srgbClr val="FF0000"/>
                </a:solidFill>
              </a:rPr>
              <a:t>5.</a:t>
            </a:r>
            <a:r>
              <a:rPr lang="ru-RU" sz="2000" dirty="0" smtClean="0">
                <a:solidFill>
                  <a:srgbClr val="FF0000"/>
                </a:solidFill>
              </a:rPr>
              <a:t>видеоролик </a:t>
            </a:r>
            <a:r>
              <a:rPr lang="ru-RU" sz="2000" dirty="0">
                <a:solidFill>
                  <a:srgbClr val="FF0000"/>
                </a:solidFill>
              </a:rPr>
              <a:t>(представляющий педагогического работника). </a:t>
            </a:r>
          </a:p>
          <a:p>
            <a:r>
              <a:rPr lang="ru-RU" sz="2000" dirty="0"/>
              <a:t>Все конкурсные документы должны быть сброшюрованы, к документам должен прилагаться цифровой носитель (компакт-диск или </a:t>
            </a:r>
            <a:r>
              <a:rPr lang="ru-RU" sz="2000" dirty="0" err="1"/>
              <a:t>флеш</a:t>
            </a:r>
            <a:r>
              <a:rPr lang="ru-RU" sz="2000" dirty="0"/>
              <a:t>-накопитель) с электронной копией конкурсных документов, а также подборкой фотографий кандидата </a:t>
            </a:r>
            <a:r>
              <a:rPr lang="ru-RU" sz="2000" u="sng" dirty="0"/>
              <a:t>в электронном виде</a:t>
            </a:r>
            <a:r>
              <a:rPr lang="ru-RU" sz="2000" dirty="0"/>
              <a:t> </a:t>
            </a:r>
          </a:p>
          <a:p>
            <a:r>
              <a:rPr lang="ru-RU" sz="2000" dirty="0"/>
              <a:t>2.3.Кандидаты должны пройти электронную регистрацию на образовательном портале Воронежской области </a:t>
            </a:r>
            <a:r>
              <a:rPr lang="ru-RU" sz="2000" b="1" u="sng" dirty="0"/>
              <a:t>http://образованиеврн.рф</a:t>
            </a:r>
            <a:r>
              <a:rPr lang="ru-RU" sz="2000" b="1" dirty="0"/>
              <a:t>на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5128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64994" y="10160"/>
            <a:ext cx="6427470" cy="8867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endParaRPr lang="ru-RU" sz="2800" spc="-5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95"/>
              </a:spcBef>
            </a:pPr>
            <a:endParaRPr lang="ru-RU" sz="2800" spc="-10" dirty="0" smtClean="0">
              <a:latin typeface="Calibri"/>
              <a:cs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04800"/>
            <a:ext cx="6398896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(заочный) включает в себя два конкурсных мероприятия: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«Педагогическая находка»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«Визитная карточка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конкурсного мероприятия проводится оценка методической разработки занятия с воспитанниками по теме, выбранной Конкурсантом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«Педагогическая находка»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Формат: конспект занятия с воспитанниками с использованием иллюстративных материалов (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инфографики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фото- и видеоматериалов) любой направленности и тематики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«Визитная карточка»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Видеоролик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представляющий педагогического работника, рассказывающий о его учебной, воспитательной и общественной деятельности, достижениях и увлечениях. Участники сами определяют жанр видеоролика (интервью, репортаж, видеоклип, мультфильм и т.п.).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64994" y="631062"/>
            <a:ext cx="6245860" cy="70217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838835">
              <a:lnSpc>
                <a:spcPct val="100000"/>
              </a:lnSpc>
              <a:spcBef>
                <a:spcPts val="95"/>
              </a:spcBef>
            </a:pPr>
            <a:endParaRPr sz="1200" dirty="0">
              <a:latin typeface="Calibri"/>
              <a:cs typeface="Calibri"/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                 «</a:t>
            </a:r>
            <a:r>
              <a:rPr lang="ru-RU" sz="2400" b="1" dirty="0">
                <a:solidFill>
                  <a:srgbClr val="FF0000"/>
                </a:solidFill>
              </a:rPr>
              <a:t>Мастер-класс»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800" b="1" dirty="0">
                <a:solidFill>
                  <a:srgbClr val="002060"/>
                </a:solidFill>
              </a:rPr>
              <a:t>Тема «Мастер-класса» определяется Конкурсантом самостоятельно.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Формат: публичное выступление перед коллегами и членами жюри, демонстрирующее конкретный методический прием, метод, технологию воспитания, обучения, развития и оздоровления, отражающий современные тенденции развития дошкольного образования.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Регламент: выступление участника- до 20 минут, ответы на вопросы членов жюри – до 5 минут.</a:t>
            </a: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750" dirty="0" smtClean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tabLst>
                <a:tab pos="187960" algn="l"/>
              </a:tabLst>
            </a:pP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64994" y="486867"/>
            <a:ext cx="6065520" cy="475194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lang="ru-RU" sz="2800" dirty="0">
                <a:solidFill>
                  <a:srgbClr val="002060"/>
                </a:solidFill>
              </a:rPr>
              <a:t>На основе оценивания конкурсных мероприятий в рамках первого (заочного) этапа («Педагогическая находка», «Визитная карточка») и второго (очного) этапа («Мастер-класс) определяются 10 участников второго конкурсного мероприятия, получившие наибольшее количество баллов по сумме баллов трех конкурсных мероприятий.</a:t>
            </a:r>
            <a:br>
              <a:rPr lang="ru-RU" sz="2800" dirty="0">
                <a:solidFill>
                  <a:srgbClr val="002060"/>
                </a:solidFill>
              </a:rPr>
            </a:br>
            <a:endParaRPr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09800" y="38100"/>
            <a:ext cx="6496050" cy="61061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r>
              <a:rPr sz="1800" spc="-1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sz="1800" spc="-1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</a:t>
            </a:r>
            <a:r>
              <a:rPr sz="1800" spc="-1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 с</a:t>
            </a:r>
            <a:r>
              <a:rPr sz="1800" spc="2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r>
              <a:rPr sz="1800" spc="-1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Формат: педагогическое мероприятие с воспитанниками, демонстрирующее практический опыт Конкурсанта. Образовательная деятельность с воспитанниками дошкольного возраста может быть представлена разными формами. Возраст детей определяется Конкурсантом.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Регламент: занятие с детьми – до 20 минут, самоанализ – до 5 минут, ответы на вопросы членов жюри – до 10 минут.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компетентность (соответствие формы, содержания, методов и приемов возрасту воспитанников) (0-10 баллов);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заинтересовать группу воспитанников выбранным содержанием и видом деятельности (0-10);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организовать и удерживать интерес воспитанников в течение организованной деятельности (0-10);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открытого педагогического мероприятия заявленному опыту работы(0-10);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глубина и точность анализа занятия и рефлексии своей деятельности (0-10).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Максимальное количество баллов – 50.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80894" y="486867"/>
            <a:ext cx="6055360" cy="493660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Доклад-презентация «Мой </a:t>
            </a:r>
            <a:r>
              <a:rPr lang="ru-RU" sz="2000" dirty="0">
                <a:solidFill>
                  <a:srgbClr val="FF0000"/>
                </a:solidFill>
              </a:rPr>
              <a:t>успешный проект»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Формат: доклад-презентация должен отражать практику применения участником метода проектов, включать представление (описание) значимой для всех субъектов проектной деятельности цели, согласованных действий и способов ее достижения, результатов, обеспечивающих возможность самостоятельного решения воспитанниками образовательной задачи (проблемы), приобретения ими нового опыта в различных видах деятельности.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Конкурсант самостоятельно определяет социальную, педагогическую и (или) образовательную задачу.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Регламент: выступление участника-до 10 минут (доклад-презентация участника - до 7 минут, ответы на вопросы жюри участника - до 3 минут).</a:t>
            </a:r>
            <a:br>
              <a:rPr lang="ru-RU" sz="2000" dirty="0">
                <a:solidFill>
                  <a:srgbClr val="002060"/>
                </a:solidFill>
              </a:rPr>
            </a:br>
            <a:endParaRPr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01595" y="270713"/>
            <a:ext cx="6214110" cy="64754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Ток-шоу «Профессиональный разговор</a:t>
            </a:r>
            <a:r>
              <a:rPr lang="ru-RU" sz="2000" i="1" dirty="0">
                <a:solidFill>
                  <a:srgbClr val="FF0000"/>
                </a:solidFill>
              </a:rPr>
              <a:t>»</a:t>
            </a:r>
            <a:r>
              <a:rPr lang="ru-RU" sz="2000" dirty="0">
                <a:solidFill>
                  <a:srgbClr val="FF0000"/>
                </a:solidFill>
              </a:rPr>
              <a:t/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Участниками конкурсного мероприятия «Профессиональный разговор</a:t>
            </a:r>
            <a:r>
              <a:rPr lang="ru-RU" sz="2000" i="1" dirty="0" smtClean="0">
                <a:solidFill>
                  <a:srgbClr val="002060"/>
                </a:solidFill>
              </a:rPr>
              <a:t>» </a:t>
            </a:r>
            <a:r>
              <a:rPr lang="ru-RU" sz="2000" dirty="0" smtClean="0">
                <a:solidFill>
                  <a:srgbClr val="002060"/>
                </a:solidFill>
              </a:rPr>
              <a:t>являются </a:t>
            </a:r>
            <a:r>
              <a:rPr lang="ru-RU" sz="2000" dirty="0">
                <a:solidFill>
                  <a:srgbClr val="002060"/>
                </a:solidFill>
              </a:rPr>
              <a:t>лауреаты Конкурса, руководитель департамента образования, науки и молодежной политики Воронежской области и/или его заместитель, члены Оргкомитета, члены Жюри, представители общественных </a:t>
            </a:r>
            <a:r>
              <a:rPr lang="ru-RU" sz="2000" dirty="0" smtClean="0">
                <a:solidFill>
                  <a:srgbClr val="002060"/>
                </a:solidFill>
              </a:rPr>
              <a:t>организаций. Оргкомитет </a:t>
            </a:r>
            <a:r>
              <a:rPr lang="ru-RU" sz="2000" dirty="0">
                <a:solidFill>
                  <a:srgbClr val="002060"/>
                </a:solidFill>
              </a:rPr>
              <a:t>Конкурса определяет тему </a:t>
            </a:r>
            <a:r>
              <a:rPr lang="ru-RU" sz="2000" dirty="0" smtClean="0">
                <a:solidFill>
                  <a:srgbClr val="002060"/>
                </a:solidFill>
              </a:rPr>
              <a:t>ток-шоу «</a:t>
            </a:r>
            <a:r>
              <a:rPr lang="ru-RU" sz="2000" dirty="0">
                <a:solidFill>
                  <a:srgbClr val="002060"/>
                </a:solidFill>
              </a:rPr>
              <a:t>Профессиональный разговор</a:t>
            </a:r>
            <a:r>
              <a:rPr lang="ru-RU" sz="2000" i="1" dirty="0">
                <a:solidFill>
                  <a:srgbClr val="002060"/>
                </a:solidFill>
              </a:rPr>
              <a:t>»</a:t>
            </a:r>
            <a:r>
              <a:rPr lang="ru-RU" sz="2000" dirty="0">
                <a:solidFill>
                  <a:srgbClr val="002060"/>
                </a:solidFill>
              </a:rPr>
              <a:t>, которую секретарь Оргкомитета Конкурса объявляет участникам конкурсного </a:t>
            </a:r>
            <a:r>
              <a:rPr lang="ru-RU" sz="2000" dirty="0" smtClean="0">
                <a:solidFill>
                  <a:srgbClr val="002060"/>
                </a:solidFill>
              </a:rPr>
              <a:t>мероприятия «</a:t>
            </a:r>
            <a:r>
              <a:rPr lang="ru-RU" sz="2000" dirty="0">
                <a:solidFill>
                  <a:srgbClr val="002060"/>
                </a:solidFill>
              </a:rPr>
              <a:t>Профессиональный разговор</a:t>
            </a:r>
            <a:r>
              <a:rPr lang="ru-RU" sz="2000" i="1" dirty="0">
                <a:solidFill>
                  <a:srgbClr val="002060"/>
                </a:solidFill>
              </a:rPr>
              <a:t>»</a:t>
            </a:r>
            <a:r>
              <a:rPr lang="ru-RU" sz="2000" dirty="0">
                <a:solidFill>
                  <a:srgbClr val="002060"/>
                </a:solidFill>
              </a:rPr>
              <a:t> за день до проведения.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Регламент: 1 час 30 минут.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Критерии оценивания: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наличие собственной позиции по теме (0-10);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содержательность и аргументированность каждого выступления (0-10); 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умение вести профессиональный диалог (0-10);  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убедительность и красочность речи (0-10).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Максимальное количество баллов – 40.</a:t>
            </a:r>
            <a:br>
              <a:rPr lang="ru-RU" sz="2000" dirty="0">
                <a:solidFill>
                  <a:srgbClr val="002060"/>
                </a:solidFill>
              </a:rPr>
            </a:br>
            <a:endParaRPr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219200"/>
            <a:ext cx="5638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Лауреат, набравший наибольшее количество баллов по сумме результатов четвертого (очного)этапа(конкурсных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мероприятий«Мой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успешный проект» и ток-шоу «Профессиональный разговор»),объявляется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победителем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</a:t>
            </a:r>
            <a:r>
              <a:rPr lang="ru-RU" sz="2800" b="1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399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Calibri</vt:lpstr>
      <vt:lpstr>Office Theme</vt:lpstr>
      <vt:lpstr>Методические рекомендации     по подготовке к профессиональному  региональному конкурсу «Воспитатель года 2020».  т  Подготовила воспитатель МКДОУ   «Нижнедевицкий детский сад»        Куприянова Юлия Михайловна                     январь 2020 г.  </vt:lpstr>
      <vt:lpstr>Презентация PowerPoint</vt:lpstr>
      <vt:lpstr>Презентация PowerPoint</vt:lpstr>
      <vt:lpstr>Презентация PowerPoint</vt:lpstr>
      <vt:lpstr>На основе оценивания конкурсных мероприятий в рамках первого (заочного) этапа («Педагогическая находка», «Визитная карточка») и второго (очного) этапа («Мастер-класс) определяются 10 участников второго конкурсного мероприятия, получившие наибольшее количество баллов по сумме баллов трех конкурсных мероприятий. </vt:lpstr>
      <vt:lpstr>«Педагогическое мероприятие с детьми» Формат: педагогическое мероприятие с воспитанниками, демонстрирующее практический опыт Конкурсанта. Образовательная деятельность с воспитанниками дошкольного возраста может быть представлена разными формами. Возраст детей определяется Конкурсантом.  Регламент: занятие с детьми – до 20 минут, самоанализ – до 5 минут, ответы на вопросы членов жюри – до 10 минут. Критерии оценивания: методическая компетентность (соответствие формы, содержания, методов и приемов возрасту воспитанников) (0-10 баллов); умение заинтересовать группу воспитанников выбранным содержанием и видом деятельности (0-10); умение организовать и удерживать интерес воспитанников в течение организованной деятельности (0-10);  соответствие открытого педагогического мероприятия заявленному опыту работы(0-10); глубина и точность анализа занятия и рефлексии своей деятельности (0-10). Максимальное количество баллов – 50. </vt:lpstr>
      <vt:lpstr>Доклад-презентация «Мой успешный проект» Формат: доклад-презентация должен отражать практику применения участником метода проектов, включать представление (описание) значимой для всех субъектов проектной деятельности цели, согласованных действий и способов ее достижения, результатов, обеспечивающих возможность самостоятельного решения воспитанниками образовательной задачи (проблемы), приобретения ими нового опыта в различных видах деятельности. Конкурсант самостоятельно определяет социальную, педагогическую и (или) образовательную задачу. Регламент: выступление участника-до 10 минут (доклад-презентация участника - до 7 минут, ответы на вопросы жюри участника - до 3 минут). </vt:lpstr>
      <vt:lpstr>Ток-шоу «Профессиональный разговор» Участниками конкурсного мероприятия «Профессиональный разговор» являются лауреаты Конкурса, руководитель департамента образования, науки и молодежной политики Воронежской области и/или его заместитель, члены Оргкомитета, члены Жюри, представители общественных организаций. Оргкомитет Конкурса определяет тему ток-шоу «Профессиональный разговор», которую секретарь Оргкомитета Конкурса объявляет участникам конкурсного мероприятия «Профессиональный разговор» за день до проведения. Регламент: 1 час 30 минут. Критерии оценивания: наличие собственной позиции по теме (0-10); содержательность и аргументированность каждого выступления (0-10);  умение вести профессиональный диалог (0-10);   убедительность и красочность речи (0-10). Максимальное количество баллов – 40. </vt:lpstr>
      <vt:lpstr>Презентация PowerPoint</vt:lpstr>
      <vt:lpstr>Презентация PowerPoint</vt:lpstr>
      <vt:lpstr>  Показ мастер класса «Изготовление народной тряпичной куклы         «Ангел-хранитель».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Alexandr</cp:lastModifiedBy>
  <cp:revision>7</cp:revision>
  <dcterms:created xsi:type="dcterms:W3CDTF">2019-11-28T23:03:06Z</dcterms:created>
  <dcterms:modified xsi:type="dcterms:W3CDTF">2020-01-21T17:39:32Z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2019-04-03T00:00:00Z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2019-11-28T00:00:00Z</vt:filetime>
  </property>
</Properties>
</file>