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4"/>
  </p:notesMasterIdLst>
  <p:sldIdLst>
    <p:sldId id="273" r:id="rId2"/>
    <p:sldId id="258" r:id="rId3"/>
    <p:sldId id="323" r:id="rId4"/>
    <p:sldId id="315" r:id="rId5"/>
    <p:sldId id="327" r:id="rId6"/>
    <p:sldId id="329" r:id="rId7"/>
    <p:sldId id="330" r:id="rId8"/>
    <p:sldId id="332" r:id="rId9"/>
    <p:sldId id="340" r:id="rId10"/>
    <p:sldId id="345" r:id="rId11"/>
    <p:sldId id="331" r:id="rId12"/>
    <p:sldId id="348" r:id="rId13"/>
  </p:sldIdLst>
  <p:sldSz cx="9144000" cy="6858000" type="screen4x3"/>
  <p:notesSz cx="6858000" cy="100139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4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88" autoAdjust="0"/>
    <p:restoredTop sz="94620" autoAdjust="0"/>
  </p:normalViewPr>
  <p:slideViewPr>
    <p:cSldViewPr>
      <p:cViewPr varScale="1">
        <p:scale>
          <a:sx n="65" d="100"/>
          <a:sy n="65" d="100"/>
        </p:scale>
        <p:origin x="1464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2264" y="-76"/>
      </p:cViewPr>
      <p:guideLst>
        <p:guide orient="horz" pos="3154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 занятий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Лист1!$A$2:$A$8</c:f>
              <c:strCache>
                <c:ptCount val="7"/>
                <c:pt idx="0">
                  <c:v>Сенсорно-перцептивная деятельность</c:v>
                </c:pt>
                <c:pt idx="1">
                  <c:v>Зрительно-моторная координация</c:v>
                </c:pt>
                <c:pt idx="2">
                  <c:v>Классификация предметов</c:v>
                </c:pt>
                <c:pt idx="3">
                  <c:v>Начальные математические представления</c:v>
                </c:pt>
                <c:pt idx="4">
                  <c:v>Развитие высших психических функций</c:v>
                </c:pt>
                <c:pt idx="5">
                  <c:v>Пространственные представления</c:v>
                </c:pt>
                <c:pt idx="6">
                  <c:v>Конструктивный праксис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29-4C97-B284-1056332684C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После занятий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Лист1!$A$2:$A$8</c:f>
              <c:strCache>
                <c:ptCount val="7"/>
                <c:pt idx="0">
                  <c:v>Сенсорно-перцептивная деятельность</c:v>
                </c:pt>
                <c:pt idx="1">
                  <c:v>Зрительно-моторная координация</c:v>
                </c:pt>
                <c:pt idx="2">
                  <c:v>Классификация предметов</c:v>
                </c:pt>
                <c:pt idx="3">
                  <c:v>Начальные математические представления</c:v>
                </c:pt>
                <c:pt idx="4">
                  <c:v>Развитие высших психических функций</c:v>
                </c:pt>
                <c:pt idx="5">
                  <c:v>Пространственные представления</c:v>
                </c:pt>
                <c:pt idx="6">
                  <c:v>Конструктивный праксис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2</c:v>
                </c:pt>
                <c:pt idx="5">
                  <c:v>2</c:v>
                </c:pt>
                <c:pt idx="6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829-4C97-B284-1056332684C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Лист1!$A$2:$A$8</c:f>
              <c:strCache>
                <c:ptCount val="7"/>
                <c:pt idx="0">
                  <c:v>Сенсорно-перцептивная деятельность</c:v>
                </c:pt>
                <c:pt idx="1">
                  <c:v>Зрительно-моторная координация</c:v>
                </c:pt>
                <c:pt idx="2">
                  <c:v>Классификация предметов</c:v>
                </c:pt>
                <c:pt idx="3">
                  <c:v>Начальные математические представления</c:v>
                </c:pt>
                <c:pt idx="4">
                  <c:v>Развитие высших психических функций</c:v>
                </c:pt>
                <c:pt idx="5">
                  <c:v>Пространственные представления</c:v>
                </c:pt>
                <c:pt idx="6">
                  <c:v>Конструктивный праксис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02-C829-4C97-B284-1056332684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4495352"/>
        <c:axId val="124498096"/>
        <c:axId val="0"/>
      </c:bar3DChart>
      <c:catAx>
        <c:axId val="124495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4498096"/>
        <c:crosses val="autoZero"/>
        <c:auto val="1"/>
        <c:lblAlgn val="ctr"/>
        <c:lblOffset val="100"/>
        <c:noMultiLvlLbl val="0"/>
      </c:catAx>
      <c:valAx>
        <c:axId val="124498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4495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6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6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BF6AD-C504-4925-BC6D-E5BAD754B05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5513" y="750888"/>
            <a:ext cx="5006975" cy="3756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56626"/>
            <a:ext cx="5486400" cy="450627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1514"/>
            <a:ext cx="2971800" cy="5006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511514"/>
            <a:ext cx="2971800" cy="5006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24C86-0C8F-4C76-B112-4E2B487EF8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137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24C86-0C8F-4C76-B112-4E2B487EF811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3729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FA40-E340-4CFF-BD1B-DC737FAEAF3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61C72AE-A373-4566-AA8F-B4EE3B0CA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FA40-E340-4CFF-BD1B-DC737FAEAF3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72AE-A373-4566-AA8F-B4EE3B0CA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FA40-E340-4CFF-BD1B-DC737FAEAF3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72AE-A373-4566-AA8F-B4EE3B0CA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FA40-E340-4CFF-BD1B-DC737FAEAF3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61C72AE-A373-4566-AA8F-B4EE3B0CA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FA40-E340-4CFF-BD1B-DC737FAEAF3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72AE-A373-4566-AA8F-B4EE3B0CA6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FA40-E340-4CFF-BD1B-DC737FAEAF3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72AE-A373-4566-AA8F-B4EE3B0CA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FA40-E340-4CFF-BD1B-DC737FAEAF3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61C72AE-A373-4566-AA8F-B4EE3B0CA6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FA40-E340-4CFF-BD1B-DC737FAEAF3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72AE-A373-4566-AA8F-B4EE3B0CA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FA40-E340-4CFF-BD1B-DC737FAEAF3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72AE-A373-4566-AA8F-B4EE3B0CA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FA40-E340-4CFF-BD1B-DC737FAEAF3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72AE-A373-4566-AA8F-B4EE3B0CA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FA40-E340-4CFF-BD1B-DC737FAEAF3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72AE-A373-4566-AA8F-B4EE3B0CA6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D18FA40-E340-4CFF-BD1B-DC737FAEAF34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61C72AE-A373-4566-AA8F-B4EE3B0CA6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113" y="-603448"/>
            <a:ext cx="9197670" cy="778674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endParaRPr lang="ru-RU" sz="3200" b="1" dirty="0" smtClean="0"/>
          </a:p>
          <a:p>
            <a:pPr algn="ctr"/>
            <a:endParaRPr lang="ru-RU" sz="3200" b="1" dirty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>
              <a:latin typeface="Bookman Old Style" pitchFamily="18" charset="0"/>
            </a:endParaRPr>
          </a:p>
          <a:p>
            <a:pPr algn="ctr"/>
            <a:endParaRPr lang="ru-RU" sz="3200" b="1" dirty="0" smtClean="0">
              <a:latin typeface="Bookman Old Style" pitchFamily="18" charset="0"/>
            </a:endParaRPr>
          </a:p>
          <a:p>
            <a:pPr algn="ctr"/>
            <a:endParaRPr lang="ru-RU" sz="2800" b="1" dirty="0" smtClean="0">
              <a:latin typeface="Bookman Old Style" pitchFamily="18" charset="0"/>
            </a:endParaRPr>
          </a:p>
          <a:p>
            <a:pPr algn="ctr"/>
            <a:endParaRPr lang="ru-RU" sz="2800" b="1" dirty="0">
              <a:latin typeface="Bookman Old Style" pitchFamily="18" charset="0"/>
            </a:endParaRPr>
          </a:p>
          <a:p>
            <a:pPr algn="ctr"/>
            <a:endParaRPr lang="ru-RU" sz="2800" b="1" dirty="0" smtClean="0">
              <a:latin typeface="Bookman Old Style" pitchFamily="18" charset="0"/>
            </a:endParaRPr>
          </a:p>
          <a:p>
            <a:pPr algn="ctr"/>
            <a:endParaRPr lang="ru-RU" sz="2800" b="1" dirty="0">
              <a:latin typeface="Bookman Old Style" pitchFamily="18" charset="0"/>
            </a:endParaRPr>
          </a:p>
          <a:p>
            <a:pPr algn="ctr"/>
            <a:endParaRPr lang="ru-RU" sz="2800" b="1" dirty="0" smtClean="0">
              <a:latin typeface="Bookman Old Style" pitchFamily="18" charset="0"/>
            </a:endParaRPr>
          </a:p>
          <a:p>
            <a:pPr algn="ctr"/>
            <a:endParaRPr lang="ru-RU" sz="2800" b="1" dirty="0" smtClean="0">
              <a:latin typeface="Bookman Old Style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ookman Old Style" pitchFamily="18" charset="0"/>
              </a:rPr>
              <a:t>	</a:t>
            </a:r>
          </a:p>
          <a:p>
            <a:endParaRPr lang="ru-RU" sz="2800" b="1" dirty="0">
              <a:solidFill>
                <a:srgbClr val="FFC000"/>
              </a:solidFill>
              <a:latin typeface="Bookman Old Style" pitchFamily="18" charset="0"/>
            </a:endParaRPr>
          </a:p>
          <a:p>
            <a:r>
              <a:rPr lang="ru-RU" sz="2800" b="1" dirty="0" smtClean="0">
                <a:solidFill>
                  <a:srgbClr val="FFC000"/>
                </a:solidFill>
                <a:latin typeface="Bookman Old Style" pitchFamily="18" charset="0"/>
              </a:rPr>
              <a:t>	</a:t>
            </a:r>
          </a:p>
          <a:p>
            <a:endParaRPr lang="ru-RU" sz="2800" b="1" dirty="0">
              <a:solidFill>
                <a:srgbClr val="FFC000"/>
              </a:solidFill>
              <a:latin typeface="Bookman Old Style" pitchFamily="18" charset="0"/>
            </a:endParaRPr>
          </a:p>
          <a:p>
            <a:endParaRPr lang="ru-RU" sz="2800" b="1" dirty="0" smtClean="0">
              <a:solidFill>
                <a:srgbClr val="FFC000"/>
              </a:solidFill>
              <a:latin typeface="Bookman Old Style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FFC000"/>
                </a:solidFill>
                <a:latin typeface="Bookman Old Style" pitchFamily="18" charset="0"/>
              </a:rPr>
              <a:t>	</a:t>
            </a:r>
            <a:endParaRPr lang="ru-RU" dirty="0"/>
          </a:p>
        </p:txBody>
      </p:sp>
      <p:pic>
        <p:nvPicPr>
          <p:cNvPr id="4" name="Рисунок 3" descr="http://shkola5sosva.ru/wp-content/uploads/2013/03/vernye-druziy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2088232" cy="1872208"/>
          </a:xfrm>
          <a:prstGeom prst="ellipse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2459504"/>
            <a:ext cx="88569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Общеобразовательное Учреждение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Москвы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Троицкий Реабилитационно-образовательный Центр «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Солнышко»</a:t>
            </a:r>
          </a:p>
        </p:txBody>
      </p:sp>
    </p:spTree>
    <p:extLst>
      <p:ext uri="{BB962C8B-B14F-4D97-AF65-F5344CB8AC3E}">
        <p14:creationId xmlns:p14="http://schemas.microsoft.com/office/powerpoint/2010/main" val="237937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16"/>
    </mc:Choice>
    <mc:Fallback xmlns="">
      <p:transition spd="slow" advTm="89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Коррекционное занятие   учителя – дефектолога с использованием комплекта «Пертра»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5715" y="1358771"/>
            <a:ext cx="5328593" cy="401289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27584" y="5517232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Егор, 8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лет,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ЗПРР (задержка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-речевого развития)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с чемоданом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«Упорядочивание элементов»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82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88"/>
    </mc:Choice>
    <mc:Fallback xmlns="">
      <p:transition spd="slow" advTm="87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231" y="208889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633140083"/>
              </p:ext>
            </p:extLst>
          </p:nvPr>
        </p:nvGraphicFramePr>
        <p:xfrm>
          <a:off x="683568" y="1397000"/>
          <a:ext cx="7416824" cy="4696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33231" y="404664"/>
            <a:ext cx="85152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эффективности коррекционно-развивающих занятий с игровым комплектом «ПЕРТРА» за 2019 г.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1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45"/>
    </mc:Choice>
    <mc:Fallback xmlns="">
      <p:transition spd="slow" advTm="89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2564904"/>
            <a:ext cx="53285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://shkola5sosva.ru/wp-content/uploads/2013/03/vernye-druziy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2088232" cy="1872208"/>
          </a:xfrm>
          <a:prstGeom prst="ellipse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102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29"/>
    </mc:Choice>
    <mc:Fallback xmlns="">
      <p:transition spd="slow" advTm="89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1"/>
            <a:ext cx="8740080" cy="37444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kern="0" dirty="0" smtClean="0">
                <a:solidFill>
                  <a:srgbClr val="002060"/>
                </a:solidFill>
              </a:rPr>
              <a:t>  </a:t>
            </a:r>
            <a:r>
              <a:rPr lang="ru-RU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Центр «Солнышко» оказывает следующие услуги по:</a:t>
            </a:r>
          </a:p>
          <a:p>
            <a:r>
              <a:rPr lang="ru-RU" sz="24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омплексной медико-социальной реабилитации</a:t>
            </a:r>
          </a:p>
          <a:p>
            <a:r>
              <a:rPr lang="ru-RU" sz="24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оциально-бытовой адаптации</a:t>
            </a:r>
            <a:endParaRPr lang="ru-RU" sz="2400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оциально-педагогической реабилитации</a:t>
            </a:r>
            <a:endParaRPr lang="ru-RU" sz="2400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оциально-психологической реабилитации</a:t>
            </a:r>
          </a:p>
          <a:p>
            <a:r>
              <a:rPr lang="ru-RU" sz="24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оциально-средовой ориентации</a:t>
            </a:r>
          </a:p>
          <a:p>
            <a:r>
              <a:rPr lang="ru-RU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реабилитации методами физкультуры и спорта</a:t>
            </a:r>
          </a:p>
          <a:p>
            <a:r>
              <a:rPr lang="ru-RU" sz="24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оциокультурной реабилитации</a:t>
            </a:r>
          </a:p>
          <a:p>
            <a:r>
              <a:rPr lang="ru-RU" sz="24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бразовательные услуги</a:t>
            </a:r>
          </a:p>
          <a:p>
            <a:pPr marL="0" indent="0">
              <a:buNone/>
            </a:pP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122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79"/>
    </mc:Choice>
    <mc:Fallback xmlns="">
      <p:transition spd="slow" advTm="72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231" y="208889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комплект «Пертра»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231" y="5201464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   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920459"/>
            <a:ext cx="42484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kern="0" dirty="0" smtClean="0">
                <a:solidFill>
                  <a:srgbClr val="002060"/>
                </a:solidFill>
              </a:rPr>
              <a:t>    </a:t>
            </a:r>
          </a:p>
          <a:p>
            <a:pPr algn="just"/>
            <a:endParaRPr lang="ru-RU" b="1" i="1" kern="0" dirty="0" smtClean="0">
              <a:solidFill>
                <a:srgbClr val="002060"/>
              </a:solidFill>
            </a:endParaRPr>
          </a:p>
          <a:p>
            <a:pPr algn="just"/>
            <a:r>
              <a:rPr lang="ru-RU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 психолога Пертра разработал известный педагог-практик Марианна Фростинг.</a:t>
            </a:r>
          </a:p>
          <a:p>
            <a:pPr algn="just"/>
            <a:r>
              <a:rPr lang="ru-RU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Он смоделирован согласно концепции творческого </a:t>
            </a:r>
          </a:p>
          <a:p>
            <a:pPr algn="just"/>
            <a:r>
              <a:rPr lang="ru-RU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как ребенка, так и самого педагога.</a:t>
            </a:r>
            <a:endParaRPr lang="ru-RU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7" name="Picture 2" descr="C:\Documents and Settings\User\Мои документы\Пертра\DSC0360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910566"/>
            <a:ext cx="3456384" cy="4174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5058437"/>
            <a:ext cx="773171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50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«Надо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предпочесть того педагога, который идет новыми путями. Каждое его слово, каждый поступок несет на себе печать незабываемой новизны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Л.С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Выготский</a:t>
            </a:r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83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23"/>
    </mc:Choice>
    <mc:Fallback xmlns="">
      <p:transition spd="slow" advTm="89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231" y="208889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комплект   «Пертра» состоит: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737"/>
          <a:stretch/>
        </p:blipFill>
        <p:spPr bwMode="auto">
          <a:xfrm>
            <a:off x="5508104" y="1916832"/>
            <a:ext cx="3138944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1700808"/>
            <a:ext cx="504113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Чемодан 1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Пространство на плоскости.</a:t>
            </a:r>
          </a:p>
          <a:p>
            <a:pPr>
              <a:lnSpc>
                <a:spcPct val="150000"/>
              </a:lnSpc>
            </a:pPr>
            <a:r>
              <a:rPr lang="ru-RU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Чемодан 2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Упорядочение элементов.</a:t>
            </a:r>
          </a:p>
          <a:p>
            <a:pPr>
              <a:lnSpc>
                <a:spcPct val="150000"/>
              </a:lnSpc>
            </a:pPr>
            <a:r>
              <a:rPr lang="ru-RU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Чемодан 3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Одинаковое и разное.</a:t>
            </a:r>
          </a:p>
          <a:p>
            <a:pPr>
              <a:lnSpc>
                <a:spcPct val="150000"/>
              </a:lnSpc>
            </a:pPr>
            <a:r>
              <a:rPr lang="ru-RU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Чемодан 4: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Пространство и преобразование.</a:t>
            </a:r>
          </a:p>
          <a:p>
            <a:pPr>
              <a:lnSpc>
                <a:spcPct val="150000"/>
              </a:lnSpc>
            </a:pPr>
            <a:r>
              <a:rPr lang="ru-RU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Чемодан 5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От каракуль к каллиграфии.</a:t>
            </a:r>
          </a:p>
          <a:p>
            <a:pPr>
              <a:lnSpc>
                <a:spcPct val="150000"/>
              </a:lnSpc>
            </a:pPr>
            <a:r>
              <a:rPr lang="ru-RU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Чемодан 6: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хватания к схватыванию.</a:t>
            </a:r>
          </a:p>
          <a:p>
            <a:pPr>
              <a:lnSpc>
                <a:spcPct val="150000"/>
              </a:lnSpc>
            </a:pPr>
            <a:r>
              <a:rPr lang="ru-RU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Чемодан 7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Начальные математические знания.</a:t>
            </a:r>
          </a:p>
          <a:p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807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62"/>
    </mc:Choice>
    <mc:Fallback xmlns="">
      <p:transition spd="slow" advTm="89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231" y="208889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</a:t>
            </a:r>
            <a:r>
              <a:rPr lang="ru-RU" sz="3200" b="1" dirty="0" smtClean="0">
                <a:solidFill>
                  <a:srgbClr val="002060"/>
                </a:solidFill>
              </a:rPr>
              <a:t>  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«Пертра» 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941" y="1268761"/>
            <a:ext cx="828149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Дает возможность: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аботать с каждым набором отдельно, либо одновременно использовать детали из разных наборов;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одновременную игру нескольких детей;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 использован в работе учителя-дефектолога, педагога-психолога, учителя-логопеда и воспитателя.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3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93"/>
    </mc:Choice>
    <mc:Fallback xmlns="">
      <p:transition spd="slow" advTm="90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231" y="208889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Коррекционное занятие   учителя – дефектолога с использованием комплекта «Пертра»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V="1">
            <a:off x="2699792" y="4306162"/>
            <a:ext cx="4158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i="1" kern="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flipV="1">
            <a:off x="2483768" y="4306162"/>
            <a:ext cx="4374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i="1" kern="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517232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Настя, 7 лет ЗПР (задержка психического развития)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с чемоданом «Одинаковое и разное»</a:t>
            </a:r>
          </a:p>
        </p:txBody>
      </p:sp>
      <p:pic>
        <p:nvPicPr>
          <p:cNvPr id="6" name="Picture 2" descr="C:\Documents and Settings\Заместитель\Рабочий стол\Занятия на Пертре\DSC0359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20825" y="1271406"/>
            <a:ext cx="5304837" cy="4101809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63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06"/>
    </mc:Choice>
    <mc:Fallback xmlns="">
      <p:transition spd="slow" advTm="91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231" y="208889"/>
            <a:ext cx="87129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Коррекционное занятие   учителя – дефектолога с использованием комплекта «Пертра»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Documents and Settings\User\Мои документы\Пертра\DSC0358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5736" y="1340768"/>
            <a:ext cx="4864832" cy="392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3744" y="5373216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Иван, 4 года ЗПРР (Задержка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-речевого развития)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с чемоданом «Упорядочение элементов»</a:t>
            </a:r>
          </a:p>
        </p:txBody>
      </p:sp>
    </p:spTree>
    <p:extLst>
      <p:ext uri="{BB962C8B-B14F-4D97-AF65-F5344CB8AC3E}">
        <p14:creationId xmlns:p14="http://schemas.microsoft.com/office/powerpoint/2010/main" val="395275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79"/>
    </mc:Choice>
    <mc:Fallback xmlns="">
      <p:transition spd="slow" advTm="90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flipV="1">
            <a:off x="467544" y="1788495"/>
            <a:ext cx="4625753" cy="75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3" y="4149080"/>
            <a:ext cx="4518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1002" y="5737325"/>
            <a:ext cx="81369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Алена, 8 лет, ДЦП (Детский церебральный паралич)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с чемоданом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«Пространство на плоскости»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404664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Коррекционное занятие   учителя – дефектолога с использованием комплекта «Пертра»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26668" y="1534913"/>
            <a:ext cx="4005572" cy="389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96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66"/>
    </mc:Choice>
    <mc:Fallback xmlns="">
      <p:transition spd="slow" advTm="88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User\Мои документы\Пертра\DSC036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628800"/>
            <a:ext cx="4608512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5229200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Максим,11 лет,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-моторная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алалия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с чемоданом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 каракуль к каллиграфии»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04664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Коррекционное занятие   учителя – дефектолога с использованием комплекта «Пертра»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16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13"/>
    </mc:Choice>
    <mc:Fallback xmlns="">
      <p:transition spd="slow" advTm="87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1525</TotalTime>
  <Words>356</Words>
  <Application>Microsoft Office PowerPoint</Application>
  <PresentationFormat>Экран (4:3)</PresentationFormat>
  <Paragraphs>74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Bookman Old Style</vt:lpstr>
      <vt:lpstr>Calibri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Физкультурно – оздоровительная работа в ЦРР «Солнышко»</dc:title>
  <dc:creator>Наташа</dc:creator>
  <cp:lastModifiedBy>Hewlett-Packard Company</cp:lastModifiedBy>
  <cp:revision>145</cp:revision>
  <cp:lastPrinted>2014-09-18T06:57:12Z</cp:lastPrinted>
  <dcterms:created xsi:type="dcterms:W3CDTF">2014-07-24T16:55:41Z</dcterms:created>
  <dcterms:modified xsi:type="dcterms:W3CDTF">2020-04-03T13:04:54Z</dcterms:modified>
</cp:coreProperties>
</file>