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4"/>
  </p:notesMasterIdLst>
  <p:sldIdLst>
    <p:sldId id="256" r:id="rId2"/>
    <p:sldId id="264" r:id="rId3"/>
    <p:sldId id="261" r:id="rId4"/>
    <p:sldId id="262" r:id="rId5"/>
    <p:sldId id="265" r:id="rId6"/>
    <p:sldId id="266" r:id="rId7"/>
    <p:sldId id="268" r:id="rId8"/>
    <p:sldId id="267" r:id="rId9"/>
    <p:sldId id="269" r:id="rId10"/>
    <p:sldId id="263" r:id="rId11"/>
    <p:sldId id="270" r:id="rId12"/>
    <p:sldId id="25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E1D"/>
    <a:srgbClr val="2C2C84"/>
    <a:srgbClr val="99FF66"/>
    <a:srgbClr val="8E8EDA"/>
    <a:srgbClr val="EE7700"/>
    <a:srgbClr val="E27100"/>
    <a:srgbClr val="FA7D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6845E9-9EF7-4997-B76A-CBE43EEF8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61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2295525"/>
            <a:ext cx="6202362" cy="1470025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Заголовок</a:t>
            </a:r>
            <a:br>
              <a:rPr lang="ru-RU"/>
            </a:br>
            <a:r>
              <a:rPr lang="ru-RU"/>
              <a:t>Слайда-разделителя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462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560F6-E19E-41EB-ADE5-6DA4EF148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38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72313" y="115888"/>
            <a:ext cx="2071687" cy="57610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2488" y="115888"/>
            <a:ext cx="6067425" cy="57610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C911-AFF7-4C93-801A-7A9D6CAA5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5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21312-2ECA-4BEE-93C3-6D17E518C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0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29E15-E6A5-4794-9D53-C8B377621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085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2488" y="1949450"/>
            <a:ext cx="3846512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1400" y="1949450"/>
            <a:ext cx="3846513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18965-A97C-4EAE-BE21-CFDFB22C5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170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D9D42-9382-42A1-8544-8C82933A3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9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74DF3-35F3-44D1-B606-9C8622B42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5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31723-AB23-4959-9CD8-72FCF5FB8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67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A0209-62EA-40C9-8A10-4E587852E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6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88C7E-8BA2-471B-8B65-5E3B2A9E9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32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158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Заголовок</a:t>
            </a:r>
            <a:br>
              <a:rPr lang="ru-RU" altLang="ru-RU" smtClean="0"/>
            </a:br>
            <a:r>
              <a:rPr lang="ru-RU" altLang="ru-RU" smtClean="0"/>
              <a:t>Можно в две строки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2488" y="1949450"/>
            <a:ext cx="7845425" cy="392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088" y="6365875"/>
            <a:ext cx="838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375202A-657B-445F-8CEB-8548AAF94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2C2C84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200">
          <a:solidFill>
            <a:srgbClr val="2C2C84"/>
          </a:solidFill>
          <a:latin typeface="+mn-lt"/>
          <a:ea typeface="+mn-ea"/>
          <a:cs typeface="+mn-cs"/>
        </a:defRPr>
      </a:lvl1pPr>
      <a:lvl2pPr marL="712788" indent="-18097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2pPr>
      <a:lvl3pPr marL="1235075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C2C84"/>
          </a:solidFill>
          <a:latin typeface="+mn-lt"/>
        </a:defRPr>
      </a:lvl3pPr>
      <a:lvl4pPr marL="1643063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2C2C8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rgbClr val="2C2C84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1079500"/>
          </a:xfrm>
        </p:spPr>
        <p:txBody>
          <a:bodyPr/>
          <a:lstStyle/>
          <a:p>
            <a:pPr algn="ctr" eaLnBrk="1" hangingPunct="1"/>
            <a:r>
              <a:rPr lang="ru-RU" altLang="ru-RU" sz="6000" b="1" dirty="0" smtClean="0">
                <a:solidFill>
                  <a:srgbClr val="FFFF00"/>
                </a:solidFill>
              </a:rPr>
              <a:t>Баскетбол</a:t>
            </a:r>
            <a:r>
              <a:rPr lang="ru-RU" altLang="ru-RU" b="1" dirty="0" smtClean="0">
                <a:solidFill>
                  <a:srgbClr val="FFFF00"/>
                </a:solidFill>
              </a:rPr>
              <a:t/>
            </a:r>
            <a:br>
              <a:rPr lang="ru-RU" altLang="ru-RU" b="1" dirty="0" smtClean="0">
                <a:solidFill>
                  <a:srgbClr val="FFFF00"/>
                </a:solidFill>
              </a:rPr>
            </a:br>
            <a:r>
              <a:rPr lang="ru-RU" altLang="ru-RU" b="1" dirty="0" smtClean="0">
                <a:solidFill>
                  <a:srgbClr val="FFFF00"/>
                </a:solidFill>
              </a:rPr>
              <a:t>(Вопросы и ответы)</a:t>
            </a:r>
            <a:br>
              <a:rPr lang="ru-RU" altLang="ru-RU" b="1" dirty="0" smtClean="0">
                <a:solidFill>
                  <a:srgbClr val="FFFF00"/>
                </a:solidFill>
              </a:rPr>
            </a:br>
            <a:endParaRPr lang="ru-RU" altLang="ru-RU" b="1" dirty="0" smtClean="0">
              <a:solidFill>
                <a:srgbClr val="FFFF00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3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4B7DA37-A4A7-4DED-B4E8-FD4EE558AC95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mtClean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083188"/>
              </p:ext>
            </p:extLst>
          </p:nvPr>
        </p:nvGraphicFramePr>
        <p:xfrm>
          <a:off x="-4" y="2142780"/>
          <a:ext cx="6323332" cy="73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773"/>
                <a:gridCol w="624951"/>
                <a:gridCol w="624951"/>
                <a:gridCol w="624951"/>
                <a:gridCol w="624951"/>
                <a:gridCol w="624951"/>
                <a:gridCol w="624951"/>
                <a:gridCol w="624951"/>
                <a:gridCol w="624951"/>
                <a:gridCol w="624951"/>
              </a:tblGrid>
              <a:tr h="29867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1800" dirty="0">
                        <a:solidFill>
                          <a:srgbClr val="FF0000"/>
                        </a:solidFill>
                      </a:endParaRPr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67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12" name="TextBox 5"/>
          <p:cNvSpPr txBox="1">
            <a:spLocks noChangeArrowheads="1"/>
          </p:cNvSpPr>
          <p:nvPr/>
        </p:nvSpPr>
        <p:spPr bwMode="auto">
          <a:xfrm>
            <a:off x="0" y="1758986"/>
            <a:ext cx="8893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Blip>
                <a:blip r:embed="rId3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u="sng" dirty="0">
                <a:solidFill>
                  <a:srgbClr val="FFFF00"/>
                </a:solidFill>
              </a:rPr>
              <a:t>Фамилия, </a:t>
            </a:r>
            <a:r>
              <a:rPr lang="ru-RU" altLang="ru-RU" sz="2400" u="sng" dirty="0" smtClean="0">
                <a:solidFill>
                  <a:srgbClr val="FFFF00"/>
                </a:solidFill>
              </a:rPr>
              <a:t>Имя                                             Вариант  №</a:t>
            </a:r>
            <a:r>
              <a:rPr lang="ru-RU" altLang="ru-RU" sz="2400" dirty="0" smtClean="0">
                <a:solidFill>
                  <a:srgbClr val="FFFF00"/>
                </a:solidFill>
              </a:rPr>
              <a:t>  </a:t>
            </a:r>
            <a:r>
              <a:rPr lang="ru-RU" altLang="ru-RU" sz="2400" u="sng" dirty="0" smtClean="0">
                <a:solidFill>
                  <a:srgbClr val="FFFF00"/>
                </a:solidFill>
              </a:rPr>
              <a:t>         </a:t>
            </a:r>
            <a:endParaRPr lang="ru-RU" altLang="ru-RU" sz="2400" u="sng" dirty="0">
              <a:solidFill>
                <a:srgbClr val="FFFF00"/>
              </a:solidFill>
            </a:endParaRPr>
          </a:p>
        </p:txBody>
      </p:sp>
      <p:sp>
        <p:nvSpPr>
          <p:cNvPr id="3113" name="TextBox 6"/>
          <p:cNvSpPr txBox="1">
            <a:spLocks noChangeArrowheads="1"/>
          </p:cNvSpPr>
          <p:nvPr/>
        </p:nvSpPr>
        <p:spPr bwMode="auto">
          <a:xfrm>
            <a:off x="3348038" y="5949950"/>
            <a:ext cx="57959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Blip>
                <a:blip r:embed="rId3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</a:rPr>
              <a:t>Подготовил: учитель физкультуры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</a:rPr>
              <a:t> ГБОУ СОШ № 494 города Санкт-Петербурга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chemeClr val="tx1"/>
                </a:solidFill>
              </a:rPr>
              <a:t> Мосин Андрей Олегович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  <a:solidFill>
            <a:srgbClr val="FFC000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b="1" dirty="0"/>
              <a:t>9.Этот жест</a:t>
            </a:r>
          </a:p>
          <a:p>
            <a:pPr>
              <a:buFontTx/>
              <a:buNone/>
            </a:pPr>
            <a:r>
              <a:rPr lang="ru-RU" altLang="ru-RU" b="1" dirty="0"/>
              <a:t> судьи</a:t>
            </a:r>
          </a:p>
          <a:p>
            <a:pPr>
              <a:buFontTx/>
              <a:buNone/>
            </a:pPr>
            <a:r>
              <a:rPr lang="ru-RU" altLang="ru-RU" b="1" dirty="0"/>
              <a:t> означает:</a:t>
            </a:r>
          </a:p>
          <a:p>
            <a:pPr>
              <a:buFontTx/>
              <a:buNone/>
            </a:pPr>
            <a:endParaRPr lang="ru-RU" altLang="ru-RU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r>
              <a:rPr lang="ru-RU" altLang="ru-RU" dirty="0" smtClean="0"/>
              <a:t>1) </a:t>
            </a:r>
            <a:r>
              <a:rPr lang="ru-RU" altLang="ru-RU" dirty="0" smtClean="0"/>
              <a:t>удаление игрока</a:t>
            </a:r>
            <a:endParaRPr lang="ru-RU" altLang="ru-RU" dirty="0" smtClean="0"/>
          </a:p>
          <a:p>
            <a:r>
              <a:rPr lang="ru-RU" altLang="ru-RU" dirty="0" smtClean="0"/>
              <a:t>2) </a:t>
            </a:r>
            <a:r>
              <a:rPr lang="ru-RU" altLang="ru-RU" dirty="0" smtClean="0"/>
              <a:t>замена игрока</a:t>
            </a:r>
            <a:endParaRPr lang="ru-RU" altLang="ru-RU" dirty="0" smtClean="0"/>
          </a:p>
          <a:p>
            <a:r>
              <a:rPr lang="ru-RU" altLang="ru-RU" dirty="0" smtClean="0"/>
              <a:t>3) </a:t>
            </a:r>
            <a:r>
              <a:rPr lang="ru-RU" altLang="ru-RU" dirty="0" smtClean="0"/>
              <a:t>конец игры</a:t>
            </a:r>
            <a:endParaRPr lang="ru-RU" altLang="ru-RU" dirty="0" smtClean="0"/>
          </a:p>
        </p:txBody>
      </p:sp>
      <p:sp>
        <p:nvSpPr>
          <p:cNvPr id="12292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12293" name="Содержимое 5"/>
          <p:cNvSpPr>
            <a:spLocks noGrp="1"/>
          </p:cNvSpPr>
          <p:nvPr>
            <p:ph sz="quarter" idx="4"/>
          </p:nvPr>
        </p:nvSpPr>
        <p:spPr>
          <a:xfrm>
            <a:off x="4859338" y="1844824"/>
            <a:ext cx="3827462" cy="4248001"/>
          </a:xfrm>
          <a:solidFill>
            <a:srgbClr val="00B0F0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b="1" dirty="0" smtClean="0"/>
              <a:t>9.Этот жест</a:t>
            </a:r>
          </a:p>
          <a:p>
            <a:pPr>
              <a:buFontTx/>
              <a:buNone/>
            </a:pPr>
            <a:r>
              <a:rPr lang="ru-RU" altLang="ru-RU" b="1" dirty="0" smtClean="0"/>
              <a:t> судьи</a:t>
            </a:r>
          </a:p>
          <a:p>
            <a:pPr>
              <a:buFontTx/>
              <a:buNone/>
            </a:pPr>
            <a:r>
              <a:rPr lang="ru-RU" altLang="ru-RU" b="1" dirty="0" smtClean="0"/>
              <a:t> </a:t>
            </a:r>
            <a:r>
              <a:rPr lang="ru-RU" altLang="ru-RU" b="1" dirty="0" smtClean="0"/>
              <a:t>означает</a:t>
            </a:r>
            <a:r>
              <a:rPr lang="ru-RU" altLang="ru-RU" b="1" dirty="0" smtClean="0"/>
              <a:t>:</a:t>
            </a:r>
            <a:endParaRPr lang="ru-RU" altLang="ru-RU" b="1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r>
              <a:rPr lang="ru-RU" altLang="ru-RU" dirty="0" smtClean="0"/>
              <a:t>1) </a:t>
            </a:r>
            <a:r>
              <a:rPr lang="ru-RU" altLang="ru-RU" dirty="0" smtClean="0"/>
              <a:t>засчитан мяч 2 очка</a:t>
            </a:r>
            <a:endParaRPr lang="ru-RU" altLang="ru-RU" dirty="0" smtClean="0"/>
          </a:p>
          <a:p>
            <a:r>
              <a:rPr lang="ru-RU" altLang="ru-RU" dirty="0" smtClean="0"/>
              <a:t>2) </a:t>
            </a:r>
            <a:r>
              <a:rPr lang="ru-RU" altLang="ru-RU" dirty="0" smtClean="0"/>
              <a:t>двойное ведение</a:t>
            </a:r>
            <a:endParaRPr lang="ru-RU" altLang="ru-RU" dirty="0" smtClean="0"/>
          </a:p>
          <a:p>
            <a:r>
              <a:rPr lang="ru-RU" altLang="ru-RU" dirty="0" smtClean="0"/>
              <a:t>3) </a:t>
            </a:r>
            <a:r>
              <a:rPr lang="ru-RU" altLang="ru-RU" dirty="0" smtClean="0"/>
              <a:t>фол игроку №2</a:t>
            </a:r>
            <a:endParaRPr lang="ru-RU" altLang="ru-RU" dirty="0" smtClean="0"/>
          </a:p>
        </p:txBody>
      </p:sp>
      <p:sp>
        <p:nvSpPr>
          <p:cNvPr id="12294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2D304CC-12E8-4D46-A37C-BE19E969B354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mtClean="0">
              <a:solidFill>
                <a:schemeClr val="bg1"/>
              </a:solidFill>
            </a:endParaRPr>
          </a:p>
        </p:txBody>
      </p:sp>
      <p:pic>
        <p:nvPicPr>
          <p:cNvPr id="8" name="Picture 10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28792" y="2060848"/>
            <a:ext cx="1646062" cy="2344242"/>
          </a:xfrm>
          <a:prstGeom prst="rect">
            <a:avLst/>
          </a:prstGeom>
          <a:noFill/>
          <a:ln/>
        </p:spPr>
      </p:pic>
      <p:pic>
        <p:nvPicPr>
          <p:cNvPr id="9" name="Picture 11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43808" y="2035876"/>
            <a:ext cx="1512168" cy="236921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>
          <a:xfrm>
            <a:off x="179388" y="1773238"/>
            <a:ext cx="4040187" cy="4352925"/>
          </a:xfrm>
          <a:solidFill>
            <a:srgbClr val="FFC000"/>
          </a:solidFill>
        </p:spPr>
        <p:txBody>
          <a:bodyPr/>
          <a:lstStyle/>
          <a:p>
            <a:r>
              <a:rPr lang="ru-RU" b="1" dirty="0"/>
              <a:t> </a:t>
            </a:r>
            <a:r>
              <a:rPr lang="ru-RU" b="1" dirty="0" smtClean="0"/>
              <a:t>10.Может </a:t>
            </a:r>
            <a:r>
              <a:rPr lang="ru-RU" b="1" dirty="0"/>
              <a:t>ли игра закончиться ничейным счетом?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Может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</a:t>
            </a:r>
            <a:r>
              <a:rPr lang="ru-RU" dirty="0"/>
              <a:t>не может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3) </a:t>
            </a:r>
            <a:r>
              <a:rPr lang="ru-RU" dirty="0"/>
              <a:t>назначается переигровка.</a:t>
            </a:r>
          </a:p>
        </p:txBody>
      </p:sp>
      <p:sp>
        <p:nvSpPr>
          <p:cNvPr id="13316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13317" name="Содержимое 5"/>
          <p:cNvSpPr>
            <a:spLocks noGrp="1"/>
          </p:cNvSpPr>
          <p:nvPr>
            <p:ph sz="quarter" idx="4"/>
          </p:nvPr>
        </p:nvSpPr>
        <p:spPr>
          <a:xfrm>
            <a:off x="4716463" y="1700213"/>
            <a:ext cx="4259262" cy="4537075"/>
          </a:xfrm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/>
              <a:t> </a:t>
            </a:r>
            <a:r>
              <a:rPr lang="ru-RU" b="1" dirty="0" smtClean="0"/>
              <a:t>10.Победителем </a:t>
            </a:r>
            <a:r>
              <a:rPr lang="ru-RU" b="1" dirty="0"/>
              <a:t>встречи является команда: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выигравшая три четверти;</a:t>
            </a:r>
          </a:p>
          <a:p>
            <a:r>
              <a:rPr lang="ru-RU" dirty="0" smtClean="0"/>
              <a:t>2) </a:t>
            </a:r>
            <a:r>
              <a:rPr lang="ru-RU" dirty="0"/>
              <a:t>выигравшая вторую половину встречи;</a:t>
            </a:r>
          </a:p>
          <a:p>
            <a:r>
              <a:rPr lang="ru-RU" dirty="0" smtClean="0"/>
              <a:t>3) </a:t>
            </a:r>
            <a:r>
              <a:rPr lang="ru-RU" dirty="0"/>
              <a:t>набравшая хотя бы на одно очко больше </a:t>
            </a:r>
            <a:r>
              <a:rPr lang="ru-RU" dirty="0" smtClean="0"/>
              <a:t>соперника.</a:t>
            </a:r>
            <a:endParaRPr lang="ru-RU" altLang="ru-RU" dirty="0" smtClean="0"/>
          </a:p>
        </p:txBody>
      </p:sp>
      <p:sp>
        <p:nvSpPr>
          <p:cNvPr id="13318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F8D94C8-3D47-44FD-BFA4-C976DC0120C1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 bwMode="auto">
          <a:xfrm>
            <a:off x="0" y="0"/>
            <a:ext cx="4040188" cy="6397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2200" kern="0">
                <a:solidFill>
                  <a:srgbClr val="2C2C84"/>
                </a:solidFill>
                <a:latin typeface="+mn-lt"/>
              </a:rPr>
              <a:t>ВАРИАНТ 1</a:t>
            </a:r>
            <a:endParaRPr lang="ru-RU" sz="2200" kern="0" dirty="0">
              <a:solidFill>
                <a:srgbClr val="2C2C84"/>
              </a:solidFill>
              <a:latin typeface="+mn-lt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 bwMode="auto">
          <a:xfrm>
            <a:off x="1763713" y="2205038"/>
            <a:ext cx="4040187" cy="6397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ru-RU" sz="2200" kern="0" dirty="0">
                <a:solidFill>
                  <a:srgbClr val="2C2C84"/>
                </a:solidFill>
                <a:latin typeface="+mn-lt"/>
              </a:rPr>
              <a:t>ВАРИАНТ 2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61888"/>
              </p:ext>
            </p:extLst>
          </p:nvPr>
        </p:nvGraphicFramePr>
        <p:xfrm>
          <a:off x="1116013" y="692150"/>
          <a:ext cx="6096000" cy="1011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9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</a:t>
                      </a:r>
                      <a:endParaRPr lang="ru-RU" sz="1800" dirty="0"/>
                    </a:p>
                  </a:txBody>
                  <a:tcPr marT="45734" marB="45734"/>
                </a:tc>
              </a:tr>
              <a:tr h="6402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1331"/>
              </p:ext>
            </p:extLst>
          </p:nvPr>
        </p:nvGraphicFramePr>
        <p:xfrm>
          <a:off x="2916238" y="2997200"/>
          <a:ext cx="6096000" cy="1011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9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</a:t>
                      </a:r>
                      <a:endParaRPr lang="ru-RU" sz="1800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</a:t>
                      </a:r>
                      <a:endParaRPr lang="ru-RU" sz="1800" dirty="0"/>
                    </a:p>
                  </a:txBody>
                  <a:tcPr marT="45734" marB="45734"/>
                </a:tc>
              </a:tr>
              <a:tr h="6402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 marT="45734" marB="45734"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 marT="45734" marB="45734"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33254"/>
            <a:ext cx="4572000" cy="2571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3254"/>
            <a:ext cx="4604720" cy="25901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4099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b="1" dirty="0" smtClean="0"/>
              <a:t>1.Игра </a:t>
            </a:r>
            <a:r>
              <a:rPr lang="ru-RU" altLang="ru-RU" b="1" dirty="0" smtClean="0"/>
              <a:t>официально начинается:</a:t>
            </a:r>
            <a:endParaRPr lang="en-US" altLang="ru-RU" b="1" dirty="0" smtClean="0"/>
          </a:p>
          <a:p>
            <a:pPr>
              <a:buFontTx/>
              <a:buNone/>
            </a:pPr>
            <a:endParaRPr lang="ru-RU" altLang="ru-RU" dirty="0" smtClean="0"/>
          </a:p>
          <a:p>
            <a:r>
              <a:rPr lang="ru-RU" altLang="ru-RU" dirty="0" smtClean="0"/>
              <a:t>1) с подачи мяча с задней линии.</a:t>
            </a:r>
          </a:p>
          <a:p>
            <a:r>
              <a:rPr lang="ru-RU" altLang="ru-RU" dirty="0" smtClean="0"/>
              <a:t>2) со спорного броска в центральном круге.</a:t>
            </a:r>
          </a:p>
          <a:p>
            <a:r>
              <a:rPr lang="ru-RU" altLang="ru-RU" dirty="0" smtClean="0"/>
              <a:t>3)  с гонга судьи.</a:t>
            </a:r>
          </a:p>
        </p:txBody>
      </p:sp>
      <p:sp>
        <p:nvSpPr>
          <p:cNvPr id="4100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4101" name="Содержимое 5"/>
          <p:cNvSpPr>
            <a:spLocks noGrp="1"/>
          </p:cNvSpPr>
          <p:nvPr>
            <p:ph sz="quarter" idx="4"/>
          </p:nvPr>
        </p:nvSpPr>
        <p:spPr>
          <a:xfrm>
            <a:off x="4932363" y="2133600"/>
            <a:ext cx="3670300" cy="3951288"/>
          </a:xfrm>
          <a:solidFill>
            <a:srgbClr val="00B0F0"/>
          </a:solidFill>
        </p:spPr>
        <p:txBody>
          <a:bodyPr/>
          <a:lstStyle/>
          <a:p>
            <a:r>
              <a:rPr lang="ru-RU" b="1" dirty="0" smtClean="0"/>
              <a:t>1.Встреча </a:t>
            </a:r>
            <a:r>
              <a:rPr lang="ru-RU" b="1" dirty="0"/>
              <a:t>в баскетболе состоит из:</a:t>
            </a:r>
            <a:endParaRPr lang="ru-RU" dirty="0"/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dirty="0"/>
              <a:t>двух таймов по 20 минут;</a:t>
            </a:r>
          </a:p>
          <a:p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dirty="0"/>
              <a:t>четырех таймов по 10 минут;</a:t>
            </a:r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/>
              <a:t>трех таймов по 15 минут.</a:t>
            </a:r>
          </a:p>
          <a:p>
            <a:pPr>
              <a:buFontTx/>
              <a:buNone/>
            </a:pPr>
            <a:endParaRPr lang="en-US" altLang="ru-RU" dirty="0" smtClean="0"/>
          </a:p>
          <a:p>
            <a:pPr>
              <a:buFontTx/>
              <a:buNone/>
            </a:pPr>
            <a:endParaRPr lang="ru-RU" altLang="ru-RU" dirty="0" smtClean="0"/>
          </a:p>
        </p:txBody>
      </p:sp>
      <p:sp>
        <p:nvSpPr>
          <p:cNvPr id="4102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8DDBB22-992B-46FA-B2F9-49027502B68C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5123" name="Содержимое 3"/>
          <p:cNvSpPr>
            <a:spLocks noGrp="1"/>
          </p:cNvSpPr>
          <p:nvPr>
            <p:ph sz="half" idx="2"/>
          </p:nvPr>
        </p:nvSpPr>
        <p:spPr>
          <a:xfrm>
            <a:off x="4716463" y="1844675"/>
            <a:ext cx="4040187" cy="4095750"/>
          </a:xfrm>
          <a:solidFill>
            <a:srgbClr val="00B0F0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b="1" dirty="0"/>
              <a:t>2</a:t>
            </a:r>
            <a:r>
              <a:rPr lang="ru-RU" altLang="ru-RU" b="1" dirty="0" smtClean="0"/>
              <a:t>.Сколько игроков одной команды  </a:t>
            </a:r>
            <a:r>
              <a:rPr lang="ru-RU" altLang="ru-RU" b="1" dirty="0" smtClean="0"/>
              <a:t>может находится на игровой площадке во время матча:</a:t>
            </a:r>
          </a:p>
          <a:p>
            <a:pPr>
              <a:buFontTx/>
              <a:buNone/>
            </a:pPr>
            <a:endParaRPr lang="ru-RU" altLang="ru-RU" dirty="0" smtClean="0"/>
          </a:p>
          <a:p>
            <a:r>
              <a:rPr lang="ru-RU" altLang="ru-RU" dirty="0" smtClean="0"/>
              <a:t>1)</a:t>
            </a:r>
            <a:r>
              <a:rPr lang="en-US" altLang="ru-RU" dirty="0" smtClean="0"/>
              <a:t> </a:t>
            </a:r>
            <a:r>
              <a:rPr lang="ru-RU" altLang="ru-RU" dirty="0" smtClean="0"/>
              <a:t>пять</a:t>
            </a:r>
            <a:endParaRPr lang="ru-RU" altLang="ru-RU" dirty="0" smtClean="0"/>
          </a:p>
          <a:p>
            <a:r>
              <a:rPr lang="ru-RU" altLang="ru-RU" dirty="0" smtClean="0"/>
              <a:t>2) двенадцать</a:t>
            </a:r>
          </a:p>
          <a:p>
            <a:r>
              <a:rPr lang="ru-RU" altLang="ru-RU" dirty="0" smtClean="0"/>
              <a:t>3) десять</a:t>
            </a:r>
          </a:p>
        </p:txBody>
      </p:sp>
      <p:sp>
        <p:nvSpPr>
          <p:cNvPr id="5124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5125" name="Содержимое 5"/>
          <p:cNvSpPr>
            <a:spLocks noGrp="1"/>
          </p:cNvSpPr>
          <p:nvPr>
            <p:ph sz="quarter" idx="4"/>
          </p:nvPr>
        </p:nvSpPr>
        <p:spPr>
          <a:xfrm>
            <a:off x="395288" y="1773238"/>
            <a:ext cx="4041775" cy="4238625"/>
          </a:xfrm>
          <a:solidFill>
            <a:srgbClr val="FFC000"/>
          </a:solidFill>
        </p:spPr>
        <p:txBody>
          <a:bodyPr/>
          <a:lstStyle/>
          <a:p>
            <a:r>
              <a:rPr lang="ru-RU" b="1" dirty="0"/>
              <a:t>2</a:t>
            </a:r>
            <a:r>
              <a:rPr lang="ru-RU" b="1" dirty="0" smtClean="0"/>
              <a:t>. </a:t>
            </a:r>
            <a:r>
              <a:rPr lang="ru-RU" b="1" dirty="0"/>
              <a:t>Размеры баскетбольной площадки (м):</a:t>
            </a:r>
            <a:endParaRPr lang="ru-RU" dirty="0"/>
          </a:p>
          <a:p>
            <a:r>
              <a:rPr lang="ru-RU" dirty="0" smtClean="0"/>
              <a:t> 1) </a:t>
            </a:r>
            <a:r>
              <a:rPr lang="ru-RU" dirty="0"/>
              <a:t>26×14</a:t>
            </a:r>
            <a:r>
              <a:rPr lang="ru-RU" dirty="0" smtClean="0"/>
              <a:t>;</a:t>
            </a:r>
          </a:p>
          <a:p>
            <a:r>
              <a:rPr lang="ru-RU" dirty="0" smtClean="0"/>
              <a:t> 2) </a:t>
            </a:r>
            <a:r>
              <a:rPr lang="ru-RU" dirty="0"/>
              <a:t>28×15;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3) </a:t>
            </a:r>
            <a:r>
              <a:rPr lang="ru-RU" dirty="0"/>
              <a:t>30×16.</a:t>
            </a:r>
          </a:p>
        </p:txBody>
      </p:sp>
      <p:sp>
        <p:nvSpPr>
          <p:cNvPr id="5126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BD0A057-0831-43C2-B8E9-89594D7F44EA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6147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2174875"/>
            <a:ext cx="4246563" cy="3951288"/>
          </a:xfrm>
          <a:solidFill>
            <a:srgbClr val="FFC000"/>
          </a:solidFill>
        </p:spPr>
        <p:txBody>
          <a:bodyPr/>
          <a:lstStyle/>
          <a:p>
            <a:r>
              <a:rPr lang="ru-RU" altLang="ru-RU" dirty="0" smtClean="0"/>
              <a:t> </a:t>
            </a:r>
            <a:r>
              <a:rPr lang="ru-RU" altLang="ru-RU" b="1" dirty="0" smtClean="0"/>
              <a:t>3.</a:t>
            </a:r>
            <a:r>
              <a:rPr lang="ru-RU" b="1" dirty="0" smtClean="0"/>
              <a:t>Высота баскетбольной </a:t>
            </a:r>
            <a:r>
              <a:rPr lang="ru-RU" b="1" dirty="0"/>
              <a:t>корзины (см):</a:t>
            </a:r>
          </a:p>
          <a:p>
            <a:r>
              <a:rPr lang="ru-RU" dirty="0" smtClean="0"/>
              <a:t>1) </a:t>
            </a:r>
            <a:r>
              <a:rPr lang="ru-RU" dirty="0"/>
              <a:t>300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</a:t>
            </a:r>
            <a:r>
              <a:rPr lang="ru-RU" dirty="0"/>
              <a:t>305; </a:t>
            </a:r>
            <a:endParaRPr lang="ru-RU" dirty="0" smtClean="0"/>
          </a:p>
          <a:p>
            <a:r>
              <a:rPr lang="ru-RU" dirty="0" smtClean="0"/>
              <a:t>3) 310.</a:t>
            </a:r>
            <a:endParaRPr lang="ru-RU" dirty="0"/>
          </a:p>
        </p:txBody>
      </p:sp>
      <p:sp>
        <p:nvSpPr>
          <p:cNvPr id="6148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6149" name="Содержимое 5"/>
          <p:cNvSpPr>
            <a:spLocks noGrp="1"/>
          </p:cNvSpPr>
          <p:nvPr>
            <p:ph sz="quarter" idx="4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b="1" dirty="0" smtClean="0"/>
              <a:t>3.На </a:t>
            </a:r>
            <a:r>
              <a:rPr lang="ru-RU" altLang="ru-RU" b="1" dirty="0" smtClean="0"/>
              <a:t>рисунке изображен мяч для </a:t>
            </a:r>
            <a:r>
              <a:rPr lang="ru-RU" altLang="ru-RU" dirty="0" smtClean="0"/>
              <a:t>:</a:t>
            </a:r>
          </a:p>
          <a:p>
            <a:endParaRPr lang="ru-RU" altLang="ru-RU" dirty="0" smtClean="0"/>
          </a:p>
          <a:p>
            <a:pPr marL="0" indent="0">
              <a:buNone/>
            </a:pPr>
            <a:endParaRPr lang="ru-RU" altLang="ru-RU" dirty="0" smtClean="0"/>
          </a:p>
          <a:p>
            <a:pPr marL="0" indent="0">
              <a:buNone/>
            </a:pPr>
            <a:endParaRPr lang="ru-RU" altLang="ru-RU" dirty="0" smtClean="0"/>
          </a:p>
          <a:p>
            <a:r>
              <a:rPr lang="ru-RU" altLang="ru-RU" dirty="0" smtClean="0"/>
              <a:t>1) баскетбола</a:t>
            </a:r>
          </a:p>
          <a:p>
            <a:r>
              <a:rPr lang="ru-RU" altLang="ru-RU" dirty="0" smtClean="0"/>
              <a:t>2) футбола</a:t>
            </a:r>
          </a:p>
          <a:p>
            <a:r>
              <a:rPr lang="ru-RU" altLang="ru-RU" dirty="0" smtClean="0"/>
              <a:t>3) волейбола</a:t>
            </a:r>
          </a:p>
        </p:txBody>
      </p:sp>
      <p:sp>
        <p:nvSpPr>
          <p:cNvPr id="6150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20339F2-262D-4980-B390-5A1D09E8020D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mtClean="0">
              <a:solidFill>
                <a:schemeClr val="bg1"/>
              </a:solidFill>
            </a:endParaRPr>
          </a:p>
        </p:txBody>
      </p:sp>
      <p:pic>
        <p:nvPicPr>
          <p:cNvPr id="6151" name="Picture 8" descr="http://board.od.ua/uploads/aimages/large/345/344024-3530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599576"/>
            <a:ext cx="17605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4040188" cy="4537075"/>
          </a:xfrm>
          <a:solidFill>
            <a:srgbClr val="FFC000"/>
          </a:solidFill>
        </p:spPr>
        <p:txBody>
          <a:bodyPr/>
          <a:lstStyle/>
          <a:p>
            <a:r>
              <a:rPr lang="ru-RU" b="1" dirty="0" smtClean="0"/>
              <a:t>4.Майки </a:t>
            </a:r>
            <a:r>
              <a:rPr lang="ru-RU" b="1" dirty="0"/>
              <a:t>игроков должны быть пронумерованы</a:t>
            </a:r>
            <a:r>
              <a:rPr lang="ru-RU" b="1" dirty="0" smtClean="0"/>
              <a:t>: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от 1 до 10; 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/>
              <a:t>от 4 до 15; </a:t>
            </a:r>
            <a:endParaRPr lang="ru-RU" dirty="0" smtClean="0"/>
          </a:p>
          <a:p>
            <a:r>
              <a:rPr lang="ru-RU" dirty="0" smtClean="0"/>
              <a:t>3) </a:t>
            </a:r>
            <a:r>
              <a:rPr lang="ru-RU" dirty="0"/>
              <a:t>от 1 до 50.</a:t>
            </a:r>
          </a:p>
        </p:txBody>
      </p:sp>
      <p:sp>
        <p:nvSpPr>
          <p:cNvPr id="7172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717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773238"/>
            <a:ext cx="4041775" cy="4352925"/>
          </a:xfrm>
          <a:solidFill>
            <a:srgbClr val="00B0F0"/>
          </a:solidFill>
        </p:spPr>
        <p:txBody>
          <a:bodyPr/>
          <a:lstStyle/>
          <a:p>
            <a:r>
              <a:rPr lang="ru-RU" b="1" dirty="0" smtClean="0"/>
              <a:t>4.Попадание </a:t>
            </a:r>
            <a:r>
              <a:rPr lang="ru-RU" b="1" dirty="0"/>
              <a:t>в баскетбольное кольцо приносит команде: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одно очко;</a:t>
            </a:r>
          </a:p>
          <a:p>
            <a:r>
              <a:rPr lang="ru-RU" dirty="0" smtClean="0"/>
              <a:t>2) </a:t>
            </a:r>
            <a:r>
              <a:rPr lang="ru-RU" dirty="0"/>
              <a:t>два очка (три очка при попадании из-за шестиметровой линии и одно – при попадании со штрафного броска);</a:t>
            </a:r>
          </a:p>
          <a:p>
            <a:r>
              <a:rPr lang="ru-RU" dirty="0" smtClean="0"/>
              <a:t>3) </a:t>
            </a:r>
            <a:r>
              <a:rPr lang="ru-RU" dirty="0"/>
              <a:t>три очка.</a:t>
            </a:r>
          </a:p>
        </p:txBody>
      </p:sp>
      <p:sp>
        <p:nvSpPr>
          <p:cNvPr id="7174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B5AC18D-DFC2-4C0F-AAAD-EBE0D2FB3E20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8195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1557338"/>
            <a:ext cx="4040188" cy="4425950"/>
          </a:xfrm>
          <a:solidFill>
            <a:srgbClr val="FFC000"/>
          </a:solidFill>
        </p:spPr>
        <p:txBody>
          <a:bodyPr/>
          <a:lstStyle/>
          <a:p>
            <a:r>
              <a:rPr lang="ru-RU" altLang="ru-RU" dirty="0" smtClean="0"/>
              <a:t> </a:t>
            </a:r>
            <a:r>
              <a:rPr lang="ru-RU" altLang="ru-RU" b="1" dirty="0" smtClean="0"/>
              <a:t>5.</a:t>
            </a:r>
            <a:r>
              <a:rPr lang="ru-RU" b="1" dirty="0" smtClean="0"/>
              <a:t>Вращение </a:t>
            </a:r>
            <a:r>
              <a:rPr lang="ru-RU" b="1" dirty="0"/>
              <a:t>кулаками. Этот </a:t>
            </a:r>
            <a:r>
              <a:rPr lang="ru-RU" b="1" dirty="0" smtClean="0"/>
              <a:t>жест </a:t>
            </a:r>
          </a:p>
          <a:p>
            <a:pPr marL="0" indent="0">
              <a:buNone/>
            </a:pPr>
            <a:r>
              <a:rPr lang="ru-RU" b="1" dirty="0" smtClean="0"/>
              <a:t>     судьи </a:t>
            </a:r>
          </a:p>
          <a:p>
            <a:pPr marL="0" indent="0">
              <a:buNone/>
            </a:pPr>
            <a:r>
              <a:rPr lang="ru-RU" b="1" dirty="0" smtClean="0"/>
              <a:t>   означает: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1) </a:t>
            </a:r>
            <a:r>
              <a:rPr lang="ru-RU" dirty="0"/>
              <a:t>пробежку игрока;</a:t>
            </a:r>
          </a:p>
          <a:p>
            <a:r>
              <a:rPr lang="ru-RU" dirty="0" smtClean="0"/>
              <a:t>2) </a:t>
            </a:r>
            <a:r>
              <a:rPr lang="ru-RU" dirty="0"/>
              <a:t>замену игрока;</a:t>
            </a:r>
          </a:p>
          <a:p>
            <a:r>
              <a:rPr lang="ru-RU" dirty="0" smtClean="0"/>
              <a:t>3) </a:t>
            </a:r>
            <a:r>
              <a:rPr lang="ru-RU" dirty="0"/>
              <a:t>прокат мяча.</a:t>
            </a:r>
          </a:p>
        </p:txBody>
      </p:sp>
      <p:sp>
        <p:nvSpPr>
          <p:cNvPr id="8196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8197" name="Содержимое 5"/>
          <p:cNvSpPr>
            <a:spLocks noGrp="1"/>
          </p:cNvSpPr>
          <p:nvPr>
            <p:ph sz="quarter" idx="4"/>
          </p:nvPr>
        </p:nvSpPr>
        <p:spPr>
          <a:xfrm>
            <a:off x="4787900" y="1628775"/>
            <a:ext cx="4248150" cy="4319588"/>
          </a:xfrm>
          <a:solidFill>
            <a:srgbClr val="00B0F0"/>
          </a:solidFill>
        </p:spPr>
        <p:txBody>
          <a:bodyPr/>
          <a:lstStyle/>
          <a:p>
            <a:r>
              <a:rPr lang="ru-RU" altLang="ru-RU" dirty="0"/>
              <a:t> </a:t>
            </a:r>
            <a:r>
              <a:rPr lang="ru-RU" altLang="ru-RU" b="1" dirty="0" smtClean="0"/>
              <a:t>5.Движение руками вверх-вниз. </a:t>
            </a:r>
            <a:endParaRPr lang="ru-RU" altLang="ru-RU" b="1" dirty="0"/>
          </a:p>
          <a:p>
            <a:pPr marL="0" indent="0">
              <a:buNone/>
            </a:pPr>
            <a:r>
              <a:rPr lang="ru-RU" b="1" dirty="0" smtClean="0"/>
              <a:t>Этот жест</a:t>
            </a:r>
          </a:p>
          <a:p>
            <a:pPr marL="0" indent="0">
              <a:buNone/>
            </a:pPr>
            <a:r>
              <a:rPr lang="ru-RU" b="1" dirty="0" smtClean="0"/>
              <a:t> судьи </a:t>
            </a:r>
          </a:p>
          <a:p>
            <a:pPr marL="0" indent="0">
              <a:buNone/>
            </a:pPr>
            <a:r>
              <a:rPr lang="ru-RU" b="1" dirty="0" smtClean="0"/>
              <a:t>означает:</a:t>
            </a:r>
          </a:p>
          <a:p>
            <a:endParaRPr lang="ru-RU" dirty="0" smtClean="0"/>
          </a:p>
          <a:p>
            <a:r>
              <a:rPr lang="ru-RU" dirty="0" smtClean="0"/>
              <a:t>1) </a:t>
            </a:r>
            <a:r>
              <a:rPr lang="ru-RU" dirty="0"/>
              <a:t>технический фол;</a:t>
            </a:r>
          </a:p>
          <a:p>
            <a:r>
              <a:rPr lang="ru-RU" dirty="0" smtClean="0"/>
              <a:t>2) неправильное ведение;</a:t>
            </a:r>
            <a:endParaRPr lang="ru-RU" dirty="0"/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/>
              <a:t>замену игрока.</a:t>
            </a:r>
          </a:p>
          <a:p>
            <a:pPr marL="0" indent="0">
              <a:buNone/>
            </a:pPr>
            <a:endParaRPr lang="ru-RU" altLang="ru-RU" dirty="0" smtClean="0"/>
          </a:p>
        </p:txBody>
      </p:sp>
      <p:sp>
        <p:nvSpPr>
          <p:cNvPr id="8198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A804C12-2E7E-427B-B31C-46A623D15C40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mtClean="0">
              <a:solidFill>
                <a:schemeClr val="bg1"/>
              </a:solidFill>
            </a:endParaRPr>
          </a:p>
        </p:txBody>
      </p:sp>
      <p:pic>
        <p:nvPicPr>
          <p:cNvPr id="7" name="Picture 11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627784" y="2060849"/>
            <a:ext cx="1584176" cy="2086404"/>
          </a:xfrm>
          <a:prstGeom prst="rect">
            <a:avLst/>
          </a:prstGeom>
          <a:noFill/>
          <a:ln/>
        </p:spPr>
      </p:pic>
      <p:pic>
        <p:nvPicPr>
          <p:cNvPr id="8" name="Picture 85"/>
          <p:cNvPicPr>
            <a:picLocks noGrp="1"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184816" y="2060848"/>
            <a:ext cx="1728192" cy="208640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9219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3754438" cy="4425950"/>
          </a:xfrm>
          <a:solidFill>
            <a:srgbClr val="FFC000"/>
          </a:solidFill>
        </p:spPr>
        <p:txBody>
          <a:bodyPr/>
          <a:lstStyle/>
          <a:p>
            <a:r>
              <a:rPr lang="ru-RU" b="1" dirty="0"/>
              <a:t>6</a:t>
            </a:r>
            <a:r>
              <a:rPr lang="ru-RU" b="1" dirty="0" smtClean="0"/>
              <a:t>. </a:t>
            </a:r>
            <a:r>
              <a:rPr lang="ru-RU" b="1" dirty="0"/>
              <a:t>Как начинается игра?</a:t>
            </a:r>
            <a:endParaRPr lang="ru-RU" dirty="0"/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dirty="0"/>
              <a:t>жеребьевкой; </a:t>
            </a:r>
            <a:endParaRPr lang="ru-RU" dirty="0" smtClean="0"/>
          </a:p>
          <a:p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dirty="0"/>
              <a:t>вводом мяча из-за боковой линии; </a:t>
            </a:r>
            <a:endParaRPr lang="ru-RU" dirty="0" smtClean="0"/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/>
              <a:t>спорным броском.</a:t>
            </a:r>
          </a:p>
        </p:txBody>
      </p:sp>
      <p:sp>
        <p:nvSpPr>
          <p:cNvPr id="9220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9221" name="Содержимое 5"/>
          <p:cNvSpPr>
            <a:spLocks noGrp="1"/>
          </p:cNvSpPr>
          <p:nvPr>
            <p:ph sz="quarter" idx="4"/>
          </p:nvPr>
        </p:nvSpPr>
        <p:spPr>
          <a:xfrm>
            <a:off x="4500563" y="1700213"/>
            <a:ext cx="4257675" cy="4392612"/>
          </a:xfrm>
          <a:solidFill>
            <a:srgbClr val="00B0F0"/>
          </a:solidFill>
        </p:spPr>
        <p:txBody>
          <a:bodyPr/>
          <a:lstStyle/>
          <a:p>
            <a:r>
              <a:rPr lang="ru-RU" b="1" dirty="0" smtClean="0"/>
              <a:t>6.Сколько </a:t>
            </a:r>
            <a:r>
              <a:rPr lang="ru-RU" b="1" dirty="0"/>
              <a:t>времени дается на ввод мяча в игру?</a:t>
            </a:r>
            <a:endParaRPr lang="ru-RU" dirty="0"/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dirty="0"/>
              <a:t>3 секунды;  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/>
              <a:t>5 секунд;  </a:t>
            </a:r>
            <a:endParaRPr lang="ru-RU" dirty="0" smtClean="0"/>
          </a:p>
          <a:p>
            <a:r>
              <a:rPr lang="ru-RU" dirty="0" smtClean="0"/>
              <a:t>3) </a:t>
            </a:r>
            <a:r>
              <a:rPr lang="ru-RU" dirty="0"/>
              <a:t>8 секунд.</a:t>
            </a:r>
          </a:p>
        </p:txBody>
      </p:sp>
      <p:sp>
        <p:nvSpPr>
          <p:cNvPr id="9222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0F8BBF2-90D2-405D-950D-35DB3B1F2D62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57338"/>
            <a:ext cx="4040188" cy="4568825"/>
          </a:xfrm>
          <a:solidFill>
            <a:srgbClr val="FFC000"/>
          </a:solidFill>
        </p:spPr>
        <p:txBody>
          <a:bodyPr/>
          <a:lstStyle/>
          <a:p>
            <a:r>
              <a:rPr lang="ru-RU" b="1" dirty="0" smtClean="0"/>
              <a:t>7.Что </a:t>
            </a:r>
            <a:r>
              <a:rPr lang="ru-RU" b="1" dirty="0"/>
              <a:t>происходит с игроком, получившим пять фолов?</a:t>
            </a:r>
            <a:endParaRPr lang="ru-RU" dirty="0"/>
          </a:p>
          <a:p>
            <a:r>
              <a:rPr lang="ru-RU" dirty="0" smtClean="0"/>
              <a:t>1) автоматически </a:t>
            </a:r>
            <a:r>
              <a:rPr lang="ru-RU" dirty="0"/>
              <a:t>выбывает из игры;</a:t>
            </a:r>
          </a:p>
          <a:p>
            <a:r>
              <a:rPr lang="ru-RU" dirty="0" smtClean="0"/>
              <a:t>2) </a:t>
            </a:r>
            <a:r>
              <a:rPr lang="ru-RU" dirty="0"/>
              <a:t>продолжает играть;</a:t>
            </a:r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/>
              <a:t>может замениться, если хочет.</a:t>
            </a:r>
          </a:p>
        </p:txBody>
      </p:sp>
      <p:sp>
        <p:nvSpPr>
          <p:cNvPr id="10244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  <a:endParaRPr lang="ru-RU" altLang="ru-RU" smtClean="0">
              <a:solidFill>
                <a:srgbClr val="00B0F0"/>
              </a:solidFill>
            </a:endParaRPr>
          </a:p>
        </p:txBody>
      </p:sp>
      <p:sp>
        <p:nvSpPr>
          <p:cNvPr id="10245" name="Содержимое 5"/>
          <p:cNvSpPr>
            <a:spLocks noGrp="1"/>
          </p:cNvSpPr>
          <p:nvPr>
            <p:ph sz="quarter" idx="4"/>
          </p:nvPr>
        </p:nvSpPr>
        <p:spPr>
          <a:xfrm>
            <a:off x="4859338" y="1557338"/>
            <a:ext cx="3816350" cy="4535487"/>
          </a:xfrm>
          <a:solidFill>
            <a:srgbClr val="00B0F0"/>
          </a:solidFill>
        </p:spPr>
        <p:txBody>
          <a:bodyPr/>
          <a:lstStyle/>
          <a:p>
            <a:r>
              <a:rPr lang="ru-RU" altLang="ru-RU" dirty="0" smtClean="0"/>
              <a:t> </a:t>
            </a:r>
            <a:r>
              <a:rPr lang="ru-RU" altLang="ru-RU" b="1" dirty="0" smtClean="0"/>
              <a:t>7.</a:t>
            </a:r>
            <a:r>
              <a:rPr lang="ru-RU" b="1" dirty="0" smtClean="0"/>
              <a:t>Что </a:t>
            </a:r>
            <a:r>
              <a:rPr lang="ru-RU" b="1" dirty="0"/>
              <a:t>происходит </a:t>
            </a:r>
            <a:r>
              <a:rPr lang="ru-RU" b="1" dirty="0" smtClean="0"/>
              <a:t> </a:t>
            </a:r>
            <a:r>
              <a:rPr lang="ru-RU" b="1" dirty="0"/>
              <a:t>после получения игроками </a:t>
            </a:r>
            <a:r>
              <a:rPr lang="ru-RU" b="1" dirty="0" smtClean="0"/>
              <a:t> </a:t>
            </a:r>
            <a:r>
              <a:rPr lang="ru-RU" b="1" dirty="0"/>
              <a:t>команды четырех фолов?</a:t>
            </a:r>
          </a:p>
          <a:p>
            <a:r>
              <a:rPr lang="ru-RU" dirty="0"/>
              <a:t>1</a:t>
            </a:r>
            <a:r>
              <a:rPr lang="ru-RU" dirty="0" smtClean="0"/>
              <a:t>) </a:t>
            </a:r>
            <a:r>
              <a:rPr lang="ru-RU" dirty="0"/>
              <a:t>За каждый последующий фол соперники выполняют </a:t>
            </a:r>
            <a:r>
              <a:rPr lang="ru-RU" dirty="0" smtClean="0"/>
              <a:t>два штрафных </a:t>
            </a:r>
            <a:r>
              <a:rPr lang="ru-RU" dirty="0"/>
              <a:t>броска;</a:t>
            </a:r>
          </a:p>
          <a:p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dirty="0"/>
              <a:t>продолжает играть;</a:t>
            </a:r>
          </a:p>
          <a:p>
            <a:r>
              <a:rPr lang="ru-RU" dirty="0"/>
              <a:t>3</a:t>
            </a:r>
            <a:r>
              <a:rPr lang="ru-RU" dirty="0" smtClean="0"/>
              <a:t>) </a:t>
            </a:r>
            <a:r>
              <a:rPr lang="ru-RU" dirty="0"/>
              <a:t>выполняется один штрафной бросок.</a:t>
            </a:r>
          </a:p>
        </p:txBody>
      </p:sp>
      <p:sp>
        <p:nvSpPr>
          <p:cNvPr id="10246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765B8EA-AF5C-4689-92CC-1828C57A435B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2"/>
          <p:cNvSpPr>
            <a:spLocks noGrp="1"/>
          </p:cNvSpPr>
          <p:nvPr>
            <p:ph type="body" idx="1"/>
          </p:nvPr>
        </p:nvSpPr>
        <p:spPr>
          <a:xfrm>
            <a:off x="323850" y="333375"/>
            <a:ext cx="4040188" cy="639763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ru-RU" altLang="ru-RU" smtClean="0"/>
              <a:t>ВАРИАНТ 1</a:t>
            </a:r>
          </a:p>
        </p:txBody>
      </p:sp>
      <p:sp>
        <p:nvSpPr>
          <p:cNvPr id="11267" name="Содержимое 3"/>
          <p:cNvSpPr>
            <a:spLocks noGrp="1"/>
          </p:cNvSpPr>
          <p:nvPr>
            <p:ph sz="half" idx="2"/>
          </p:nvPr>
        </p:nvSpPr>
        <p:spPr>
          <a:xfrm>
            <a:off x="250825" y="1484313"/>
            <a:ext cx="4105275" cy="4537075"/>
          </a:xfrm>
          <a:solidFill>
            <a:srgbClr val="FFC000"/>
          </a:solidFill>
        </p:spPr>
        <p:txBody>
          <a:bodyPr/>
          <a:lstStyle/>
          <a:p>
            <a:r>
              <a:rPr lang="ru-RU" altLang="ru-RU" dirty="0" smtClean="0"/>
              <a:t> </a:t>
            </a:r>
            <a:r>
              <a:rPr lang="ru-RU" altLang="ru-RU" dirty="0" smtClean="0"/>
              <a:t>8.</a:t>
            </a:r>
            <a:r>
              <a:rPr lang="ru-RU" b="1" dirty="0" smtClean="0"/>
              <a:t>Сколько </a:t>
            </a:r>
            <a:r>
              <a:rPr lang="ru-RU" b="1" dirty="0"/>
              <a:t>времени отводится на атаку корзины соперника (с)?: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30; 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/>
              <a:t>28</a:t>
            </a:r>
            <a:r>
              <a:rPr lang="ru-RU" dirty="0" smtClean="0"/>
              <a:t>;</a:t>
            </a:r>
          </a:p>
          <a:p>
            <a:r>
              <a:rPr lang="ru-RU" dirty="0" smtClean="0"/>
              <a:t>3) </a:t>
            </a:r>
            <a:r>
              <a:rPr lang="ru-RU" dirty="0"/>
              <a:t>24.</a:t>
            </a:r>
          </a:p>
        </p:txBody>
      </p:sp>
      <p:sp>
        <p:nvSpPr>
          <p:cNvPr id="11268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333375"/>
            <a:ext cx="4041775" cy="639763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altLang="ru-RU" smtClean="0"/>
              <a:t>ВАРИАНТ 2</a:t>
            </a:r>
          </a:p>
        </p:txBody>
      </p:sp>
      <p:sp>
        <p:nvSpPr>
          <p:cNvPr id="13317" name="Содержимое 5"/>
          <p:cNvSpPr>
            <a:spLocks noGrp="1"/>
          </p:cNvSpPr>
          <p:nvPr>
            <p:ph sz="quarter" idx="4"/>
          </p:nvPr>
        </p:nvSpPr>
        <p:spPr>
          <a:xfrm>
            <a:off x="4716463" y="1556792"/>
            <a:ext cx="4041775" cy="4455071"/>
          </a:xfrm>
          <a:solidFill>
            <a:srgbClr val="00B0F0"/>
          </a:solidFill>
        </p:spPr>
        <p:txBody>
          <a:bodyPr/>
          <a:lstStyle/>
          <a:p>
            <a:r>
              <a:rPr lang="ru-RU" b="1" dirty="0" smtClean="0"/>
              <a:t>8.Сколько </a:t>
            </a:r>
            <a:r>
              <a:rPr lang="ru-RU" b="1" dirty="0"/>
              <a:t>времени отводится на переход из тыловой в передовую зону (с)?</a:t>
            </a:r>
            <a:endParaRPr lang="ru-RU" dirty="0"/>
          </a:p>
          <a:p>
            <a:r>
              <a:rPr lang="ru-RU" dirty="0" smtClean="0"/>
              <a:t>1) </a:t>
            </a:r>
            <a:r>
              <a:rPr lang="ru-RU" dirty="0"/>
              <a:t>8; 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/>
              <a:t>10;  </a:t>
            </a:r>
            <a:endParaRPr lang="ru-RU" dirty="0" smtClean="0"/>
          </a:p>
          <a:p>
            <a:r>
              <a:rPr lang="ru-RU" dirty="0" smtClean="0"/>
              <a:t>3) </a:t>
            </a:r>
            <a:r>
              <a:rPr lang="ru-RU" dirty="0"/>
              <a:t>12.</a:t>
            </a:r>
          </a:p>
        </p:txBody>
      </p:sp>
      <p:sp>
        <p:nvSpPr>
          <p:cNvPr id="11270" name="Номер слайда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2"/>
              </a:buBlip>
              <a:defRPr sz="2200">
                <a:solidFill>
                  <a:srgbClr val="2C2C8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2C2C8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rgbClr val="2C2C84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rgbClr val="2C2C84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rgbClr val="2C2C84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E5B4025-B9EC-4EDD-8529-560118887634}" type="slidenum">
              <a:rPr lang="ru-RU" altLang="ru-RU" smtClean="0">
                <a:solidFill>
                  <a:schemeClr val="bg1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560</TotalTime>
  <Words>457</Words>
  <Application>Microsoft Office PowerPoint</Application>
  <PresentationFormat>Экран (4:3)</PresentationFormat>
  <Paragraphs>191</Paragraphs>
  <Slides>12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1_Оформление по умолчанию</vt:lpstr>
      <vt:lpstr>Баскетбол (Вопросы и ответы)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59</cp:revision>
  <dcterms:created xsi:type="dcterms:W3CDTF">2013-03-05T16:50:48Z</dcterms:created>
  <dcterms:modified xsi:type="dcterms:W3CDTF">2020-04-03T09:29:25Z</dcterms:modified>
</cp:coreProperties>
</file>