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58" r:id="rId5"/>
    <p:sldId id="259" r:id="rId6"/>
    <p:sldId id="263" r:id="rId7"/>
    <p:sldId id="260" r:id="rId8"/>
    <p:sldId id="265" r:id="rId9"/>
    <p:sldId id="266" r:id="rId10"/>
    <p:sldId id="267" r:id="rId11"/>
    <p:sldId id="268" r:id="rId12"/>
    <p:sldId id="261" r:id="rId13"/>
    <p:sldId id="26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81" autoAdjust="0"/>
    <p:restoredTop sz="94660"/>
  </p:normalViewPr>
  <p:slideViewPr>
    <p:cSldViewPr>
      <p:cViewPr varScale="1">
        <p:scale>
          <a:sx n="56" d="100"/>
          <a:sy n="56" d="100"/>
        </p:scale>
        <p:origin x="-13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833EC-D7C5-42D2-A5C9-F55F2183540B}" type="datetimeFigureOut">
              <a:rPr lang="ru-RU" smtClean="0"/>
              <a:pPr/>
              <a:t>27.02.2020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6C01D-E454-46FD-A1FF-B159F9D055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833EC-D7C5-42D2-A5C9-F55F2183540B}" type="datetimeFigureOut">
              <a:rPr lang="ru-RU" smtClean="0"/>
              <a:pPr/>
              <a:t>27.02.2020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6C01D-E454-46FD-A1FF-B159F9D05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833EC-D7C5-42D2-A5C9-F55F2183540B}" type="datetimeFigureOut">
              <a:rPr lang="ru-RU" smtClean="0"/>
              <a:pPr/>
              <a:t>27.02.2020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6C01D-E454-46FD-A1FF-B159F9D05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833EC-D7C5-42D2-A5C9-F55F2183540B}" type="datetimeFigureOut">
              <a:rPr lang="ru-RU" smtClean="0"/>
              <a:pPr/>
              <a:t>27.02.2020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6C01D-E454-46FD-A1FF-B159F9D055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833EC-D7C5-42D2-A5C9-F55F2183540B}" type="datetimeFigureOut">
              <a:rPr lang="ru-RU" smtClean="0"/>
              <a:pPr/>
              <a:t>27.02.2020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6C01D-E454-46FD-A1FF-B159F9D05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833EC-D7C5-42D2-A5C9-F55F2183540B}" type="datetimeFigureOut">
              <a:rPr lang="ru-RU" smtClean="0"/>
              <a:pPr/>
              <a:t>27.02.2020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6C01D-E454-46FD-A1FF-B159F9D055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833EC-D7C5-42D2-A5C9-F55F2183540B}" type="datetimeFigureOut">
              <a:rPr lang="ru-RU" smtClean="0"/>
              <a:pPr/>
              <a:t>27.02.2020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6C01D-E454-46FD-A1FF-B159F9D055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833EC-D7C5-42D2-A5C9-F55F2183540B}" type="datetimeFigureOut">
              <a:rPr lang="ru-RU" smtClean="0"/>
              <a:pPr/>
              <a:t>27.02.2020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6C01D-E454-46FD-A1FF-B159F9D05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833EC-D7C5-42D2-A5C9-F55F2183540B}" type="datetimeFigureOut">
              <a:rPr lang="ru-RU" smtClean="0"/>
              <a:pPr/>
              <a:t>27.02.2020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6C01D-E454-46FD-A1FF-B159F9D05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833EC-D7C5-42D2-A5C9-F55F2183540B}" type="datetimeFigureOut">
              <a:rPr lang="ru-RU" smtClean="0"/>
              <a:pPr/>
              <a:t>27.02.2020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6C01D-E454-46FD-A1FF-B159F9D05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833EC-D7C5-42D2-A5C9-F55F2183540B}" type="datetimeFigureOut">
              <a:rPr lang="ru-RU" smtClean="0"/>
              <a:pPr/>
              <a:t>27.02.2020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6C01D-E454-46FD-A1FF-B159F9D055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9B833EC-D7C5-42D2-A5C9-F55F2183540B}" type="datetimeFigureOut">
              <a:rPr lang="ru-RU" smtClean="0"/>
              <a:pPr/>
              <a:t>27.02.2020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7F6C01D-E454-46FD-A1FF-B159F9D05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12" Type="http://schemas.openxmlformats.org/officeDocument/2006/relationships/image" Target="../media/image22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11" Type="http://schemas.openxmlformats.org/officeDocument/2006/relationships/image" Target="../media/image21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32656"/>
            <a:ext cx="784887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Городское методическое объединение воспитателей групп раннего возраста </a:t>
            </a:r>
          </a:p>
          <a:p>
            <a:pPr algn="ctr"/>
            <a:endParaRPr lang="ru-RU" dirty="0" smtClean="0">
              <a:solidFill>
                <a:srgbClr val="0070C0"/>
              </a:solidFill>
            </a:endParaRPr>
          </a:p>
          <a:p>
            <a:pPr algn="ctr"/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  <a:ea typeface="SimHei" pitchFamily="49" charset="-122"/>
                <a:cs typeface="Utsaah" pitchFamily="34" charset="0"/>
              </a:rPr>
              <a:t>Педагогический проект «Веселые капельки»</a:t>
            </a:r>
            <a:endParaRPr lang="ru-RU" sz="36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  <a:ea typeface="SimHei" pitchFamily="49" charset="-122"/>
              <a:cs typeface="Utsaah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940152" y="5085184"/>
            <a:ext cx="29878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Подготовила: </a:t>
            </a:r>
            <a:r>
              <a:rPr lang="ru-RU" sz="200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 группы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раннего возраста МБДОУ </a:t>
            </a:r>
            <a:r>
              <a:rPr lang="ru-RU" sz="20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/с №23  </a:t>
            </a:r>
            <a:r>
              <a:rPr lang="ru-RU" sz="20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Рыдченко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И.Н.</a:t>
            </a:r>
          </a:p>
        </p:txBody>
      </p:sp>
      <p:pic>
        <p:nvPicPr>
          <p:cNvPr id="1026" name="Picture 2" descr="G:\кружок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2348880"/>
            <a:ext cx="2265040" cy="2638772"/>
          </a:xfrm>
          <a:prstGeom prst="rect">
            <a:avLst/>
          </a:prstGeom>
          <a:noFill/>
        </p:spPr>
      </p:pic>
      <p:pic>
        <p:nvPicPr>
          <p:cNvPr id="5" name="Рисунок 4" descr="sKHzr1K6sj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2564904"/>
            <a:ext cx="3223797" cy="42930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-1"/>
          <a:ext cx="9144000" cy="69749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9592"/>
                <a:gridCol w="2016224"/>
                <a:gridCol w="3888432"/>
                <a:gridCol w="2339752"/>
              </a:tblGrid>
              <a:tr h="1308103">
                <a:tc>
                  <a:txBody>
                    <a:bodyPr/>
                    <a:lstStyle/>
                    <a:p>
                      <a:r>
                        <a:rPr lang="ru-RU" dirty="0" smtClean="0"/>
                        <a:t>Дата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Виды </a:t>
                      </a:r>
                      <a:r>
                        <a:rPr lang="ru-RU" dirty="0" err="1" smtClean="0"/>
                        <a:t>деят-ти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Совместная </a:t>
                      </a:r>
                      <a:r>
                        <a:rPr lang="ru-RU" dirty="0" err="1" smtClean="0"/>
                        <a:t>деят-ть</a:t>
                      </a:r>
                      <a:r>
                        <a:rPr lang="ru-RU" dirty="0" smtClean="0"/>
                        <a:t> воспитателя с детьми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Совместная </a:t>
                      </a:r>
                      <a:r>
                        <a:rPr lang="ru-RU" dirty="0" err="1" smtClean="0"/>
                        <a:t>деят-ть</a:t>
                      </a:r>
                      <a:r>
                        <a:rPr lang="ru-RU" dirty="0" smtClean="0"/>
                        <a:t> с родителями</a:t>
                      </a:r>
                      <a:endParaRPr lang="ru-RU" dirty="0"/>
                    </a:p>
                  </a:txBody>
                  <a:tcPr/>
                </a:tc>
              </a:tr>
              <a:tr h="2947394">
                <a:tc>
                  <a:txBody>
                    <a:bodyPr/>
                    <a:lstStyle/>
                    <a:p>
                      <a:r>
                        <a:rPr lang="ru-RU" dirty="0" smtClean="0"/>
                        <a:t>Четверг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Коммуникат-я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err="1" smtClean="0"/>
                        <a:t>Познават.-исслед</a:t>
                      </a:r>
                      <a:r>
                        <a:rPr lang="ru-RU" dirty="0" smtClean="0"/>
                        <a:t>.</a:t>
                      </a:r>
                    </a:p>
                    <a:p>
                      <a:r>
                        <a:rPr lang="ru-RU" dirty="0" smtClean="0"/>
                        <a:t>Двигательная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Восприятие </a:t>
                      </a:r>
                      <a:r>
                        <a:rPr lang="ru-RU" dirty="0" err="1" smtClean="0"/>
                        <a:t>худ.лит-ры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Беседа «Как сохранить воду</a:t>
                      </a:r>
                      <a:r>
                        <a:rPr lang="ru-RU" baseline="0" dirty="0" smtClean="0"/>
                        <a:t>»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«Постираем</a:t>
                      </a:r>
                    </a:p>
                    <a:p>
                      <a:r>
                        <a:rPr lang="ru-RU" dirty="0" smtClean="0"/>
                        <a:t> вещи</a:t>
                      </a:r>
                    </a:p>
                    <a:p>
                      <a:r>
                        <a:rPr lang="ru-RU" dirty="0" smtClean="0"/>
                        <a:t> </a:t>
                      </a:r>
                      <a:r>
                        <a:rPr lang="ru-RU" dirty="0" smtClean="0"/>
                        <a:t>кукле»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Чтение </a:t>
                      </a:r>
                      <a:r>
                        <a:rPr lang="ru-RU" dirty="0" err="1" smtClean="0"/>
                        <a:t>стих-я</a:t>
                      </a:r>
                      <a:r>
                        <a:rPr lang="ru-RU" dirty="0" smtClean="0"/>
                        <a:t> «Трудолюбивая</a:t>
                      </a:r>
                      <a:r>
                        <a:rPr lang="ru-RU" baseline="0" dirty="0" smtClean="0"/>
                        <a:t> вода»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Чтение стихотворений и </a:t>
                      </a:r>
                      <a:r>
                        <a:rPr lang="ru-RU" dirty="0" err="1" smtClean="0"/>
                        <a:t>потешек</a:t>
                      </a:r>
                      <a:r>
                        <a:rPr lang="ru-RU" dirty="0" smtClean="0"/>
                        <a:t> о воде.</a:t>
                      </a:r>
                      <a:endParaRPr lang="ru-RU" dirty="0"/>
                    </a:p>
                  </a:txBody>
                  <a:tcPr/>
                </a:tc>
              </a:tr>
              <a:tr h="2557880">
                <a:tc>
                  <a:txBody>
                    <a:bodyPr/>
                    <a:lstStyle/>
                    <a:p>
                      <a:r>
                        <a:rPr lang="ru-RU" dirty="0" smtClean="0"/>
                        <a:t>Пятница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Коммуникат-я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err="1" smtClean="0"/>
                        <a:t>Худож.-эстетич-я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Двигательная</a:t>
                      </a:r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Беседа «Где живут рыбки?»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Панно </a:t>
                      </a:r>
                      <a:r>
                        <a:rPr lang="ru-RU" dirty="0" smtClean="0"/>
                        <a:t>«Рыбки</a:t>
                      </a:r>
                      <a:r>
                        <a:rPr lang="ru-RU" baseline="0" dirty="0" smtClean="0"/>
                        <a:t> в аквариуме</a:t>
                      </a:r>
                      <a:r>
                        <a:rPr lang="ru-RU" baseline="0" dirty="0" smtClean="0"/>
                        <a:t>»</a:t>
                      </a:r>
                    </a:p>
                    <a:p>
                      <a:endParaRPr lang="ru-RU" baseline="0" dirty="0" smtClean="0"/>
                    </a:p>
                    <a:p>
                      <a:endParaRPr lang="ru-RU" baseline="0" dirty="0" smtClean="0"/>
                    </a:p>
                    <a:p>
                      <a:r>
                        <a:rPr lang="ru-RU" baseline="0" dirty="0" smtClean="0"/>
                        <a:t>Пальчиковая гимн. «Рыбки», П/и «Рыбки в аквариуме»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Игровые ситуации с водой.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Рисунок 2" descr="ds-kB2tW6F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1628800"/>
            <a:ext cx="1512168" cy="201622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6512511" cy="1008112"/>
          </a:xfrm>
        </p:spPr>
        <p:txBody>
          <a:bodyPr/>
          <a:lstStyle/>
          <a:p>
            <a:pPr algn="ctr"/>
            <a:r>
              <a:rPr lang="ru-RU" sz="2800" dirty="0" smtClean="0"/>
              <a:t>В кругу семьи</a:t>
            </a:r>
            <a:endParaRPr lang="ru-RU" sz="2800" dirty="0"/>
          </a:p>
        </p:txBody>
      </p:sp>
      <p:pic>
        <p:nvPicPr>
          <p:cNvPr id="1026" name="Picture 2" descr="C:\Users\5F2E~1\AppData\Local\Temp\Rar$DIa1708.2652\DSC051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2016224" cy="1512168"/>
          </a:xfrm>
          <a:prstGeom prst="rect">
            <a:avLst/>
          </a:prstGeom>
          <a:noFill/>
        </p:spPr>
      </p:pic>
      <p:pic>
        <p:nvPicPr>
          <p:cNvPr id="1027" name="Picture 3" descr="C:\Users\5F2E~1\AppData\Local\Temp\Rar$DIa1708.6874\DSC051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916832"/>
            <a:ext cx="2016224" cy="1512168"/>
          </a:xfrm>
          <a:prstGeom prst="rect">
            <a:avLst/>
          </a:prstGeom>
          <a:noFill/>
        </p:spPr>
      </p:pic>
      <p:pic>
        <p:nvPicPr>
          <p:cNvPr id="1028" name="Picture 4" descr="C:\Users\5F2E~1\AppData\Local\Temp\Rar$DIa5504.13484\DSC0513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645024"/>
            <a:ext cx="2016224" cy="1440160"/>
          </a:xfrm>
          <a:prstGeom prst="rect">
            <a:avLst/>
          </a:prstGeom>
          <a:noFill/>
        </p:spPr>
      </p:pic>
      <p:pic>
        <p:nvPicPr>
          <p:cNvPr id="1029" name="Picture 5" descr="C:\Users\5F2E~1\AppData\Local\Temp\Rar$DIa1972.28518\DSC0519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5175194"/>
            <a:ext cx="2016224" cy="1512168"/>
          </a:xfrm>
          <a:prstGeom prst="rect">
            <a:avLst/>
          </a:prstGeom>
          <a:noFill/>
        </p:spPr>
      </p:pic>
      <p:pic>
        <p:nvPicPr>
          <p:cNvPr id="7" name="Рисунок 6" descr="f5jwUn5HF4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411760" y="908720"/>
            <a:ext cx="1458162" cy="1944216"/>
          </a:xfrm>
          <a:prstGeom prst="rect">
            <a:avLst/>
          </a:prstGeom>
        </p:spPr>
      </p:pic>
      <p:pic>
        <p:nvPicPr>
          <p:cNvPr id="8" name="Рисунок 7" descr="FdCkrdNde3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355976" y="4337720"/>
            <a:ext cx="1890210" cy="2520280"/>
          </a:xfrm>
          <a:prstGeom prst="rect">
            <a:avLst/>
          </a:prstGeom>
        </p:spPr>
      </p:pic>
      <p:pic>
        <p:nvPicPr>
          <p:cNvPr id="9" name="Рисунок 8" descr="iRBWoQL9_88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347864" y="2564904"/>
            <a:ext cx="1512168" cy="2016224"/>
          </a:xfrm>
          <a:prstGeom prst="rect">
            <a:avLst/>
          </a:prstGeom>
        </p:spPr>
      </p:pic>
      <p:pic>
        <p:nvPicPr>
          <p:cNvPr id="10" name="Рисунок 9" descr="918a363aaecc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411760" y="4869160"/>
            <a:ext cx="1463040" cy="1609344"/>
          </a:xfrm>
          <a:prstGeom prst="rect">
            <a:avLst/>
          </a:prstGeom>
        </p:spPr>
      </p:pic>
      <p:pic>
        <p:nvPicPr>
          <p:cNvPr id="11" name="Рисунок 10" descr="nmoaAYCQIsc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876256" y="260648"/>
            <a:ext cx="2016224" cy="1512168"/>
          </a:xfrm>
          <a:prstGeom prst="rect">
            <a:avLst/>
          </a:prstGeom>
        </p:spPr>
      </p:pic>
      <p:pic>
        <p:nvPicPr>
          <p:cNvPr id="1030" name="Picture 6" descr="G:\кружок\фото\-r7f6FgKZxA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092280" y="4293096"/>
            <a:ext cx="1761660" cy="2348880"/>
          </a:xfrm>
          <a:prstGeom prst="rect">
            <a:avLst/>
          </a:prstGeom>
          <a:noFill/>
        </p:spPr>
      </p:pic>
      <p:pic>
        <p:nvPicPr>
          <p:cNvPr id="1031" name="Picture 7" descr="G:\кружок\фото\xIck4ppOiig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940152" y="1916832"/>
            <a:ext cx="2939819" cy="22048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556792"/>
            <a:ext cx="66247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260648"/>
            <a:ext cx="7776864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результате осуществленного проекта наши дети научились: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активно действовать с интересующими детей окружающими предметами;</a:t>
            </a:r>
          </a:p>
          <a:p>
            <a:pPr algn="just" eaLnBrk="0" hangingPunct="0">
              <a:buFontTx/>
              <a:buChar char="-"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проявлять настойчивость в достижении результата своих действий;</a:t>
            </a:r>
          </a:p>
          <a:p>
            <a:pPr algn="just" eaLnBrk="0" hangingPunct="0">
              <a:buFontTx/>
              <a:buChar char="-"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Владеть активной речью, включенной в общение;</a:t>
            </a:r>
          </a:p>
          <a:p>
            <a:pPr algn="just" eaLnBrk="0" hangingPunct="0">
              <a:buFontTx/>
              <a:buChar char="-"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Проявлять интерес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стихам, песням и сказкам, рассматривать картинки, стремиться двигаться под музыку;</a:t>
            </a:r>
          </a:p>
          <a:p>
            <a:pPr algn="just" eaLnBrk="0" hangingPunct="0">
              <a:buFontTx/>
              <a:buChar char="-"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Совершенствовать мелкую и крупную </a:t>
            </a:r>
            <a:endParaRPr lang="ru-RU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buFontTx/>
              <a:buChar char="-"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моторику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различных дидактических и </a:t>
            </a:r>
            <a:endParaRPr lang="ru-RU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buFontTx/>
              <a:buChar char="-"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подвижных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играх;</a:t>
            </a:r>
          </a:p>
          <a:p>
            <a:pPr algn="just" eaLnBrk="0" hangingPunct="0">
              <a:buFontTx/>
              <a:buChar char="-"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Проявлять инициативу в интересующей их </a:t>
            </a:r>
            <a:endParaRPr lang="ru-RU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buFontTx/>
              <a:buChar char="-"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деятельности</a:t>
            </a:r>
            <a:endParaRPr lang="ru-RU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AutoShape 2" descr="Картинки по запросу &quot;веселые капельки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 descr="Картинки по запросу &quot;веселые капельки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Без назван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76256" y="4077072"/>
            <a:ext cx="1790700" cy="25622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476672"/>
            <a:ext cx="503823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!</a:t>
            </a:r>
            <a:endParaRPr lang="ru-RU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Picture 3" descr="https://sun4-16.userapi.com/FIa6BqgAoOFbDsiEBZt6cJVg055dKMgGzlmuuA/AWj-DQzYh_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268760"/>
            <a:ext cx="3784600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0"/>
            <a:ext cx="8352928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Проект "Веселые капельки" направлен на развитие познавательной активности у детей раннего возраста через знакомство со свойствами воды в различных видах деятельности. Игры с водой относятся к любимым играм детей. В основу этих игр должно быть положено стремление ребенка активно действовать исследовать природный материал. Задача взрослых – воспользоваться тягой ребенка к познанию мира, дать ему знания с помощью эмпирического метода, то есть на собственном опыте.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Разнообразные действия руками в игре с водой, пальчиковые игры, стимулируют процесс речевого и умственного развития ребенка, так как развитие руки находится в тесной связи с развитием речи и мышления ребенка. Также развивается мелкая моторика рук. Мелкая моторика рук также взаимодействует с такими высшими свойствами сознания, как внимание, мышление, пространственное  восприятие, воображение, речь. </a:t>
            </a: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0"/>
            <a:ext cx="8604448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Игры с водой обладают психотерапевтическими свойствами, способствует релаксации, расслаблению. Создаёт благоприятную почву для развития эмоциональной сферы малышей. С другой стороны игры с водой всегда доступны и могут не просто заинтересовать, развлечь, поднять эмоциональный настрой ребёнка, но служить средством познания окружающего мира. Они способствуют развитию тактильно - кинестетической чувствительности, мелкой моторики рук, координации движений в системе «глаз – рука», У детей формируется способность к наблюдению, развиваются навыки исследовательского поведения, они учатся делать простые умозаключения, суждения, сравнивать, обобщать, устанавливать закономерности.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Игры с водой это и театр, сфера творческой деятельности ребёнка, где развиваются коммуникативные и речевые способности.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764704"/>
            <a:ext cx="705678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/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Вид проекта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познавательно – исследовательский, краткосрочный.</a:t>
            </a:r>
          </a:p>
          <a:p>
            <a:pPr algn="just" eaLnBrk="0" hangingPunct="0"/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Участники проекта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дети, воспитатели, родители.</a:t>
            </a:r>
          </a:p>
          <a:p>
            <a:pPr algn="just" eaLnBrk="0" hangingPunct="0"/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Возраст детей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2-3 года</a:t>
            </a:r>
            <a:endParaRPr lang="ru-RU" sz="28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7170" name="Picture 2" descr="https://sun4-10.userapi.com/lWzCQol7_-2UPkS7QI1ffaXnSF3ojW4A7_TrHw/C2XQe33sAx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3717032"/>
            <a:ext cx="3576397" cy="2682298"/>
          </a:xfrm>
          <a:prstGeom prst="rect">
            <a:avLst/>
          </a:prstGeom>
          <a:noFill/>
        </p:spPr>
      </p:pic>
      <p:pic>
        <p:nvPicPr>
          <p:cNvPr id="7174" name="Picture 6" descr="https://sun4-11.userapi.com/yDEgwy-pWf1VLVoo_QbIVCCGNr7x_eHv0_iCqA/oijmQndo7i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717032"/>
            <a:ext cx="3485726" cy="2808312"/>
          </a:xfrm>
          <a:prstGeom prst="rect">
            <a:avLst/>
          </a:prstGeom>
          <a:noFill/>
        </p:spPr>
      </p:pic>
      <p:pic>
        <p:nvPicPr>
          <p:cNvPr id="5" name="Рисунок 4" descr="Без названия (3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35896" y="4437112"/>
            <a:ext cx="1905000" cy="2000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2809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800" b="1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Цель работы проекта «Веселые капельки»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 smtClean="0">
              <a:solidFill>
                <a:srgbClr val="11111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3200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Развитие   познавательной активности детей раннего возраста через знакомство со свойствами воды в различных видах детской деятельности.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4DAIeBfzhI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19872" y="2708920"/>
            <a:ext cx="2919925" cy="3888432"/>
          </a:xfrm>
          <a:prstGeom prst="rect">
            <a:avLst/>
          </a:prstGeom>
        </p:spPr>
      </p:pic>
      <p:pic>
        <p:nvPicPr>
          <p:cNvPr id="4" name="Рисунок 3" descr="Без названия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725144"/>
            <a:ext cx="1905000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0"/>
            <a:ext cx="763284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400" b="1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400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buFontTx/>
              <a:buChar char="-"/>
            </a:pPr>
            <a:r>
              <a:rPr lang="ru-RU" sz="2400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Дать детям элементарные представления о воде, ее влиянии на окружающий мир;</a:t>
            </a:r>
          </a:p>
          <a:p>
            <a:pPr algn="just" eaLnBrk="0" hangingPunct="0">
              <a:buFontTx/>
              <a:buChar char="-"/>
            </a:pPr>
            <a:r>
              <a:rPr lang="ru-RU" sz="2400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Формировать познавательную активность детей при проведении наблюдений, экспериментирования;</a:t>
            </a:r>
          </a:p>
          <a:p>
            <a:pPr algn="just" eaLnBrk="0" hangingPunct="0">
              <a:buFontTx/>
              <a:buChar char="-"/>
            </a:pPr>
            <a:r>
              <a:rPr lang="ru-RU" sz="2400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Развивать эмоциональную отзывчивость на литературные произведения;</a:t>
            </a:r>
          </a:p>
          <a:p>
            <a:pPr algn="just" eaLnBrk="0" hangingPunct="0">
              <a:buFontTx/>
              <a:buChar char="-"/>
            </a:pPr>
            <a:r>
              <a:rPr lang="ru-RU" sz="2400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Обогащать словарный запас по данной теме: «мокрый», «журчит», «льется», «булькает» и т.д.</a:t>
            </a:r>
          </a:p>
          <a:p>
            <a:pPr algn="just" eaLnBrk="0" hangingPunct="0">
              <a:buFontTx/>
              <a:buChar char="-"/>
            </a:pPr>
            <a:r>
              <a:rPr lang="ru-RU" sz="2400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Развивать творческие способности;</a:t>
            </a:r>
          </a:p>
          <a:p>
            <a:pPr algn="just" eaLnBrk="0" hangingPunct="0">
              <a:buFontTx/>
              <a:buChar char="-"/>
            </a:pPr>
            <a:r>
              <a:rPr lang="ru-RU" sz="2400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Закреплять сенсорные представления: «холодная – теплая», «мокрый – сухой» и т.д.</a:t>
            </a:r>
          </a:p>
          <a:p>
            <a:pPr algn="just" eaLnBrk="0" hangingPunct="0">
              <a:buFontTx/>
              <a:buChar char="-"/>
            </a:pPr>
            <a:r>
              <a:rPr lang="ru-RU" sz="2400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Формировать в детях эмоционально – радостное ощущение от активной познавательной деятельности</a:t>
            </a:r>
          </a:p>
          <a:p>
            <a:pPr algn="just" eaLnBrk="0" hangingPunct="0">
              <a:buFontTx/>
              <a:buChar char="-"/>
            </a:pPr>
            <a:r>
              <a:rPr lang="ru-RU" sz="2400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Обогащать опыт общения со взрослыми и сверстниками.</a:t>
            </a:r>
          </a:p>
          <a:p>
            <a:pPr algn="just" eaLnBrk="0" hangingPunct="0">
              <a:buFontTx/>
              <a:buChar char="-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620688"/>
            <a:ext cx="7560840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800" b="1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Планируемый </a:t>
            </a:r>
            <a:r>
              <a:rPr lang="ru-RU" sz="2800" b="1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результат:</a:t>
            </a:r>
          </a:p>
          <a:p>
            <a:pPr algn="just" eaLnBrk="0" hangingPunct="0">
              <a:buFontTx/>
              <a:buChar char="-"/>
            </a:pPr>
            <a:r>
              <a:rPr lang="ru-RU" sz="2400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Повысится познавательная активность детей посредствам организации дидактических игр, игровых ситуаций, участия родителей;</a:t>
            </a:r>
          </a:p>
          <a:p>
            <a:pPr algn="just" eaLnBrk="0" hangingPunct="0">
              <a:buFontTx/>
              <a:buChar char="-"/>
            </a:pPr>
            <a:r>
              <a:rPr lang="ru-RU" sz="2400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Появится познавательный интерес к экспериментированию;</a:t>
            </a:r>
          </a:p>
          <a:p>
            <a:pPr algn="just" eaLnBrk="0" hangingPunct="0">
              <a:buFontTx/>
              <a:buChar char="-"/>
            </a:pPr>
            <a:r>
              <a:rPr lang="ru-RU" sz="2400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Обогатится активный и пассивный словарь детей за счет слов: «тонет, «не тонет», «водопад», «капли», «тает», «тепленькая» и т.д.</a:t>
            </a:r>
          </a:p>
          <a:p>
            <a:pPr algn="just" eaLnBrk="0" hangingPunct="0">
              <a:buFontTx/>
              <a:buChar char="-"/>
            </a:pPr>
            <a:r>
              <a:rPr lang="ru-RU" sz="2400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Будет развиваться наблюдательность;</a:t>
            </a:r>
          </a:p>
          <a:p>
            <a:pPr algn="just" eaLnBrk="0" hangingPunct="0">
              <a:buFontTx/>
              <a:buChar char="-"/>
            </a:pPr>
            <a:r>
              <a:rPr lang="ru-RU" sz="2400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Будет развиваться мелкая моторика пальцев рук;</a:t>
            </a:r>
          </a:p>
          <a:p>
            <a:pPr algn="just" eaLnBrk="0" hangingPunct="0">
              <a:buFontTx/>
              <a:buChar char="-"/>
            </a:pPr>
            <a:r>
              <a:rPr lang="ru-RU" sz="2400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Закрепится представление о цвете;</a:t>
            </a:r>
          </a:p>
          <a:p>
            <a:pPr algn="just" eaLnBrk="0" hangingPunct="0">
              <a:buFontTx/>
              <a:buChar char="-"/>
            </a:pPr>
            <a:r>
              <a:rPr lang="ru-RU" sz="2400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Дети познакомятся с новыми нетрадиционными техниками изобразительной деятельности;</a:t>
            </a:r>
          </a:p>
          <a:p>
            <a:pPr algn="just" eaLnBrk="0" hangingPunct="0">
              <a:buFontTx/>
              <a:buChar char="-"/>
            </a:pPr>
            <a:r>
              <a:rPr lang="ru-RU" sz="2400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Расширится опыт общения со взрослыми</a:t>
            </a: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0"/>
            <a:ext cx="54823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ru-RU" sz="3200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План осуществления проекта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496" y="764704"/>
          <a:ext cx="8856985" cy="603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2016224"/>
                <a:gridCol w="3672409"/>
                <a:gridCol w="2160240"/>
              </a:tblGrid>
              <a:tr h="864096">
                <a:tc>
                  <a:txBody>
                    <a:bodyPr/>
                    <a:lstStyle/>
                    <a:p>
                      <a:r>
                        <a:rPr lang="ru-RU" dirty="0" smtClean="0"/>
                        <a:t>дата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Виды деятельности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Совместная деятельность воспитателя с детьми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Совместная деятельность  с родителями</a:t>
                      </a:r>
                      <a:endParaRPr lang="ru-RU" dirty="0"/>
                    </a:p>
                  </a:txBody>
                  <a:tcPr/>
                </a:tc>
              </a:tr>
              <a:tr h="960147">
                <a:tc>
                  <a:txBody>
                    <a:bodyPr/>
                    <a:lstStyle/>
                    <a:p>
                      <a:r>
                        <a:rPr lang="ru-RU" dirty="0" smtClean="0"/>
                        <a:t>Четверг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Коммуникат-я</a:t>
                      </a:r>
                      <a:endParaRPr lang="ru-RU" dirty="0" smtClean="0"/>
                    </a:p>
                    <a:p>
                      <a:r>
                        <a:rPr lang="ru-RU" dirty="0" smtClean="0"/>
                        <a:t>Восприятие </a:t>
                      </a:r>
                      <a:r>
                        <a:rPr lang="ru-RU" dirty="0" err="1" smtClean="0"/>
                        <a:t>худ-й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лит-ры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err="1" smtClean="0"/>
                        <a:t>Познават</a:t>
                      </a:r>
                      <a:r>
                        <a:rPr lang="ru-RU" dirty="0" err="1" smtClean="0"/>
                        <a:t>.-исслед</a:t>
                      </a:r>
                      <a:r>
                        <a:rPr lang="ru-RU" dirty="0" smtClean="0"/>
                        <a:t>.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Двигательная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Беседа:</a:t>
                      </a:r>
                      <a:r>
                        <a:rPr lang="ru-RU" baseline="0" dirty="0" smtClean="0"/>
                        <a:t> «Где живет водичка?»</a:t>
                      </a:r>
                    </a:p>
                    <a:p>
                      <a:r>
                        <a:rPr lang="ru-RU" baseline="0" dirty="0" smtClean="0"/>
                        <a:t>Чтение </a:t>
                      </a:r>
                      <a:r>
                        <a:rPr lang="ru-RU" baseline="0" dirty="0" err="1" smtClean="0"/>
                        <a:t>стих-я</a:t>
                      </a:r>
                      <a:r>
                        <a:rPr lang="ru-RU" baseline="0" dirty="0" smtClean="0"/>
                        <a:t> «Вы слыхали о воде»</a:t>
                      </a:r>
                    </a:p>
                    <a:p>
                      <a:endParaRPr lang="ru-RU" baseline="0" dirty="0" smtClean="0"/>
                    </a:p>
                    <a:p>
                      <a:r>
                        <a:rPr lang="ru-RU" baseline="0" dirty="0" smtClean="0"/>
                        <a:t>«</a:t>
                      </a:r>
                      <a:r>
                        <a:rPr lang="ru-RU" baseline="0" dirty="0" smtClean="0"/>
                        <a:t>Наливаем </a:t>
                      </a:r>
                      <a:r>
                        <a:rPr lang="ru-RU" baseline="0" dirty="0" smtClean="0"/>
                        <a:t>–</a:t>
                      </a:r>
                    </a:p>
                    <a:p>
                      <a:r>
                        <a:rPr lang="ru-RU" baseline="0" dirty="0" smtClean="0"/>
                        <a:t> </a:t>
                      </a:r>
                      <a:r>
                        <a:rPr lang="ru-RU" baseline="0" dirty="0" smtClean="0"/>
                        <a:t>выливаем»</a:t>
                      </a:r>
                    </a:p>
                    <a:p>
                      <a:r>
                        <a:rPr lang="ru-RU" baseline="0" dirty="0" smtClean="0"/>
                        <a:t>«Вода не имеет </a:t>
                      </a:r>
                      <a:endParaRPr lang="ru-RU" baseline="0" dirty="0" smtClean="0"/>
                    </a:p>
                    <a:p>
                      <a:r>
                        <a:rPr lang="ru-RU" baseline="0" dirty="0" smtClean="0"/>
                        <a:t>запаха</a:t>
                      </a:r>
                      <a:r>
                        <a:rPr lang="ru-RU" baseline="0" dirty="0" smtClean="0"/>
                        <a:t>, формы </a:t>
                      </a:r>
                      <a:endParaRPr lang="ru-RU" baseline="0" dirty="0" smtClean="0"/>
                    </a:p>
                    <a:p>
                      <a:r>
                        <a:rPr lang="ru-RU" baseline="0" dirty="0" smtClean="0"/>
                        <a:t>и цвета»</a:t>
                      </a:r>
                    </a:p>
                    <a:p>
                      <a:endParaRPr lang="ru-RU" baseline="0" dirty="0" smtClean="0"/>
                    </a:p>
                    <a:p>
                      <a:r>
                        <a:rPr lang="ru-RU" baseline="0" dirty="0" smtClean="0"/>
                        <a:t>П/и </a:t>
                      </a:r>
                      <a:r>
                        <a:rPr lang="ru-RU" baseline="0" dirty="0" smtClean="0"/>
                        <a:t>«Солнышко и дождик», пальчиковая гимн. «Капельки –дождинки»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Пальчиковая гимнастика  «капельки- дождинки»</a:t>
                      </a:r>
                      <a:endParaRPr lang="ru-RU" dirty="0"/>
                    </a:p>
                  </a:txBody>
                  <a:tcPr/>
                </a:tc>
              </a:tr>
              <a:tr h="399293">
                <a:tc>
                  <a:txBody>
                    <a:bodyPr/>
                    <a:lstStyle/>
                    <a:p>
                      <a:r>
                        <a:rPr lang="ru-RU" dirty="0" smtClean="0"/>
                        <a:t>Пятница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Коммуникат-я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err="1" smtClean="0"/>
                        <a:t>Познават.-исслед</a:t>
                      </a:r>
                      <a:r>
                        <a:rPr lang="ru-RU" dirty="0" smtClean="0"/>
                        <a:t>.</a:t>
                      </a:r>
                    </a:p>
                    <a:p>
                      <a:r>
                        <a:rPr lang="ru-RU" dirty="0" smtClean="0"/>
                        <a:t>Двигательная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Беседа:</a:t>
                      </a:r>
                      <a:r>
                        <a:rPr lang="ru-RU" baseline="0" dirty="0" smtClean="0"/>
                        <a:t> «Почему бывает грязно?»</a:t>
                      </a:r>
                    </a:p>
                    <a:p>
                      <a:r>
                        <a:rPr lang="ru-RU" baseline="0" dirty="0" smtClean="0"/>
                        <a:t>«Что такое грязь?»</a:t>
                      </a:r>
                    </a:p>
                    <a:p>
                      <a:r>
                        <a:rPr lang="ru-RU" baseline="0" dirty="0" smtClean="0"/>
                        <a:t>П/и «Ходят капельки по кругу»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Фокусы</a:t>
                      </a:r>
                      <a:r>
                        <a:rPr lang="ru-RU" baseline="0" dirty="0" smtClean="0"/>
                        <a:t> с водой.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Рисунок 3" descr="kOvk7ili1b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4048" y="2229103"/>
            <a:ext cx="1782304" cy="237347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-1" y="0"/>
          <a:ext cx="9144000" cy="67002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3609"/>
                <a:gridCol w="1656184"/>
                <a:gridCol w="3754796"/>
                <a:gridCol w="2689411"/>
              </a:tblGrid>
              <a:tr h="720080">
                <a:tc>
                  <a:txBody>
                    <a:bodyPr/>
                    <a:lstStyle/>
                    <a:p>
                      <a:r>
                        <a:rPr lang="ru-RU" dirty="0" smtClean="0"/>
                        <a:t>Дата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Виды </a:t>
                      </a:r>
                      <a:r>
                        <a:rPr lang="ru-RU" dirty="0" err="1" smtClean="0"/>
                        <a:t>деят-ти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Совместная </a:t>
                      </a:r>
                      <a:r>
                        <a:rPr lang="ru-RU" dirty="0" err="1" smtClean="0"/>
                        <a:t>деят-ть</a:t>
                      </a:r>
                      <a:r>
                        <a:rPr lang="ru-RU" dirty="0" smtClean="0"/>
                        <a:t> воспитателя с детьми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Совместная </a:t>
                      </a:r>
                      <a:r>
                        <a:rPr lang="ru-RU" dirty="0" err="1" smtClean="0"/>
                        <a:t>деять-ть</a:t>
                      </a:r>
                      <a:r>
                        <a:rPr lang="ru-RU" dirty="0" smtClean="0"/>
                        <a:t> с родителями</a:t>
                      </a:r>
                      <a:endParaRPr lang="ru-RU" dirty="0"/>
                    </a:p>
                  </a:txBody>
                  <a:tcPr/>
                </a:tc>
              </a:tr>
              <a:tr h="14847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Понедельник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Восприятие </a:t>
                      </a:r>
                      <a:r>
                        <a:rPr lang="ru-RU" dirty="0" err="1" smtClean="0"/>
                        <a:t>худ-й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лит-ры</a:t>
                      </a:r>
                      <a:endParaRPr lang="ru-RU" dirty="0" smtClean="0"/>
                    </a:p>
                    <a:p>
                      <a:r>
                        <a:rPr lang="ru-RU" dirty="0" err="1" smtClean="0"/>
                        <a:t>Познават.-исслед</a:t>
                      </a:r>
                      <a:r>
                        <a:rPr lang="ru-RU" dirty="0" smtClean="0"/>
                        <a:t>.</a:t>
                      </a:r>
                      <a:endParaRPr lang="ru-RU" dirty="0" smtClean="0"/>
                    </a:p>
                    <a:p>
                      <a:r>
                        <a:rPr lang="ru-RU" dirty="0" smtClean="0"/>
                        <a:t>Двигательная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Чтение </a:t>
                      </a:r>
                      <a:r>
                        <a:rPr lang="ru-RU" dirty="0" err="1" smtClean="0"/>
                        <a:t>стих-я</a:t>
                      </a:r>
                      <a:r>
                        <a:rPr lang="ru-RU" dirty="0" smtClean="0"/>
                        <a:t> Благининой «Снег»</a:t>
                      </a:r>
                    </a:p>
                    <a:p>
                      <a:r>
                        <a:rPr lang="ru-RU" dirty="0" smtClean="0"/>
                        <a:t>«Превращение льда в воду»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П/и </a:t>
                      </a:r>
                      <a:r>
                        <a:rPr lang="ru-RU" dirty="0" smtClean="0"/>
                        <a:t>«Снежинки</a:t>
                      </a:r>
                      <a:r>
                        <a:rPr lang="ru-RU" dirty="0" smtClean="0"/>
                        <a:t>»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Чтение </a:t>
                      </a:r>
                      <a:r>
                        <a:rPr lang="ru-RU" dirty="0" err="1" smtClean="0"/>
                        <a:t>стих-я</a:t>
                      </a:r>
                      <a:r>
                        <a:rPr lang="ru-RU" dirty="0" smtClean="0"/>
                        <a:t> Благининой «Снег»</a:t>
                      </a:r>
                    </a:p>
                    <a:p>
                      <a:r>
                        <a:rPr lang="ru-RU" dirty="0" smtClean="0"/>
                        <a:t>и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заучивание наизусть.</a:t>
                      </a:r>
                      <a:endParaRPr lang="ru-RU" dirty="0"/>
                    </a:p>
                  </a:txBody>
                  <a:tcPr/>
                </a:tc>
              </a:tr>
              <a:tr h="1660728">
                <a:tc>
                  <a:txBody>
                    <a:bodyPr/>
                    <a:lstStyle/>
                    <a:p>
                      <a:r>
                        <a:rPr lang="ru-RU" dirty="0" smtClean="0"/>
                        <a:t>Вторник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Коммуникат-я</a:t>
                      </a:r>
                      <a:endParaRPr lang="ru-RU" dirty="0" smtClean="0"/>
                    </a:p>
                    <a:p>
                      <a:r>
                        <a:rPr lang="ru-RU" dirty="0" err="1" smtClean="0"/>
                        <a:t>Познават.-исслед</a:t>
                      </a:r>
                      <a:r>
                        <a:rPr lang="ru-RU" dirty="0" smtClean="0"/>
                        <a:t>.</a:t>
                      </a:r>
                      <a:endParaRPr lang="ru-RU" dirty="0" smtClean="0"/>
                    </a:p>
                    <a:p>
                      <a:r>
                        <a:rPr lang="ru-RU" dirty="0" smtClean="0"/>
                        <a:t>Двигательная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Беседа «Для</a:t>
                      </a:r>
                      <a:r>
                        <a:rPr lang="ru-RU" baseline="0" dirty="0" smtClean="0"/>
                        <a:t> чего</a:t>
                      </a:r>
                      <a:r>
                        <a:rPr lang="ru-RU" dirty="0" smtClean="0"/>
                        <a:t> нужна вода ?»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«</a:t>
                      </a:r>
                      <a:r>
                        <a:rPr lang="ru-RU" dirty="0" smtClean="0"/>
                        <a:t>Цветочки хотят</a:t>
                      </a:r>
                      <a:r>
                        <a:rPr lang="ru-RU" baseline="0" dirty="0" smtClean="0"/>
                        <a:t> пить»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П/и</a:t>
                      </a:r>
                      <a:r>
                        <a:rPr lang="ru-RU" baseline="0" dirty="0" smtClean="0"/>
                        <a:t> «На водопой»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Поиграть с детьми в игру «На водопой»</a:t>
                      </a:r>
                      <a:endParaRPr lang="ru-RU" dirty="0"/>
                    </a:p>
                  </a:txBody>
                  <a:tcPr/>
                </a:tc>
              </a:tr>
              <a:tr h="17577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Среда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Познават.-исслед</a:t>
                      </a:r>
                      <a:r>
                        <a:rPr lang="ru-RU" dirty="0" smtClean="0"/>
                        <a:t>.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Двигательная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«Поиграй </a:t>
                      </a:r>
                      <a:endParaRPr lang="ru-RU" dirty="0" smtClean="0"/>
                    </a:p>
                    <a:p>
                      <a:r>
                        <a:rPr lang="ru-RU" dirty="0" smtClean="0"/>
                        <a:t>со </a:t>
                      </a:r>
                      <a:r>
                        <a:rPr lang="ru-RU" dirty="0" smtClean="0"/>
                        <a:t>мной </a:t>
                      </a:r>
                      <a:endParaRPr lang="ru-RU" dirty="0" smtClean="0"/>
                    </a:p>
                    <a:p>
                      <a:r>
                        <a:rPr lang="ru-RU" dirty="0" smtClean="0"/>
                        <a:t>водичка»,</a:t>
                      </a:r>
                    </a:p>
                    <a:p>
                      <a:r>
                        <a:rPr lang="ru-RU" dirty="0" smtClean="0"/>
                        <a:t> </a:t>
                      </a:r>
                      <a:r>
                        <a:rPr lang="ru-RU" dirty="0" smtClean="0"/>
                        <a:t>«Тонет – </a:t>
                      </a:r>
                      <a:endParaRPr lang="ru-RU" dirty="0" smtClean="0"/>
                    </a:p>
                    <a:p>
                      <a:r>
                        <a:rPr lang="ru-RU" dirty="0" smtClean="0"/>
                        <a:t>не </a:t>
                      </a:r>
                      <a:r>
                        <a:rPr lang="ru-RU" dirty="0" smtClean="0"/>
                        <a:t>тонет»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П/и «Через ручеек»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Нарисовать</a:t>
                      </a:r>
                    </a:p>
                    <a:p>
                      <a:r>
                        <a:rPr lang="ru-RU" dirty="0" smtClean="0"/>
                        <a:t> </a:t>
                      </a:r>
                      <a:r>
                        <a:rPr lang="ru-RU" dirty="0" smtClean="0"/>
                        <a:t>и </a:t>
                      </a:r>
                      <a:r>
                        <a:rPr lang="ru-RU" dirty="0" smtClean="0"/>
                        <a:t>вырезать</a:t>
                      </a:r>
                    </a:p>
                    <a:p>
                      <a:r>
                        <a:rPr lang="ru-RU" dirty="0" smtClean="0"/>
                        <a:t> </a:t>
                      </a:r>
                      <a:r>
                        <a:rPr lang="ru-RU" dirty="0" smtClean="0"/>
                        <a:t>рыбок </a:t>
                      </a:r>
                      <a:r>
                        <a:rPr lang="ru-RU" dirty="0" smtClean="0"/>
                        <a:t>для</a:t>
                      </a:r>
                    </a:p>
                    <a:p>
                      <a:r>
                        <a:rPr lang="ru-RU" dirty="0" smtClean="0"/>
                        <a:t> </a:t>
                      </a:r>
                      <a:r>
                        <a:rPr lang="ru-RU" dirty="0" smtClean="0"/>
                        <a:t>панно.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Рисунок 2" descr="e8YL5FyVkg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24329" y="4701100"/>
            <a:ext cx="1619672" cy="2156900"/>
          </a:xfrm>
          <a:prstGeom prst="rect">
            <a:avLst/>
          </a:prstGeom>
        </p:spPr>
      </p:pic>
      <p:pic>
        <p:nvPicPr>
          <p:cNvPr id="4" name="Рисунок 3" descr="cix9yJnOzd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4005064"/>
            <a:ext cx="1514034" cy="201622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38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Тема38</Template>
  <TotalTime>277</TotalTime>
  <Words>877</Words>
  <Application>Microsoft Office PowerPoint</Application>
  <PresentationFormat>Экран (4:3)</PresentationFormat>
  <Paragraphs>165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Тема38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В кругу семьи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Голуб</dc:creator>
  <cp:lastModifiedBy>заечий</cp:lastModifiedBy>
  <cp:revision>45</cp:revision>
  <dcterms:created xsi:type="dcterms:W3CDTF">2020-02-21T06:24:06Z</dcterms:created>
  <dcterms:modified xsi:type="dcterms:W3CDTF">2020-02-27T06:18:47Z</dcterms:modified>
</cp:coreProperties>
</file>