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914" autoAdjust="0"/>
  </p:normalViewPr>
  <p:slideViewPr>
    <p:cSldViewPr snapToGrid="0">
      <p:cViewPr varScale="1">
        <p:scale>
          <a:sx n="79" d="100"/>
          <a:sy n="79" d="100"/>
        </p:scale>
        <p:origin x="96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0036F-8B87-4151-8C3A-4C3EEC790F7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A25308-9C97-4665-99D2-5ED1C56DC9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377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6E5DD-7923-465D-9E26-EF7A61F7080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CDBA-D197-415B-A1D1-7788A3A8B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772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6E5DD-7923-465D-9E26-EF7A61F7080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CDBA-D197-415B-A1D1-7788A3A8B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78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6E5DD-7923-465D-9E26-EF7A61F7080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CDBA-D197-415B-A1D1-7788A3A8B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693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6E5DD-7923-465D-9E26-EF7A61F7080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CDBA-D197-415B-A1D1-7788A3A8B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99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6E5DD-7923-465D-9E26-EF7A61F7080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CDBA-D197-415B-A1D1-7788A3A8B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73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6E5DD-7923-465D-9E26-EF7A61F7080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CDBA-D197-415B-A1D1-7788A3A8B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83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6E5DD-7923-465D-9E26-EF7A61F7080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CDBA-D197-415B-A1D1-7788A3A8B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173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6E5DD-7923-465D-9E26-EF7A61F7080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CDBA-D197-415B-A1D1-7788A3A8B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574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6E5DD-7923-465D-9E26-EF7A61F7080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CDBA-D197-415B-A1D1-7788A3A8B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8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6E5DD-7923-465D-9E26-EF7A61F7080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CDBA-D197-415B-A1D1-7788A3A8B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652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6E5DD-7923-465D-9E26-EF7A61F7080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CDBA-D197-415B-A1D1-7788A3A8B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066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6E5DD-7923-465D-9E26-EF7A61F7080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ACDBA-D197-415B-A1D1-7788A3A8BE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714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ÐÑÐµÐ·ÐµÐ½ÑÐ°ÑÐ¸Ñ ÑÑÐ¾ÐºÐ° &amp;quot;Ð¤Ð¾Ð½ÐµÑÐ¸ÐºÐ° Ð¼Ð¾Ð´ÑÐ»ÑÐ½ÑÒ£ 6-ÑÐ°Ð±Ð°ÒÑ&amp;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68225"/>
            <a:ext cx="9144000" cy="182880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Муниципальное бюджетное дошкольное образовательное учреждение 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муниципального образования город Краснодар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 «Центр развития ребенка – детский сад № 107»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/>
            </a:r>
            <a:br>
              <a:rPr lang="ru-RU" sz="2000" dirty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3584" y="2023872"/>
            <a:ext cx="10533888" cy="4511040"/>
          </a:xfrm>
        </p:spPr>
        <p:txBody>
          <a:bodyPr>
            <a:normAutofit/>
          </a:bodyPr>
          <a:lstStyle/>
          <a:p>
            <a:pPr lvl="0"/>
            <a:r>
              <a:rPr lang="ru-RU" b="1" i="1" dirty="0">
                <a:solidFill>
                  <a:srgbClr val="002060"/>
                </a:solidFill>
              </a:rPr>
              <a:t>Школа наставничества «Рука к руке»</a:t>
            </a: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pPr lvl="0"/>
            <a:r>
              <a:rPr lang="ru-RU" b="1" dirty="0" smtClean="0">
                <a:solidFill>
                  <a:srgbClr val="00B0F0"/>
                </a:solidFill>
              </a:rPr>
              <a:t>Речь педагога – яркий стимул</a:t>
            </a:r>
          </a:p>
          <a:p>
            <a:pPr lvl="0"/>
            <a:r>
              <a:rPr lang="ru-RU" b="1" dirty="0" smtClean="0">
                <a:solidFill>
                  <a:srgbClr val="00B0F0"/>
                </a:solidFill>
              </a:rPr>
              <a:t>для развития речи детей</a:t>
            </a:r>
            <a:endParaRPr lang="ru-RU" b="1" dirty="0">
              <a:solidFill>
                <a:srgbClr val="00B0F0"/>
              </a:solidFill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pPr lvl="0"/>
            <a:r>
              <a:rPr lang="ru-RU" b="1" i="1" dirty="0" err="1">
                <a:solidFill>
                  <a:srgbClr val="4472C4">
                    <a:lumMod val="50000"/>
                  </a:srgbClr>
                </a:solidFill>
              </a:rPr>
              <a:t>Подготовлили</a:t>
            </a:r>
            <a:endParaRPr lang="ru-RU" b="1" i="1" dirty="0">
              <a:solidFill>
                <a:srgbClr val="4472C4">
                  <a:lumMod val="50000"/>
                </a:srgbClr>
              </a:solidFill>
            </a:endParaRPr>
          </a:p>
          <a:p>
            <a:pPr lvl="0"/>
            <a:r>
              <a:rPr lang="ru-RU" b="1" i="1" dirty="0">
                <a:solidFill>
                  <a:srgbClr val="4472C4">
                    <a:lumMod val="50000"/>
                  </a:srgbClr>
                </a:solidFill>
              </a:rPr>
              <a:t>Педагог-психолог </a:t>
            </a:r>
            <a:r>
              <a:rPr lang="ru-RU" b="1" i="1" dirty="0" err="1">
                <a:solidFill>
                  <a:srgbClr val="4472C4">
                    <a:lumMod val="50000"/>
                  </a:srgbClr>
                </a:solidFill>
              </a:rPr>
              <a:t>Бычковас</a:t>
            </a:r>
            <a:r>
              <a:rPr lang="ru-RU" b="1" i="1" dirty="0">
                <a:solidFill>
                  <a:srgbClr val="4472C4">
                    <a:lumMod val="50000"/>
                  </a:srgbClr>
                </a:solidFill>
              </a:rPr>
              <a:t> Л.В.</a:t>
            </a:r>
          </a:p>
          <a:p>
            <a:pPr lvl="0"/>
            <a:r>
              <a:rPr lang="ru-RU" b="1" i="1" dirty="0">
                <a:solidFill>
                  <a:srgbClr val="4472C4">
                    <a:lumMod val="50000"/>
                  </a:srgbClr>
                </a:solidFill>
              </a:rPr>
              <a:t>Воспитатель </a:t>
            </a:r>
            <a:r>
              <a:rPr lang="ru-RU" b="1" i="1" dirty="0" err="1">
                <a:solidFill>
                  <a:srgbClr val="4472C4">
                    <a:lumMod val="50000"/>
                  </a:srgbClr>
                </a:solidFill>
              </a:rPr>
              <a:t>Цыганник</a:t>
            </a:r>
            <a:r>
              <a:rPr lang="ru-RU" b="1" i="1" dirty="0">
                <a:solidFill>
                  <a:srgbClr val="4472C4">
                    <a:lumMod val="50000"/>
                  </a:srgbClr>
                </a:solidFill>
              </a:rPr>
              <a:t> Г.В.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0960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ÑÐµÐ·ÐµÐ½ÑÐ°ÑÐ¸Ñ ÑÑÐ¾ÐºÐ° &amp;quot;Ð¤Ð¾Ð½ÐµÑÐ¸ÐºÐ° Ð¼Ð¾Ð´ÑÐ»ÑÐ½ÑÒ£ 6-ÑÐ°Ð±Ð°ÒÑ&amp;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328928" y="1487424"/>
            <a:ext cx="9375648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6864" y="1450848"/>
            <a:ext cx="105460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04544" y="1036321"/>
            <a:ext cx="9717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8512" y="1084154"/>
            <a:ext cx="9985248" cy="4090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Правило 6.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нужно употреблять в речи «мертвые» вопросы и фразы!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Дорогие педагоги!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Я всегда удивляюсь, когда слышу на занятиях с детьми этот вопрос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(причем из года в год повторяющийся), и это классика ошибки воспитателя. 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Привожу пример типичного диалога:  «Какое сейчас время года наступило?» — «Осень»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«Скажите полным ответом»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«Сейчас наступило время года осень».</a:t>
            </a:r>
            <a:endParaRPr lang="ru-RU" sz="1600" dirty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718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ÑÐµÐ·ÐµÐ½ÑÐ°ÑÐ¸Ñ ÑÑÐ¾ÐºÐ° &amp;quot;Ð¤Ð¾Ð½ÐµÑÐ¸ÐºÐ° Ð¼Ð¾Ð´ÑÐ»ÑÐ½ÑÒ£ 6-ÑÐ°Ð±Ð°ÒÑ&amp;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328928" y="1487424"/>
            <a:ext cx="9375648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6864" y="1450848"/>
            <a:ext cx="105460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04544" y="1036321"/>
            <a:ext cx="9717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87552" y="1109472"/>
            <a:ext cx="10155936" cy="5156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нужно, чтобы малыши стали делиться с Вами впечатлениями, 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 и спросить их надо по-человечески: 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«Какие признаки осени Вы увидели по дороге в детский сад»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(или «Какие признаки осени вы видите за окном»)? 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больше найдет признаков осени, кто у нас самый внимательный?» 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Вы услышите столько развернутых живых ответов детей, 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Вы никогда не получите «мёртвыми вопросами», 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которые убивают интерес к беседе у детей!</a:t>
            </a:r>
            <a:endParaRPr lang="ru-RU" sz="1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319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ÑÐµÐ·ÐµÐ½ÑÐ°ÑÐ¸Ñ ÑÑÐ¾ÐºÐ° &amp;quot;Ð¤Ð¾Ð½ÐµÑÐ¸ÐºÐ° Ð¼Ð¾Ð´ÑÐ»ÑÐ½ÑÒ£ 6-ÑÐ°Ð±Ð°ÒÑ&amp;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328928" y="1487424"/>
            <a:ext cx="9375648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6864" y="1450848"/>
            <a:ext cx="105460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04544" y="1036321"/>
            <a:ext cx="9717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36320" y="1243584"/>
            <a:ext cx="10094976" cy="3794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Правило 7. 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задавайте ребенку вопросов, в которых изначально заложено 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отрицание с частицей НЕ, например: 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«Ты не знаешь, почему птицы улетают на юг?». 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Вместо этого спрашивайте «Почему птицы улетают на юг осенью?». 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надо сомневаться в способностях ребенка!</a:t>
            </a:r>
            <a:endParaRPr lang="ru-RU" sz="16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514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ÑÐµÐ·ÐµÐ½ÑÐ°ÑÐ¸Ñ ÑÑÐ¾ÐºÐ° &amp;quot;Ð¤Ð¾Ð½ÐµÑÐ¸ÐºÐ° Ð¼Ð¾Ð´ÑÐ»ÑÐ½ÑÒ£ 6-ÑÐ°Ð±Ð°ÒÑ&amp;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328928" y="1487424"/>
            <a:ext cx="9375648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6864" y="1450848"/>
            <a:ext cx="105460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04544" y="1036321"/>
            <a:ext cx="9717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5776" y="1182624"/>
            <a:ext cx="9436608" cy="4683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Правило 8.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Избегайте многословия.</a:t>
            </a: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Вместо того, чтобы спросить: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«Сейчас я задам тебе сложный вопрос, и мне интересно ответишь ли ты на него или не ответишь и как ответишь – почему люди придумали разный транспорт?»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спросите просто: 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«Как ты думаешь, зачем люди придумали так много разных видов транспорта?»</a:t>
            </a:r>
            <a:endParaRPr lang="ru-RU" sz="1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083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ÑÐµÐ·ÐµÐ½ÑÐ°ÑÐ¸Ñ ÑÑÐ¾ÐºÐ° &amp;quot;Ð¤Ð¾Ð½ÐµÑÐ¸ÐºÐ° Ð¼Ð¾Ð´ÑÐ»ÑÐ½ÑÒ£ 6-ÑÐ°Ð±Ð°ÒÑ&amp;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328928" y="1487424"/>
            <a:ext cx="9375648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6864" y="1450848"/>
            <a:ext cx="105460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04544" y="1036321"/>
            <a:ext cx="9717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46048" y="1024128"/>
            <a:ext cx="9704832" cy="4815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400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Правило 9.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400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Вопросы к ребенку стройте в логической последовательности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400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постепенным усложнением: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сначала простые вопросы (что видит, что знает, что слышит)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затем вопросы, требующие размышления анализа</a:t>
            </a:r>
            <a:endParaRPr lang="ru-RU" sz="2400" dirty="0" smtClean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ctr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конце вопросы творческие, требующие выхода из проблемной ситуации.</a:t>
            </a:r>
            <a:endParaRPr lang="ru-RU" sz="24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9257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ÑÐµÐ·ÐµÐ½ÑÐ°ÑÐ¸Ñ ÑÑÐ¾ÐºÐ° &amp;quot;Ð¤Ð¾Ð½ÐµÑÐ¸ÐºÐ° Ð¼Ð¾Ð´ÑÐ»ÑÐ½ÑÒ£ 6-ÑÐ°Ð±Ð°ÒÑ&amp;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328928" y="1487424"/>
            <a:ext cx="9375648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6864" y="1450848"/>
            <a:ext cx="105460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04544" y="1036321"/>
            <a:ext cx="9717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46048" y="1024128"/>
            <a:ext cx="10277856" cy="2179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endParaRPr lang="ru-RU" sz="2400" b="1" dirty="0" smtClean="0">
              <a:solidFill>
                <a:srgbClr val="00808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endParaRPr lang="ru-RU" sz="2400" b="1" dirty="0">
              <a:solidFill>
                <a:srgbClr val="00808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200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3200" b="1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32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841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ÑÐµÐ·ÐµÐ½ÑÐ°ÑÐ¸Ñ ÑÑÐ¾ÐºÐ° &amp;quot;Ð¤Ð¾Ð½ÐµÑÐ¸ÐºÐ° Ð¼Ð¾Ð´ÑÐ»ÑÐ½ÑÒ£ 6-ÑÐ°Ð±Ð°ÒÑ&amp;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853184" y="1487424"/>
            <a:ext cx="8851392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того чтобы речь малышей развивалась успешно, нужна развивающая речевая среда. Что это такое?</a:t>
            </a:r>
            <a:endParaRPr lang="ru-RU" sz="2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020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ÑÐµÐ·ÐµÐ½ÑÐ°ÑÐ¸Ñ ÑÑÐ¾ÐºÐ° &amp;quot;Ð¤Ð¾Ð½ÐµÑÐ¸ÐºÐ° Ð¼Ð¾Ð´ÑÐ»ÑÐ½ÑÒ£ 6-ÑÐ°Ð±Ð°ÒÑ&amp;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328928" y="1487424"/>
            <a:ext cx="9375648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6864" y="1450848"/>
            <a:ext cx="1054608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Речевая среда – это любые языковые образцы, которые воспринимает ребенок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это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прежде всего речь тех людей, с которыми он общается постоянно – то есть родителей и педагогов детского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сада. Подражая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им, малыш перенимает все тонкости построения фраз, интонации, темпа и мелодики речи, употребления слов,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но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он также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перенимает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и все ошибки!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8689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ÑÐµÐ·ÐµÐ½ÑÐ°ÑÐ¸Ñ ÑÑÐ¾ÐºÐ° &amp;quot;Ð¤Ð¾Ð½ÐµÑÐ¸ÐºÐ° Ð¼Ð¾Ð´ÑÐ»ÑÐ½ÑÒ£ 6-ÑÐ°Ð±Ð°ÒÑ&amp;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328928" y="1487424"/>
            <a:ext cx="9375648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6864" y="1450848"/>
            <a:ext cx="10546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97280" y="1231392"/>
            <a:ext cx="9400032" cy="2639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00B0F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Культура речи взрослого, постоянно общающегося с ребенком, имеет две стороны</a:t>
            </a:r>
            <a:r>
              <a:rPr lang="ru-RU" dirty="0" smtClean="0">
                <a:solidFill>
                  <a:srgbClr val="00B0F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B0F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90500" marR="190500"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1) правильная речь, т.е. речь без ошибок</a:t>
            </a:r>
          </a:p>
          <a:p>
            <a:pPr marL="190500" marR="190500"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2) умелая и искусная речь – то есть уместное употребление фраз, или оптимальное использование языковых средств для решения своих жизненных задач.</a:t>
            </a:r>
            <a:endParaRPr lang="ru-RU" sz="16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605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ÑÐµÐ·ÐµÐ½ÑÐ°ÑÐ¸Ñ ÑÑÐ¾ÐºÐ° &amp;quot;Ð¤Ð¾Ð½ÐµÑÐ¸ÐºÐ° Ð¼Ð¾Ð´ÑÐ»ÑÐ½ÑÒ£ 6-ÑÐ°Ð±Ð°ÒÑ&amp;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328928" y="1487424"/>
            <a:ext cx="9375648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6864" y="1450848"/>
            <a:ext cx="10546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11936" y="1036320"/>
            <a:ext cx="9546336" cy="3905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Правильно ли мы говорим с детьми?</a:t>
            </a:r>
            <a:endParaRPr lang="ru-RU" sz="1600" b="1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Правило 1. </a:t>
            </a:r>
          </a:p>
          <a:p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В речи надо избегать постоянного употребления присловий:</a:t>
            </a:r>
          </a:p>
          <a:p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«как бы»,</a:t>
            </a:r>
          </a:p>
          <a:p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«на самом деле», </a:t>
            </a:r>
          </a:p>
          <a:p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«так сказать», </a:t>
            </a:r>
          </a:p>
          <a:p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«типа», </a:t>
            </a:r>
          </a:p>
          <a:p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«значит», </a:t>
            </a:r>
          </a:p>
          <a:p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«это»,</a:t>
            </a:r>
          </a:p>
          <a:p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«ну»</a:t>
            </a:r>
          </a:p>
          <a:p>
            <a:r>
              <a:rPr lang="ru-RU" b="1" dirty="0">
                <a:solidFill>
                  <a:srgbClr val="66666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66666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</a:t>
            </a:r>
          </a:p>
          <a:p>
            <a:endParaRPr lang="ru-RU" b="1" dirty="0">
              <a:solidFill>
                <a:srgbClr val="666666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</a:t>
            </a:r>
            <a:r>
              <a:rPr lang="ru-RU" b="1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— они делают речь смешной, разорванной, несвязной</a:t>
            </a:r>
            <a:r>
              <a:rPr lang="ru-RU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515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ÑÐµÐ·ÐµÐ½ÑÐ°ÑÐ¸Ñ ÑÑÐ¾ÐºÐ° &amp;quot;Ð¤Ð¾Ð½ÐµÑÐ¸ÐºÐ° Ð¼Ð¾Ð´ÑÐ»ÑÐ½ÑÒ£ 6-ÑÐ°Ð±Ð°ÒÑ&amp;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328928" y="1487424"/>
            <a:ext cx="9375648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6864" y="1450848"/>
            <a:ext cx="105460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70432" y="1365504"/>
            <a:ext cx="9156192" cy="3409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Правило 3.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своей речи желательно не злоупотреблять </a:t>
            </a:r>
            <a:r>
              <a:rPr lang="ru-RU" b="1" dirty="0" err="1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уменьшительно</a:t>
            </a:r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ласкательными словами и не сюсюкать:</a:t>
            </a: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ножка, дорожка, машинка, ротик, кашка, ложечка , вилочка, карандашик  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Ласковые слова очень нужны,</a:t>
            </a:r>
          </a:p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chemeClr val="accent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 Ваша речь не должна состоять преимущественно из них!</a:t>
            </a:r>
            <a:endParaRPr lang="ru-RU" sz="16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292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ÑÐµÐ·ÐµÐ½ÑÐ°ÑÐ¸Ñ ÑÑÐ¾ÐºÐ° &amp;quot;Ð¤Ð¾Ð½ÐµÑÐ¸ÐºÐ° Ð¼Ð¾Ð´ÑÐ»ÑÐ½ÑÒ£ 6-ÑÐ°Ð±Ð°ÒÑ&amp;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328928" y="1487424"/>
            <a:ext cx="9375648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6864" y="1450848"/>
            <a:ext cx="105460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80160" y="1255776"/>
            <a:ext cx="786384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Правило 4.</a:t>
            </a:r>
          </a:p>
          <a:p>
            <a:endParaRPr lang="ru-RU" b="1" dirty="0">
              <a:solidFill>
                <a:srgbClr val="00808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2400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Правило употребления глаголов в обращении к ребенку/детям.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Очень часто родители и педагоги обращаются к детям 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 прошедшем времени</a:t>
            </a:r>
          </a:p>
          <a:p>
            <a:pPr algn="ctr"/>
            <a:r>
              <a:rPr lang="ru-RU" sz="2400" b="1" dirty="0">
                <a:solidFill>
                  <a:srgbClr val="0070C0"/>
                </a:solidFill>
              </a:rPr>
              <a:t>К детям нужно обращаться с просьбой </a:t>
            </a:r>
            <a:r>
              <a:rPr lang="ru-RU" sz="2800" b="1" dirty="0">
                <a:solidFill>
                  <a:srgbClr val="FF0000"/>
                </a:solidFill>
              </a:rPr>
              <a:t>в настоящем времени</a:t>
            </a:r>
            <a:r>
              <a:rPr lang="ru-RU" sz="2800" b="1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>
                <a:solidFill>
                  <a:srgbClr val="0070C0"/>
                </a:solidFill>
              </a:rPr>
              <a:t>«Давайте встанем. Поднимите руки вверх. Сделаем зарядку». Или:  «Встань, пожалуйста, и иди умываться»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1099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ÑÐµÐ·ÐµÐ½ÑÐ°ÑÐ¸Ñ ÑÑÐ¾ÐºÐ° &amp;quot;Ð¤Ð¾Ð½ÐµÑÐ¸ÐºÐ° Ð¼Ð¾Ð´ÑÐ»ÑÐ½ÑÒ£ 6-ÑÐ°Ð±Ð°ÒÑ&amp;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328928" y="1487424"/>
            <a:ext cx="9375648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6864" y="1450848"/>
            <a:ext cx="105460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3296" y="719328"/>
            <a:ext cx="10716768" cy="5837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Правило 5. Грамматическая и орфоэпическая правильность речи</a:t>
            </a:r>
            <a:r>
              <a:rPr lang="ru-RU" b="1" dirty="0" smtClean="0">
                <a:solidFill>
                  <a:srgbClr val="008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90500" marR="190500"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1600" b="1" dirty="0" err="1"/>
              <a:t>ЗвонИм</a:t>
            </a:r>
            <a:r>
              <a:rPr lang="ru-RU" sz="1600" b="1" dirty="0"/>
              <a:t> (</a:t>
            </a:r>
            <a:r>
              <a:rPr lang="ru-RU" sz="1600" b="1" dirty="0" err="1"/>
              <a:t>звонИт</a:t>
            </a:r>
            <a:r>
              <a:rPr lang="ru-RU" sz="1600" b="1" dirty="0" smtClean="0"/>
              <a:t>),</a:t>
            </a:r>
          </a:p>
          <a:p>
            <a:pPr marL="190500" marR="190500"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1600" b="1" dirty="0" smtClean="0"/>
              <a:t> </a:t>
            </a:r>
            <a:r>
              <a:rPr lang="ru-RU" sz="1600" b="1" dirty="0" err="1"/>
              <a:t>баловАть</a:t>
            </a:r>
            <a:r>
              <a:rPr lang="ru-RU" sz="1600" b="1" dirty="0"/>
              <a:t> (</a:t>
            </a:r>
            <a:r>
              <a:rPr lang="ru-RU" sz="1600" b="1" dirty="0" err="1"/>
              <a:t>балУет</a:t>
            </a:r>
            <a:r>
              <a:rPr lang="ru-RU" sz="1600" b="1" dirty="0"/>
              <a:t>, </a:t>
            </a:r>
            <a:r>
              <a:rPr lang="ru-RU" sz="1600" b="1" dirty="0" err="1"/>
              <a:t>балУешь</a:t>
            </a:r>
            <a:r>
              <a:rPr lang="ru-RU" sz="1600" b="1" dirty="0"/>
              <a:t>, </a:t>
            </a:r>
            <a:r>
              <a:rPr lang="ru-RU" sz="1600" b="1" dirty="0" err="1"/>
              <a:t>балОванный</a:t>
            </a:r>
            <a:r>
              <a:rPr lang="ru-RU" sz="1600" b="1" dirty="0"/>
              <a:t>, </a:t>
            </a:r>
            <a:r>
              <a:rPr lang="ru-RU" sz="1600" b="1" dirty="0" err="1"/>
              <a:t>баловАться</a:t>
            </a:r>
            <a:r>
              <a:rPr lang="ru-RU" sz="1600" b="1" dirty="0"/>
              <a:t>, </a:t>
            </a:r>
            <a:r>
              <a:rPr lang="ru-RU" sz="1600" b="1" dirty="0" err="1"/>
              <a:t>балУюсь</a:t>
            </a:r>
            <a:r>
              <a:rPr lang="ru-RU" sz="1600" b="1" dirty="0"/>
              <a:t>, </a:t>
            </a:r>
            <a:r>
              <a:rPr lang="ru-RU" sz="1600" b="1" dirty="0" err="1"/>
              <a:t>балУется</a:t>
            </a:r>
            <a:r>
              <a:rPr lang="ru-RU" sz="1600" b="1" dirty="0"/>
              <a:t>, но </a:t>
            </a:r>
            <a:r>
              <a:rPr lang="ru-RU" sz="1600" b="1" dirty="0" err="1"/>
              <a:t>бАловень</a:t>
            </a:r>
            <a:r>
              <a:rPr lang="ru-RU" sz="1600" b="1" dirty="0" smtClean="0"/>
              <a:t>),</a:t>
            </a:r>
          </a:p>
          <a:p>
            <a:pPr marL="190500" marR="190500"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1600" b="1" dirty="0" smtClean="0"/>
              <a:t> </a:t>
            </a:r>
            <a:r>
              <a:rPr lang="ru-RU" sz="1600" b="1" dirty="0" err="1"/>
              <a:t>досУг</a:t>
            </a:r>
            <a:r>
              <a:rPr lang="ru-RU" sz="1600" b="1" dirty="0" smtClean="0"/>
              <a:t>,   </a:t>
            </a:r>
            <a:r>
              <a:rPr lang="ru-RU" sz="1600" b="1" dirty="0" err="1"/>
              <a:t>предложИть</a:t>
            </a:r>
            <a:r>
              <a:rPr lang="ru-RU" sz="1600" b="1" dirty="0"/>
              <a:t> (</a:t>
            </a:r>
            <a:r>
              <a:rPr lang="ru-RU" sz="1600" b="1" dirty="0" err="1"/>
              <a:t>предложЕние</a:t>
            </a:r>
            <a:r>
              <a:rPr lang="ru-RU" sz="1600" b="1" dirty="0" smtClean="0"/>
              <a:t>),     </a:t>
            </a:r>
            <a:r>
              <a:rPr lang="ru-RU" sz="1600" b="1" dirty="0" err="1"/>
              <a:t>красИвее</a:t>
            </a:r>
            <a:r>
              <a:rPr lang="ru-RU" sz="1600" b="1" dirty="0"/>
              <a:t>, </a:t>
            </a:r>
            <a:r>
              <a:rPr lang="ru-RU" sz="1600" b="1" dirty="0" smtClean="0"/>
              <a:t>    </a:t>
            </a:r>
            <a:r>
              <a:rPr lang="ru-RU" sz="1600" b="1" dirty="0" err="1" smtClean="0"/>
              <a:t>месяцАми</a:t>
            </a:r>
            <a:r>
              <a:rPr lang="ru-RU" sz="1600" b="1" dirty="0" smtClean="0"/>
              <a:t> </a:t>
            </a:r>
            <a:r>
              <a:rPr lang="ru-RU" sz="1600" b="1" dirty="0"/>
              <a:t>(по </a:t>
            </a:r>
            <a:r>
              <a:rPr lang="ru-RU" sz="1600" b="1" dirty="0" err="1"/>
              <a:t>месяцАм</a:t>
            </a:r>
            <a:r>
              <a:rPr lang="ru-RU" sz="1600" b="1" dirty="0" smtClean="0"/>
              <a:t>),     </a:t>
            </a:r>
            <a:r>
              <a:rPr lang="ru-RU" sz="1600" b="1" dirty="0" err="1"/>
              <a:t>ремЕнь</a:t>
            </a:r>
            <a:r>
              <a:rPr lang="ru-RU" sz="1600" b="1" dirty="0" smtClean="0"/>
              <a:t>,   </a:t>
            </a:r>
            <a:r>
              <a:rPr lang="ru-RU" sz="1600" b="1" dirty="0" err="1"/>
              <a:t>алфавИт</a:t>
            </a:r>
            <a:r>
              <a:rPr lang="ru-RU" sz="1600" b="1" dirty="0"/>
              <a:t>, </a:t>
            </a:r>
            <a:endParaRPr lang="ru-RU" sz="1600" b="1" dirty="0" smtClean="0"/>
          </a:p>
          <a:p>
            <a:pPr marL="190500" marR="190500"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1600" b="1" dirty="0" err="1" smtClean="0"/>
              <a:t>ворОта</a:t>
            </a:r>
            <a:r>
              <a:rPr lang="ru-RU" sz="1600" b="1" dirty="0" smtClean="0"/>
              <a:t> </a:t>
            </a:r>
            <a:r>
              <a:rPr lang="ru-RU" sz="1600" b="1" dirty="0"/>
              <a:t>(к </a:t>
            </a:r>
            <a:r>
              <a:rPr lang="ru-RU" sz="1600" b="1" dirty="0" err="1"/>
              <a:t>ворОтам</a:t>
            </a:r>
            <a:r>
              <a:rPr lang="ru-RU" sz="1600" b="1" dirty="0"/>
              <a:t>, но в поэзии, песенка </a:t>
            </a:r>
            <a:r>
              <a:rPr lang="ru-RU" sz="1600" b="1" dirty="0" err="1"/>
              <a:t>воротА</a:t>
            </a:r>
            <a:r>
              <a:rPr lang="ru-RU" sz="1600" b="1" dirty="0" smtClean="0"/>
              <a:t>),       </a:t>
            </a:r>
            <a:r>
              <a:rPr lang="ru-RU" sz="1600" b="1" dirty="0"/>
              <a:t>нет </a:t>
            </a:r>
            <a:r>
              <a:rPr lang="ru-RU" sz="1600" b="1" dirty="0" err="1"/>
              <a:t>грибА</a:t>
            </a:r>
            <a:r>
              <a:rPr lang="ru-RU" sz="1600" b="1" dirty="0"/>
              <a:t>, возьму </a:t>
            </a:r>
            <a:r>
              <a:rPr lang="ru-RU" sz="1600" b="1" dirty="0" err="1"/>
              <a:t>дОску</a:t>
            </a:r>
            <a:r>
              <a:rPr lang="ru-RU" sz="1600" b="1" dirty="0"/>
              <a:t> (дополнительный вариант – </a:t>
            </a:r>
            <a:r>
              <a:rPr lang="ru-RU" sz="1600" b="1" dirty="0" err="1"/>
              <a:t>доскУ</a:t>
            </a:r>
            <a:r>
              <a:rPr lang="ru-RU" sz="1600" b="1" dirty="0"/>
              <a:t>), </a:t>
            </a:r>
            <a:r>
              <a:rPr lang="ru-RU" sz="1600" b="1" dirty="0" err="1"/>
              <a:t>давнИшний</a:t>
            </a:r>
            <a:r>
              <a:rPr lang="ru-RU" sz="1600" b="1" dirty="0" smtClean="0"/>
              <a:t>,    </a:t>
            </a:r>
            <a:r>
              <a:rPr lang="ru-RU" sz="1600" b="1" dirty="0" err="1"/>
              <a:t>задОлго</a:t>
            </a:r>
            <a:r>
              <a:rPr lang="ru-RU" sz="1600" b="1" dirty="0"/>
              <a:t>, </a:t>
            </a:r>
            <a:r>
              <a:rPr lang="ru-RU" sz="1600" b="1" dirty="0" smtClean="0"/>
              <a:t>    </a:t>
            </a:r>
            <a:r>
              <a:rPr lang="ru-RU" sz="1600" b="1" dirty="0" err="1" smtClean="0"/>
              <a:t>завИдно</a:t>
            </a:r>
            <a:r>
              <a:rPr lang="ru-RU" sz="1600" b="1" dirty="0" smtClean="0"/>
              <a:t>,   </a:t>
            </a:r>
            <a:r>
              <a:rPr lang="ru-RU" sz="1600" b="1" dirty="0"/>
              <a:t>яичница (произносится «</a:t>
            </a:r>
            <a:r>
              <a:rPr lang="ru-RU" sz="1600" b="1" dirty="0" err="1"/>
              <a:t>яишница</a:t>
            </a:r>
            <a:r>
              <a:rPr lang="ru-RU" sz="1600" b="1" dirty="0"/>
              <a:t>»), </a:t>
            </a:r>
            <a:r>
              <a:rPr lang="ru-RU" sz="1600" b="1" dirty="0" smtClean="0"/>
              <a:t>  </a:t>
            </a:r>
          </a:p>
          <a:p>
            <a:pPr marL="190500" marR="190500"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1600" b="1" dirty="0" err="1" smtClean="0"/>
              <a:t>началсЯ</a:t>
            </a:r>
            <a:r>
              <a:rPr lang="ru-RU" sz="1600" b="1" dirty="0"/>
              <a:t>, </a:t>
            </a:r>
            <a:r>
              <a:rPr lang="ru-RU" sz="1600" b="1" dirty="0" err="1"/>
              <a:t>началАсь</a:t>
            </a:r>
            <a:r>
              <a:rPr lang="ru-RU" sz="1600" b="1" dirty="0"/>
              <a:t>, </a:t>
            </a:r>
            <a:r>
              <a:rPr lang="ru-RU" sz="1600" b="1" dirty="0" err="1"/>
              <a:t>началОсь</a:t>
            </a:r>
            <a:r>
              <a:rPr lang="ru-RU" sz="1600" b="1" dirty="0"/>
              <a:t> (неправильно </a:t>
            </a:r>
            <a:r>
              <a:rPr lang="ru-RU" sz="1600" b="1" dirty="0" err="1"/>
              <a:t>нАчался</a:t>
            </a:r>
            <a:r>
              <a:rPr lang="ru-RU" sz="1600" b="1" dirty="0"/>
              <a:t>), </a:t>
            </a:r>
            <a:endParaRPr lang="ru-RU" sz="1600" b="1" dirty="0" smtClean="0"/>
          </a:p>
          <a:p>
            <a:pPr marL="190500" marR="190500"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1600" b="1" dirty="0" err="1" smtClean="0"/>
              <a:t>повторИт</a:t>
            </a:r>
            <a:r>
              <a:rPr lang="ru-RU" sz="1600" b="1" dirty="0" smtClean="0"/>
              <a:t> </a:t>
            </a:r>
            <a:r>
              <a:rPr lang="ru-RU" sz="1600" b="1" dirty="0"/>
              <a:t>(неправильно – </a:t>
            </a:r>
            <a:r>
              <a:rPr lang="ru-RU" sz="1600" b="1" dirty="0" err="1"/>
              <a:t>повтОрит</a:t>
            </a:r>
            <a:r>
              <a:rPr lang="ru-RU" sz="1600" b="1" dirty="0" smtClean="0"/>
              <a:t>),</a:t>
            </a:r>
          </a:p>
          <a:p>
            <a:pPr marL="190500" marR="190500"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1600" b="1" dirty="0" smtClean="0"/>
              <a:t> </a:t>
            </a:r>
            <a:r>
              <a:rPr lang="ru-RU" sz="1600" b="1" dirty="0" err="1"/>
              <a:t>арбУз</a:t>
            </a:r>
            <a:r>
              <a:rPr lang="ru-RU" sz="1600" b="1" dirty="0"/>
              <a:t>, </a:t>
            </a:r>
            <a:r>
              <a:rPr lang="ru-RU" sz="1600" b="1" dirty="0" smtClean="0"/>
              <a:t>      </a:t>
            </a:r>
            <a:r>
              <a:rPr lang="ru-RU" sz="1600" b="1" dirty="0" err="1" smtClean="0"/>
              <a:t>кУхонный</a:t>
            </a:r>
            <a:r>
              <a:rPr lang="ru-RU" sz="1600" b="1" dirty="0"/>
              <a:t>, </a:t>
            </a:r>
            <a:r>
              <a:rPr lang="ru-RU" sz="1600" b="1" dirty="0" smtClean="0"/>
              <a:t>      </a:t>
            </a:r>
            <a:r>
              <a:rPr lang="ru-RU" sz="1600" b="1" dirty="0" err="1" smtClean="0"/>
              <a:t>мЕльком</a:t>
            </a:r>
            <a:r>
              <a:rPr lang="ru-RU" sz="1600" b="1" dirty="0"/>
              <a:t>, </a:t>
            </a:r>
            <a:r>
              <a:rPr lang="ru-RU" sz="1600" b="1" dirty="0" smtClean="0"/>
              <a:t>        </a:t>
            </a:r>
            <a:r>
              <a:rPr lang="ru-RU" sz="1600" b="1" dirty="0" err="1" smtClean="0"/>
              <a:t>партЕр</a:t>
            </a:r>
            <a:r>
              <a:rPr lang="ru-RU" sz="1600" b="1" dirty="0" smtClean="0"/>
              <a:t>,                  </a:t>
            </a:r>
            <a:r>
              <a:rPr lang="ru-RU" sz="1600" b="1" dirty="0" err="1"/>
              <a:t>шофЁр</a:t>
            </a:r>
            <a:r>
              <a:rPr lang="ru-RU" sz="1600" b="1" dirty="0"/>
              <a:t> (неправильно – </a:t>
            </a:r>
            <a:r>
              <a:rPr lang="ru-RU" sz="1600" b="1" dirty="0" err="1"/>
              <a:t>шОфер</a:t>
            </a:r>
            <a:r>
              <a:rPr lang="ru-RU" sz="1600" b="1" dirty="0"/>
              <a:t>).</a:t>
            </a:r>
            <a:endParaRPr lang="ru-RU" sz="1600" dirty="0"/>
          </a:p>
          <a:p>
            <a:pPr marL="190500" marR="190500"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864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ÑÐµÐ·ÐµÐ½ÑÐ°ÑÐ¸Ñ ÑÑÐ¾ÐºÐ° &amp;quot;Ð¤Ð¾Ð½ÐµÑÐ¸ÐºÐ° Ð¼Ð¾Ð´ÑÐ»ÑÐ½ÑÒ£ 6-ÑÐ°Ð±Ð°ÒÑ&amp;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328928" y="1487424"/>
            <a:ext cx="9375648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6864" y="1450848"/>
            <a:ext cx="105460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48512" y="1182624"/>
            <a:ext cx="9887712" cy="400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0" marR="190500" algn="ctr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b="1" i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еще нужно запомнить</a:t>
            </a:r>
            <a:r>
              <a:rPr lang="ru-RU" b="1" i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Пара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чулок</a:t>
            </a: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пара сапог, пара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гетр,</a:t>
            </a: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пара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носков</a:t>
            </a: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пара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валенок</a:t>
            </a: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1600" dirty="0" smtClean="0">
              <a:solidFill>
                <a:srgbClr val="6666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Килограмм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яблок, груш, слив</a:t>
            </a: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но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апельсинов, помидоров, вафель </a:t>
            </a: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 вафлей)</a:t>
            </a:r>
            <a:endParaRPr lang="ru-RU" sz="1600" dirty="0" smtClean="0">
              <a:solidFill>
                <a:srgbClr val="6666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b="1" dirty="0" smtClean="0">
              <a:solidFill>
                <a:srgbClr val="666666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Возьми из кухни (возьми с кухни – ошибка)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1600" dirty="0" smtClean="0">
              <a:solidFill>
                <a:srgbClr val="6666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Клади</a:t>
            </a: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(неправильно – «ложь»)</a:t>
            </a:r>
            <a:endParaRPr lang="ru-RU" sz="1600" dirty="0" smtClean="0">
              <a:solidFill>
                <a:srgbClr val="6666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b="1" dirty="0" smtClean="0">
              <a:solidFill>
                <a:srgbClr val="666666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Ляг</a:t>
            </a: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(неправильно – «</a:t>
            </a:r>
            <a:r>
              <a:rPr lang="ru-RU" b="1" dirty="0" err="1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ляжь</a:t>
            </a:r>
            <a:r>
              <a:rPr lang="ru-RU" b="1" dirty="0" smtClean="0">
                <a:solidFill>
                  <a:srgbClr val="66666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  <a:endParaRPr lang="ru-RU" sz="1600" dirty="0">
              <a:solidFill>
                <a:srgbClr val="6666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464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518</Words>
  <Application>Microsoft Office PowerPoint</Application>
  <PresentationFormat>Широкоэкранный</PresentationFormat>
  <Paragraphs>124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Тема Office</vt:lpstr>
      <vt:lpstr>Муниципальное бюджетное дошкольное образовательное учреждение  муниципального образования город Краснодар  «Центр развития ребенка – детский сад № 107»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муниципального образования город Краснодар  «Центр развития ребенка – детский сад № 107»</dc:title>
  <dc:creator>Пользователь Windows</dc:creator>
  <cp:lastModifiedBy>Пользователь Windows</cp:lastModifiedBy>
  <cp:revision>8</cp:revision>
  <dcterms:created xsi:type="dcterms:W3CDTF">2019-10-13T17:58:24Z</dcterms:created>
  <dcterms:modified xsi:type="dcterms:W3CDTF">2019-10-13T19:41:20Z</dcterms:modified>
</cp:coreProperties>
</file>