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78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690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72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713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508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88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383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987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857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55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753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45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B7B42-6D58-4D52-B627-CB96888CECB4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D0B87-DEF5-468B-BE72-A7E39A2A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1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us.123rf.com/450wm/hopre/hopre1509/hopre150900038/44900359-birch-bark-texture-hearth.jpg?ver=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78" y="0"/>
            <a:ext cx="1207562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49382"/>
            <a:ext cx="9144000" cy="174567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Муниципальное бюджетное дошкольное образовательное учреждение муниципального образования город Краснодар 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«Центр развития ребенка – детский сад № 107 «Русалочка»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27316"/>
            <a:ext cx="9144000" cy="2830484"/>
          </a:xfrm>
        </p:spPr>
        <p:txBody>
          <a:bodyPr>
            <a:normAutofit fontScale="92500"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Значение  русской народной культуры для коммуникативного развития ребенка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sz="3200" dirty="0" smtClean="0">
                <a:solidFill>
                  <a:srgbClr val="0070C0"/>
                </a:solidFill>
              </a:rPr>
              <a:t>Подготовлено педагогом-психологом </a:t>
            </a:r>
            <a:r>
              <a:rPr lang="ru-RU" sz="3200" dirty="0" err="1" smtClean="0">
                <a:solidFill>
                  <a:srgbClr val="0070C0"/>
                </a:solidFill>
              </a:rPr>
              <a:t>Бычковас</a:t>
            </a:r>
            <a:r>
              <a:rPr lang="ru-RU" sz="3200" dirty="0" smtClean="0">
                <a:solidFill>
                  <a:srgbClr val="0070C0"/>
                </a:solidFill>
              </a:rPr>
              <a:t> Л. В.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803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6007" y="282631"/>
            <a:ext cx="11338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solidFill>
                <a:srgbClr val="333333"/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endParaRPr lang="ru-RU" sz="3600" dirty="0">
              <a:solidFill>
                <a:srgbClr val="333333"/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endParaRPr lang="ru-RU" sz="3600" dirty="0" smtClean="0">
              <a:solidFill>
                <a:srgbClr val="333333"/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Блестящим </a:t>
            </a:r>
            <a:r>
              <a:rPr lang="ru-RU" sz="3600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примером </a:t>
            </a:r>
            <a:endParaRPr lang="ru-RU" sz="3600" dirty="0" smtClean="0">
              <a:solidFill>
                <a:srgbClr val="FF0000"/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образности </a:t>
            </a:r>
            <a:r>
              <a:rPr lang="ru-RU" sz="3600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языка является </a:t>
            </a:r>
            <a:r>
              <a:rPr lang="ru-RU" sz="3600" dirty="0" smtClean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язык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русских народных сказок</a:t>
            </a:r>
            <a:r>
              <a:rPr lang="ru-RU" sz="3600" dirty="0" smtClean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.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Сказки оказывают своё </a:t>
            </a:r>
            <a:r>
              <a:rPr lang="ru-RU" sz="3600" dirty="0" smtClean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влияние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на язык ребёнка, и чем чаще он их слышит, тем в большей степени впитывает он гармонию слов</a:t>
            </a:r>
            <a:r>
              <a:rPr lang="ru-RU" sz="3600" dirty="0">
                <a:solidFill>
                  <a:srgbClr val="FF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.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811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9257" y="781396"/>
            <a:ext cx="1123880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В детском быту есть свои традиции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.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Одна из них – это заимствование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игр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детьми друг от друга, </a:t>
            </a:r>
            <a:endParaRPr lang="ru-RU" sz="3200" b="1" i="1" dirty="0" smtClean="0">
              <a:solidFill>
                <a:schemeClr val="accent1">
                  <a:lumMod val="75000"/>
                </a:schemeClr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младшего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поколения от более старшего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.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Кто придумал эти игры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- 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“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Гуси-лебеди”, “Коршун и цыплята”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?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Когда они возникли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?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Вероятно, они созданы народом так же, </a:t>
            </a:r>
            <a:endParaRPr lang="ru-RU" sz="3200" b="1" i="1" dirty="0" smtClean="0">
              <a:solidFill>
                <a:schemeClr val="accent1">
                  <a:lumMod val="75000"/>
                </a:schemeClr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как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песни, сказки, поговорки 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По этому признаку они и называются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–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народные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147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47898" y="1346662"/>
            <a:ext cx="10706792" cy="4923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Целый ряд детских игр основан на соединении песни с движением</a:t>
            </a:r>
            <a:r>
              <a:rPr lang="ru-RU" sz="3200" dirty="0" smtClean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Это игры хороводные. </a:t>
            </a:r>
            <a:endParaRPr lang="ru-RU" sz="3200" dirty="0" smtClean="0">
              <a:solidFill>
                <a:srgbClr val="00B050"/>
              </a:solidFill>
              <a:latin typeface="Segoe Script" panose="030B0504020000000003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подобных играх действие </a:t>
            </a:r>
            <a:r>
              <a:rPr lang="ru-RU" sz="3200" dirty="0" smtClean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осуществляется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ритме, словах и текстах</a:t>
            </a:r>
            <a:r>
              <a:rPr lang="ru-RU" sz="3200" dirty="0" smtClean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ребенок драматизирует то</a:t>
            </a:r>
            <a:r>
              <a:rPr lang="ru-RU" sz="3200" dirty="0" smtClean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 чем поется в песне. </a:t>
            </a:r>
            <a:endParaRPr lang="ru-RU" sz="3200" dirty="0" smtClean="0">
              <a:solidFill>
                <a:srgbClr val="00B050"/>
              </a:solidFill>
              <a:latin typeface="Segoe Script" panose="030B0504020000000003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Песня </a:t>
            </a:r>
            <a:r>
              <a:rPr lang="ru-RU" sz="3200" dirty="0">
                <a:solidFill>
                  <a:srgbClr val="00B05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тесно связана с народной игрой</a:t>
            </a:r>
            <a:endParaRPr lang="ru-RU" sz="3200" dirty="0">
              <a:solidFill>
                <a:srgbClr val="00B050"/>
              </a:solidFill>
              <a:effectLst/>
              <a:latin typeface="Segoe Script" panose="030B0504020000000003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725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98269" y="365760"/>
            <a:ext cx="10839796" cy="577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младенческих играх трудно различить, </a:t>
            </a:r>
            <a:endParaRPr lang="ru-RU" sz="2800" b="1" i="1" dirty="0" smtClean="0">
              <a:solidFill>
                <a:srgbClr val="0070C0"/>
              </a:solidFill>
              <a:latin typeface="Segoe Script" panose="030B0504020000000003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где </a:t>
            </a:r>
            <a:r>
              <a:rPr lang="ru-RU" sz="2800" b="1" i="1" dirty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кончается песня и начинается игра. </a:t>
            </a:r>
            <a:endParaRPr lang="ru-RU" sz="2800" b="1" i="1" dirty="0" smtClean="0">
              <a:solidFill>
                <a:srgbClr val="0070C0"/>
              </a:solidFill>
              <a:latin typeface="Segoe Script" panose="030B0504020000000003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Песня </a:t>
            </a:r>
            <a:r>
              <a:rPr lang="ru-RU" sz="2800" b="1" i="1" dirty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постепенно переходит в подвижную игру. Народная педагогика прекрасно определила последовательность игр </a:t>
            </a:r>
            <a:endParaRPr lang="ru-RU" sz="2800" b="1" i="1" dirty="0" smtClean="0">
              <a:solidFill>
                <a:srgbClr val="0070C0"/>
              </a:solidFill>
              <a:latin typeface="Segoe Script" panose="030B0504020000000003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 </a:t>
            </a:r>
            <a:r>
              <a:rPr lang="ru-RU" sz="2800" b="1" i="1" dirty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младенческих </a:t>
            </a:r>
            <a:r>
              <a:rPr lang="ru-RU" sz="2800" b="1" i="1" dirty="0" smtClean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лет до </a:t>
            </a:r>
            <a:r>
              <a:rPr lang="ru-RU" sz="2800" b="1" i="1" dirty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зрелости. </a:t>
            </a:r>
            <a:endParaRPr lang="ru-RU" sz="2800" b="1" i="1" dirty="0" smtClean="0">
              <a:solidFill>
                <a:srgbClr val="0070C0"/>
              </a:solidFill>
              <a:latin typeface="Segoe Script" panose="030B0504020000000003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800" b="1" i="1" dirty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то же время, народные игры очень гибки в возрастном отношении. </a:t>
            </a:r>
            <a:endParaRPr lang="ru-RU" sz="2800" b="1" i="1" dirty="0" smtClean="0">
              <a:solidFill>
                <a:srgbClr val="0070C0"/>
              </a:solidFill>
              <a:latin typeface="Segoe Script" panose="030B0504020000000003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</a:t>
            </a:r>
            <a:r>
              <a:rPr lang="ru-RU" sz="2800" b="1" i="1" dirty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в “Жмурки”, “Кошки-мышки”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70C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охотно играют дети младшего, старшего дошкольного и школьного возраста.</a:t>
            </a:r>
            <a:endParaRPr lang="ru-RU" sz="2800" b="1" i="1" dirty="0">
              <a:solidFill>
                <a:srgbClr val="0070C0"/>
              </a:solidFill>
              <a:effectLst/>
              <a:latin typeface="Segoe Script" panose="030B0504020000000003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494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2015" y="831273"/>
            <a:ext cx="1100605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Только в процессе игры можно создавать атмосферу доброжелательности, взаимопонимания, </a:t>
            </a:r>
            <a:endParaRPr lang="ru-RU" sz="3200" b="1" i="1" dirty="0" smtClean="0">
              <a:solidFill>
                <a:schemeClr val="accent2">
                  <a:lumMod val="75000"/>
                </a:schemeClr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обучать </a:t>
            </a: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умению слушать и слышать другого, учить гибко, использовать мимику, пантомимику и голос в общении, </a:t>
            </a:r>
            <a:endParaRPr lang="ru-RU" sz="3200" b="1" i="1" dirty="0" smtClean="0">
              <a:solidFill>
                <a:schemeClr val="accent2">
                  <a:lumMod val="75000"/>
                </a:schemeClr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развивать </a:t>
            </a: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у детей навыки общения </a:t>
            </a:r>
            <a:endParaRPr lang="ru-RU" sz="3200" b="1" i="1" dirty="0" smtClean="0">
              <a:solidFill>
                <a:schemeClr val="accent2">
                  <a:lumMod val="75000"/>
                </a:schemeClr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в </a:t>
            </a: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различных  жизненных ситуациях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,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учить 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использовать </a:t>
            </a: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формулы речевого этикета, воспитывать доброжелательное отношение к сверстникам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735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98764" y="1546167"/>
            <a:ext cx="11205556" cy="5037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b="1" i="1" dirty="0">
                <a:solidFill>
                  <a:srgbClr val="C00000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     </a:t>
            </a:r>
            <a:r>
              <a:rPr lang="ru-RU" sz="3200" b="1" i="1" dirty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  В поэтических образах произведения устного народного творчества </a:t>
            </a:r>
            <a:endParaRPr lang="ru-RU" sz="3200" b="1" i="1" dirty="0" smtClean="0">
              <a:solidFill>
                <a:srgbClr val="C00000"/>
              </a:solidFill>
              <a:latin typeface="Segoe Script" panose="030B0504020000000003" pitchFamily="66" charset="0"/>
              <a:ea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открывают </a:t>
            </a:r>
            <a:r>
              <a:rPr lang="ru-RU" sz="3200" b="1" i="1" dirty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и объясняют ребёнку </a:t>
            </a:r>
            <a:endParaRPr lang="ru-RU" sz="3200" b="1" i="1" dirty="0" smtClean="0">
              <a:solidFill>
                <a:srgbClr val="C00000"/>
              </a:solidFill>
              <a:latin typeface="Segoe Script" panose="030B0504020000000003" pitchFamily="66" charset="0"/>
              <a:ea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жизнь </a:t>
            </a:r>
            <a:r>
              <a:rPr lang="ru-RU" sz="3200" b="1" i="1" dirty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общества и природы, </a:t>
            </a:r>
            <a:endParaRPr lang="ru-RU" sz="3200" b="1" i="1" dirty="0" smtClean="0">
              <a:solidFill>
                <a:srgbClr val="C00000"/>
              </a:solidFill>
              <a:latin typeface="Segoe Script" panose="030B0504020000000003" pitchFamily="66" charset="0"/>
              <a:ea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мир </a:t>
            </a:r>
            <a:r>
              <a:rPr lang="ru-RU" sz="3200" b="1" i="1" dirty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человеческих чувств и взаимоотношений. Народное творчество обогащает эмоции, воспитывает воображение и </a:t>
            </a:r>
            <a:endParaRPr lang="ru-RU" sz="3200" b="1" i="1" dirty="0" smtClean="0">
              <a:solidFill>
                <a:srgbClr val="C00000"/>
              </a:solidFill>
              <a:latin typeface="Segoe Script" panose="030B0504020000000003" pitchFamily="66" charset="0"/>
              <a:ea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даёт </a:t>
            </a:r>
            <a:r>
              <a:rPr lang="ru-RU" sz="3200" b="1" i="1" dirty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ребёнку прекрасные образцы </a:t>
            </a:r>
            <a:endParaRPr lang="ru-RU" sz="3200" b="1" i="1" dirty="0" smtClean="0">
              <a:solidFill>
                <a:srgbClr val="C00000"/>
              </a:solidFill>
              <a:latin typeface="Segoe Script" panose="030B0504020000000003" pitchFamily="66" charset="0"/>
              <a:ea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русского </a:t>
            </a:r>
            <a:r>
              <a:rPr lang="ru-RU" sz="3200" b="1" i="1" dirty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языка.</a:t>
            </a:r>
            <a:endParaRPr lang="ru-RU" sz="3200" b="1" i="1" dirty="0">
              <a:solidFill>
                <a:srgbClr val="C00000"/>
              </a:solidFill>
              <a:effectLst/>
              <a:latin typeface="Segoe Script" panose="030B0504020000000003" pitchFamily="66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5518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     </a:t>
            </a:r>
            <a:r>
              <a:rPr lang="ru-RU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32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82498" cy="503814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Segoe Script" panose="030B0504020000000003" pitchFamily="66" charset="0"/>
              </a:rPr>
              <a:t>Спасибо за внимание</a:t>
            </a:r>
            <a:endParaRPr lang="ru-RU" b="1" i="1" dirty="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8764" y="1546167"/>
            <a:ext cx="11205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b="1" i="1" dirty="0">
                <a:solidFill>
                  <a:srgbClr val="C00000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     </a:t>
            </a:r>
            <a:r>
              <a:rPr lang="ru-RU" sz="3200" b="1" i="1" dirty="0">
                <a:solidFill>
                  <a:srgbClr val="C0000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  </a:t>
            </a:r>
            <a:endParaRPr lang="ru-RU" sz="3200" b="1" i="1" dirty="0">
              <a:solidFill>
                <a:srgbClr val="C00000"/>
              </a:solidFill>
              <a:effectLst/>
              <a:latin typeface="Segoe Script" panose="030B0504020000000003" pitchFamily="66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5518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 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426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65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2385" y="515389"/>
            <a:ext cx="1125543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i="1" dirty="0" smtClean="0">
              <a:solidFill>
                <a:schemeClr val="accent1">
                  <a:lumMod val="75000"/>
                </a:schemeClr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</a:rPr>
              <a:t>Народные произведения раскрывают перед детьми меткость и выразительность языка, показывают, как богата родная речь юмором, живыми и образными выражениями, сравнениями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Сегодня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одной из самых актуальных задач является показ красоты русского языка через устное народное творчество,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формирование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у детей интереса к детскому фольклору, обогащение словарного запаса детей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07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21275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</a:rPr>
              <a:t>Особую значимость фольклор представляет в первые дни жизни малыша в детском саду. Маленький ребёнок в период адаптации скучает по дому, маме, не способен к общению с другими детьми и потому находится в угнетённом состоянии.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</a:rPr>
              <a:t>Потешка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</a:rPr>
              <a:t> помогает устанавливать первоначальный контакт воспитателя с малышами. Правильно подобранная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</a:rPr>
              <a:t>потешка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Segoe Script" panose="030B0504020000000003" pitchFamily="66" charset="0"/>
              </a:rPr>
              <a:t> помогает погасить в малыше отрицательные эмоции, пробудить чувство симпатии к пока ещё чужому для него человеку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560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87282"/>
          </a:xfrm>
        </p:spPr>
        <p:txBody>
          <a:bodyPr>
            <a:normAutofit fontScale="90000"/>
          </a:bodyPr>
          <a:lstStyle/>
          <a:p>
            <a:pPr algn="ctr"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                                 </a:t>
            </a:r>
            <a:r>
              <a:rPr lang="ru-RU" sz="5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Дети всегда рады приходу ряженых взрослых</a:t>
            </a:r>
            <a:r>
              <a:rPr lang="ru-RU" sz="3600" b="1" i="1" dirty="0" smtClean="0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. С </a:t>
            </a:r>
            <a:r>
              <a:rPr lang="ru-RU" sz="3600" b="1" i="1" dirty="0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восторгом встречают игру “Коза рогатая” и уже знакомую “Ладушки”. Приподнятое настроение детей вызывает желание общаться с бабушкой-</a:t>
            </a:r>
            <a:r>
              <a:rPr lang="ru-RU" sz="3600" b="1" i="1" dirty="0" err="1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забавушкой</a:t>
            </a:r>
            <a:r>
              <a:rPr lang="ru-RU" sz="3600" b="1" i="1" dirty="0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, рассказывать ей о козе. </a:t>
            </a:r>
            <a:r>
              <a:rPr lang="ru-RU" sz="3600" b="1" i="1" dirty="0" smtClean="0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Л</a:t>
            </a:r>
            <a:r>
              <a:rPr lang="ru-RU" sz="3600" b="1" i="1" dirty="0" smtClean="0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юбимые </a:t>
            </a:r>
            <a:r>
              <a:rPr lang="ru-RU" sz="3600" b="1" i="1" dirty="0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развлечения детей следует время от времени повторять</a:t>
            </a:r>
            <a:r>
              <a:rPr lang="ru-RU" sz="3600" b="1" i="1" dirty="0" smtClean="0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. Малыши </a:t>
            </a:r>
            <a:r>
              <a:rPr lang="ru-RU" sz="3600" b="1" i="1" dirty="0">
                <a:solidFill>
                  <a:srgbClr val="7030A0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проявляют высокую активность, встречаясь с уже знакомыми им текстами, игрушками. </a:t>
            </a:r>
            <a:r>
              <a:rPr lang="ru-RU" sz="31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    </a:t>
            </a: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1038445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85551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  <a:latin typeface="Segoe Script" panose="030B0504020000000003" pitchFamily="66" charset="0"/>
              </a:rPr>
              <a:t>Детская память, как известно, не хранит долгих нравоучений и проповедей, </a:t>
            </a: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от </a:t>
            </a:r>
            <a:r>
              <a:rPr lang="ru-RU" sz="3600" b="1" i="1" dirty="0">
                <a:solidFill>
                  <a:srgbClr val="0070C0"/>
                </a:solidFill>
                <a:latin typeface="Segoe Script" panose="030B0504020000000003" pitchFamily="66" charset="0"/>
              </a:rPr>
              <a:t>кого бы они ни исходили, </a:t>
            </a: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но </a:t>
            </a:r>
            <a:r>
              <a:rPr lang="ru-RU" sz="3600" b="1" i="1" dirty="0">
                <a:solidFill>
                  <a:srgbClr val="0070C0"/>
                </a:solidFill>
                <a:latin typeface="Segoe Script" panose="030B0504020000000003" pitchFamily="66" charset="0"/>
              </a:rPr>
              <a:t>в разные моменты неожиданно высвечивает короткие, точные формулы вечных житейских истин.</a:t>
            </a:r>
            <a:br>
              <a:rPr lang="ru-RU" sz="3600" b="1" i="1" dirty="0">
                <a:solidFill>
                  <a:srgbClr val="0070C0"/>
                </a:solidFill>
                <a:latin typeface="Segoe Script" panose="030B0504020000000003" pitchFamily="66" charset="0"/>
              </a:rPr>
            </a:br>
            <a:r>
              <a:rPr lang="ru-RU" sz="3600" b="1" i="1" dirty="0">
                <a:solidFill>
                  <a:srgbClr val="0070C0"/>
                </a:solidFill>
                <a:latin typeface="Segoe Script" panose="030B0504020000000003" pitchFamily="66" charset="0"/>
              </a:rPr>
              <a:t>Как часто приходится слышать</a:t>
            </a: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:</a:t>
            </a:r>
            <a:b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 </a:t>
            </a:r>
            <a:r>
              <a:rPr lang="ru-RU" sz="3600" b="1" i="1" dirty="0">
                <a:solidFill>
                  <a:srgbClr val="0070C0"/>
                </a:solidFill>
                <a:latin typeface="Segoe Script" panose="030B0504020000000003" pitchFamily="66" charset="0"/>
              </a:rPr>
              <a:t>«Моя бабушка говорила</a:t>
            </a: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…»</a:t>
            </a:r>
            <a:b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 </a:t>
            </a:r>
            <a:r>
              <a:rPr lang="ru-RU" sz="3600" b="1" i="1" dirty="0">
                <a:solidFill>
                  <a:srgbClr val="0070C0"/>
                </a:solidFill>
                <a:latin typeface="Segoe Script" panose="030B0504020000000003" pitchFamily="66" charset="0"/>
              </a:rPr>
              <a:t>И далее каждый приводит те слова</a:t>
            </a: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,</a:t>
            </a:r>
            <a:b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 </a:t>
            </a:r>
            <a:r>
              <a:rPr lang="ru-RU" sz="3600" b="1" i="1" dirty="0">
                <a:solidFill>
                  <a:srgbClr val="0070C0"/>
                </a:solidFill>
                <a:latin typeface="Segoe Script" panose="030B0504020000000003" pitchFamily="66" charset="0"/>
              </a:rPr>
              <a:t>что с детства осели в </a:t>
            </a: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сознании</a:t>
            </a:r>
            <a:b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 </a:t>
            </a:r>
            <a:r>
              <a:rPr lang="ru-RU" sz="3600" b="1" i="1" dirty="0">
                <a:solidFill>
                  <a:srgbClr val="0070C0"/>
                </a:solidFill>
                <a:latin typeface="Segoe Script" panose="030B0504020000000003" pitchFamily="66" charset="0"/>
              </a:rPr>
              <a:t>помимо его воли</a:t>
            </a:r>
            <a:endParaRPr lang="ru-RU" sz="3600" b="1" i="1" dirty="0">
              <a:solidFill>
                <a:srgbClr val="0070C0"/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94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31273" y="1413164"/>
            <a:ext cx="1072341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Они поддерживают, подбадривают человека</a:t>
            </a:r>
            <a:endParaRPr lang="ru-RU" sz="3200" b="1" i="1" dirty="0" smtClean="0">
              <a:solidFill>
                <a:schemeClr val="accent5">
                  <a:lumMod val="75000"/>
                </a:schemeClr>
              </a:solidFill>
              <a:latin typeface="Segoe Script" panose="030B0504020000000003" pitchFamily="66" charset="0"/>
            </a:endParaRPr>
          </a:p>
          <a:p>
            <a:pPr algn="ctr"/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</a:rPr>
              <a:t>Наставляют</a:t>
            </a:r>
          </a:p>
          <a:p>
            <a:pPr algn="ctr"/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Предостерегают</a:t>
            </a:r>
          </a:p>
          <a:p>
            <a:pPr algn="ctr"/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Вразумляют</a:t>
            </a:r>
          </a:p>
          <a:p>
            <a:pPr algn="ctr"/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Примиряют</a:t>
            </a:r>
          </a:p>
          <a:p>
            <a:pPr algn="ctr"/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И так в тысячах случаев и ситуаций, </a:t>
            </a:r>
            <a:endParaRPr lang="ru-RU" sz="3200" b="1" i="1" dirty="0" smtClean="0">
              <a:solidFill>
                <a:schemeClr val="accent5">
                  <a:lumMod val="75000"/>
                </a:schemeClr>
              </a:solidFill>
              <a:latin typeface="Segoe Script" panose="030B0504020000000003" pitchFamily="66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на 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разных поворотах судьбы </a:t>
            </a:r>
            <a:endParaRPr lang="ru-RU" sz="3200" b="1" i="1" dirty="0" smtClean="0">
              <a:solidFill>
                <a:schemeClr val="accent5">
                  <a:lumMod val="75000"/>
                </a:schemeClr>
              </a:solidFill>
              <a:latin typeface="Segoe Script" panose="030B0504020000000003" pitchFamily="66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они 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сопровождают нас по жизни.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</a:br>
            <a:endParaRPr lang="ru-RU" sz="3200" b="1" i="1" dirty="0">
              <a:solidFill>
                <a:schemeClr val="accent5">
                  <a:lumMod val="75000"/>
                </a:schemeClr>
              </a:solidFill>
              <a:latin typeface="Segoe Script" panose="030B0504020000000003" pitchFamily="66" charset="0"/>
              <a:ea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937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48887" y="581890"/>
            <a:ext cx="1213658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B0F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Маленькие фольклорные шедевры, </a:t>
            </a:r>
            <a:endParaRPr lang="ru-RU" sz="3200" b="1" i="1" dirty="0" smtClean="0">
              <a:solidFill>
                <a:srgbClr val="00B0F0"/>
              </a:solidFill>
              <a:latin typeface="Segoe Script" panose="030B0504020000000003" pitchFamily="66" charset="0"/>
              <a:ea typeface="Calibri" panose="020F0502020204030204" pitchFamily="34" charset="0"/>
            </a:endParaRPr>
          </a:p>
          <a:p>
            <a:pPr algn="ctr"/>
            <a:r>
              <a:rPr lang="ru-RU" sz="3200" b="1" i="1" dirty="0" smtClean="0">
                <a:solidFill>
                  <a:srgbClr val="00B0F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полные </a:t>
            </a:r>
            <a:r>
              <a:rPr lang="ru-RU" sz="3200" b="1" i="1" dirty="0">
                <a:solidFill>
                  <a:srgbClr val="00B0F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мелодичности и лиризма, помогают наладить эмоциональный контакт между ребёнком и взрослым</a:t>
            </a:r>
            <a:r>
              <a:rPr lang="ru-RU" sz="3200" b="1" i="1" dirty="0" smtClean="0">
                <a:solidFill>
                  <a:srgbClr val="00B0F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.</a:t>
            </a:r>
          </a:p>
          <a:p>
            <a:pPr algn="ctr"/>
            <a:r>
              <a:rPr lang="ru-RU" sz="3200" b="1" i="1" dirty="0" smtClean="0">
                <a:solidFill>
                  <a:srgbClr val="00B0F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rgbClr val="00B0F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Известно, что созданию положительного эмоционального настроя в детском коллективе, а также развитию речи, расширению кругозора способствуют и развлечения. Когда у детей накопился опыт слушания и осмысленного восприятия </a:t>
            </a:r>
            <a:r>
              <a:rPr lang="ru-RU" sz="3200" b="1" i="1" dirty="0" err="1">
                <a:solidFill>
                  <a:srgbClr val="00B0F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потешек</a:t>
            </a:r>
            <a:r>
              <a:rPr lang="ru-RU" sz="3200" b="1" i="1" dirty="0">
                <a:solidFill>
                  <a:srgbClr val="00B0F0"/>
                </a:solidFill>
                <a:latin typeface="Segoe Script" panose="030B0504020000000003" pitchFamily="66" charset="0"/>
                <a:ea typeface="Calibri" panose="020F0502020204030204" pitchFamily="34" charset="0"/>
              </a:rPr>
              <a:t>, можно подбирать более сложный материал для развлечения ребят.</a:t>
            </a:r>
            <a:endParaRPr lang="ru-RU" sz="3200" b="1" i="1" dirty="0">
              <a:solidFill>
                <a:srgbClr val="00B0F0"/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576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5513" y="548640"/>
            <a:ext cx="11222181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2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Работа со старшими  дошкольниками по формированию их речи, навыков культурного поведения и умения правильно оценивать происходящее предполагает использование  более сложных форм народного словесного творчества, таких как  считалки, пословицы, поговорки, загадки, небылицы, в которых кроется богатство словесного ритмического творчества и всяких выдумок. Популярны также песни-дразнилки, песни-насмешки – особый, очень забавный и интересный вид детского творчества</a:t>
            </a:r>
          </a:p>
          <a:p>
            <a:r>
              <a:rPr lang="ru-RU" b="1" i="1" dirty="0">
                <a:solidFill>
                  <a:schemeClr val="accent2"/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 </a:t>
            </a:r>
            <a:endParaRPr lang="ru-RU" sz="2400" b="1" i="1" dirty="0">
              <a:solidFill>
                <a:schemeClr val="accent2"/>
              </a:solidFill>
              <a:effectLst/>
              <a:latin typeface="Segoe Script" panose="030B0504020000000003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990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us.123rf.com/450wm/hopre/hopre1509/hopre150900038/44900359-birch-bark-texture-hearth.jpg?ver=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2261" y="532015"/>
            <a:ext cx="1135518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Segoe Script" panose="030B0504020000000003" pitchFamily="66" charset="0"/>
                <a:ea typeface="Times New Roman" panose="02020603050405020304" pitchFamily="18" charset="0"/>
              </a:rPr>
              <a:t>. Разговорный язык и произведения устного народного творчества тесно переплетаются между собой в своём влиянии на ребёнка. Окружающие ребёнка люди употребляют и пословицу, и прибаутку, и загадку; ребёнок схватывает те или иные выражения, усваивает их смысл и сам начинает их употреблять. Педагогам детского сада надо специально заботиться о том, чтобы в живом слове, которое слышат дети повседневно от взрослых, также звучали эти драгоценные его зёрна. Только при этих условиях язык ребёнка будет живым и ярким. 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effectLst/>
              <a:latin typeface="Segoe Script" panose="030B0504020000000003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2915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658</Words>
  <Application>Microsoft Office PowerPoint</Application>
  <PresentationFormat>Широкоэкранный</PresentationFormat>
  <Paragraphs>74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Helvetica</vt:lpstr>
      <vt:lpstr>Segoe Script</vt:lpstr>
      <vt:lpstr>Times New Roman</vt:lpstr>
      <vt:lpstr>Тема Office</vt:lpstr>
      <vt:lpstr>Муниципальное бюджетное дошкольное образовательное учреждение муниципального образования город Краснодар  «Центр развития ребенка – детский сад № 107 «Русалочка»</vt:lpstr>
      <vt:lpstr>Презентация PowerPoint</vt:lpstr>
      <vt:lpstr>Особую значимость фольклор представляет в первые дни жизни малыша в детском саду. Маленький ребёнок в период адаптации скучает по дому, маме, не способен к общению с другими детьми и потому находится в угнетённом состоянии. Потешка помогает устанавливать первоначальный контакт воспитателя с малышами. Правильно подобранная потешка помогает погасить в малыше отрицательные эмоции, пробудить чувство симпатии к пока ещё чужому для него человеку</vt:lpstr>
      <vt:lpstr>                                   Дети всегда рады приходу ряженых взрослых. С восторгом встречают игру “Коза рогатая” и уже знакомую “Ладушки”. Приподнятое настроение детей вызывает желание общаться с бабушкой-забавушкой, рассказывать ей о козе.  Любимые развлечения детей следует время от времени повторять. Малыши проявляют высокую активность, встречаясь с уже знакомыми им текстами, игрушками.      </vt:lpstr>
      <vt:lpstr>Детская память, как известно, не хранит долгих нравоучений и проповедей,  от кого бы они ни исходили,  но в разные моменты неожиданно высвечивает короткие, точные формулы вечных житейских истин. Как часто приходится слышать:  «Моя бабушка говорила…»  И далее каждый приводит те слова,  что с детства осели в сознании  помимо его воли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14</cp:revision>
  <dcterms:created xsi:type="dcterms:W3CDTF">2019-04-07T08:50:30Z</dcterms:created>
  <dcterms:modified xsi:type="dcterms:W3CDTF">2019-04-07T20:26:50Z</dcterms:modified>
</cp:coreProperties>
</file>