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4" r:id="rId8"/>
    <p:sldId id="263" r:id="rId9"/>
    <p:sldId id="266"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145B556-C19A-49D4-8E77-0F466F4B0118}"/>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18551887-B4F3-41B5-8217-6C70D824E4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6C240E78-B856-43F5-B68A-482978C31755}"/>
              </a:ext>
            </a:extLst>
          </p:cNvPr>
          <p:cNvSpPr>
            <a:spLocks noGrp="1"/>
          </p:cNvSpPr>
          <p:nvPr>
            <p:ph type="dt" sz="half" idx="10"/>
          </p:nvPr>
        </p:nvSpPr>
        <p:spPr/>
        <p:txBody>
          <a:bodyPr/>
          <a:lstStyle/>
          <a:p>
            <a:fld id="{A031058B-B0F9-412E-87B3-7F0CDA6C55AA}" type="datetimeFigureOut">
              <a:rPr lang="ru-RU" smtClean="0"/>
              <a:t>03.04.2020</a:t>
            </a:fld>
            <a:endParaRPr lang="ru-RU"/>
          </a:p>
        </p:txBody>
      </p:sp>
      <p:sp>
        <p:nvSpPr>
          <p:cNvPr id="5" name="Нижний колонтитул 4">
            <a:extLst>
              <a:ext uri="{FF2B5EF4-FFF2-40B4-BE49-F238E27FC236}">
                <a16:creationId xmlns:a16="http://schemas.microsoft.com/office/drawing/2014/main" id="{D6B37407-B6C8-4E46-9806-B069E8F2124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D45AC7B-804B-4CD9-94D8-D46539D9BAE1}"/>
              </a:ext>
            </a:extLst>
          </p:cNvPr>
          <p:cNvSpPr>
            <a:spLocks noGrp="1"/>
          </p:cNvSpPr>
          <p:nvPr>
            <p:ph type="sldNum" sz="quarter" idx="12"/>
          </p:nvPr>
        </p:nvSpPr>
        <p:spPr/>
        <p:txBody>
          <a:bodyPr/>
          <a:lstStyle/>
          <a:p>
            <a:fld id="{AC0A1827-9DC9-4563-B36C-1339EB4207C0}" type="slidenum">
              <a:rPr lang="ru-RU" smtClean="0"/>
              <a:t>‹#›</a:t>
            </a:fld>
            <a:endParaRPr lang="ru-RU"/>
          </a:p>
        </p:txBody>
      </p:sp>
    </p:spTree>
    <p:extLst>
      <p:ext uri="{BB962C8B-B14F-4D97-AF65-F5344CB8AC3E}">
        <p14:creationId xmlns:p14="http://schemas.microsoft.com/office/powerpoint/2010/main" val="356308293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433C90-E7B4-4163-B743-D6BF7B6E69DF}"/>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77CA7929-0DCD-40DB-A63B-BA11000954C6}"/>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9C8E3F3-1493-4D15-900B-962175ACF2AD}"/>
              </a:ext>
            </a:extLst>
          </p:cNvPr>
          <p:cNvSpPr>
            <a:spLocks noGrp="1"/>
          </p:cNvSpPr>
          <p:nvPr>
            <p:ph type="dt" sz="half" idx="10"/>
          </p:nvPr>
        </p:nvSpPr>
        <p:spPr/>
        <p:txBody>
          <a:bodyPr/>
          <a:lstStyle/>
          <a:p>
            <a:fld id="{A031058B-B0F9-412E-87B3-7F0CDA6C55AA}" type="datetimeFigureOut">
              <a:rPr lang="ru-RU" smtClean="0"/>
              <a:t>03.04.2020</a:t>
            </a:fld>
            <a:endParaRPr lang="ru-RU"/>
          </a:p>
        </p:txBody>
      </p:sp>
      <p:sp>
        <p:nvSpPr>
          <p:cNvPr id="5" name="Нижний колонтитул 4">
            <a:extLst>
              <a:ext uri="{FF2B5EF4-FFF2-40B4-BE49-F238E27FC236}">
                <a16:creationId xmlns:a16="http://schemas.microsoft.com/office/drawing/2014/main" id="{61695EE5-63AD-44BB-B821-D90D28A34A3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5F0A171-16D5-4CEB-995A-1DB297069644}"/>
              </a:ext>
            </a:extLst>
          </p:cNvPr>
          <p:cNvSpPr>
            <a:spLocks noGrp="1"/>
          </p:cNvSpPr>
          <p:nvPr>
            <p:ph type="sldNum" sz="quarter" idx="12"/>
          </p:nvPr>
        </p:nvSpPr>
        <p:spPr/>
        <p:txBody>
          <a:bodyPr/>
          <a:lstStyle/>
          <a:p>
            <a:fld id="{AC0A1827-9DC9-4563-B36C-1339EB4207C0}" type="slidenum">
              <a:rPr lang="ru-RU" smtClean="0"/>
              <a:t>‹#›</a:t>
            </a:fld>
            <a:endParaRPr lang="ru-RU"/>
          </a:p>
        </p:txBody>
      </p:sp>
    </p:spTree>
    <p:extLst>
      <p:ext uri="{BB962C8B-B14F-4D97-AF65-F5344CB8AC3E}">
        <p14:creationId xmlns:p14="http://schemas.microsoft.com/office/powerpoint/2010/main" val="302827428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D471A826-90A3-474B-8965-BEF21EB87FE2}"/>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44D9B5A1-F3B6-4FFD-8C84-325A5DBF35DB}"/>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B4345C0-F828-4D87-98B2-EA4219D34571}"/>
              </a:ext>
            </a:extLst>
          </p:cNvPr>
          <p:cNvSpPr>
            <a:spLocks noGrp="1"/>
          </p:cNvSpPr>
          <p:nvPr>
            <p:ph type="dt" sz="half" idx="10"/>
          </p:nvPr>
        </p:nvSpPr>
        <p:spPr/>
        <p:txBody>
          <a:bodyPr/>
          <a:lstStyle/>
          <a:p>
            <a:fld id="{A031058B-B0F9-412E-87B3-7F0CDA6C55AA}" type="datetimeFigureOut">
              <a:rPr lang="ru-RU" smtClean="0"/>
              <a:t>03.04.2020</a:t>
            </a:fld>
            <a:endParaRPr lang="ru-RU"/>
          </a:p>
        </p:txBody>
      </p:sp>
      <p:sp>
        <p:nvSpPr>
          <p:cNvPr id="5" name="Нижний колонтитул 4">
            <a:extLst>
              <a:ext uri="{FF2B5EF4-FFF2-40B4-BE49-F238E27FC236}">
                <a16:creationId xmlns:a16="http://schemas.microsoft.com/office/drawing/2014/main" id="{250591FF-4215-4FFC-82DA-74F7E9C4AC8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1A23F73-E642-4B25-A241-4B72D9B5C1D3}"/>
              </a:ext>
            </a:extLst>
          </p:cNvPr>
          <p:cNvSpPr>
            <a:spLocks noGrp="1"/>
          </p:cNvSpPr>
          <p:nvPr>
            <p:ph type="sldNum" sz="quarter" idx="12"/>
          </p:nvPr>
        </p:nvSpPr>
        <p:spPr/>
        <p:txBody>
          <a:bodyPr/>
          <a:lstStyle/>
          <a:p>
            <a:fld id="{AC0A1827-9DC9-4563-B36C-1339EB4207C0}" type="slidenum">
              <a:rPr lang="ru-RU" smtClean="0"/>
              <a:t>‹#›</a:t>
            </a:fld>
            <a:endParaRPr lang="ru-RU"/>
          </a:p>
        </p:txBody>
      </p:sp>
    </p:spTree>
    <p:extLst>
      <p:ext uri="{BB962C8B-B14F-4D97-AF65-F5344CB8AC3E}">
        <p14:creationId xmlns:p14="http://schemas.microsoft.com/office/powerpoint/2010/main" val="157950443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7B57F0E-0111-429D-8D74-58B1D2D56E5A}"/>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E31C8794-9071-4A37-AE0C-B6E547624AA3}"/>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5E323CCE-8010-4E5B-B199-944A3EBDCA7A}"/>
              </a:ext>
            </a:extLst>
          </p:cNvPr>
          <p:cNvSpPr>
            <a:spLocks noGrp="1"/>
          </p:cNvSpPr>
          <p:nvPr>
            <p:ph type="dt" sz="half" idx="10"/>
          </p:nvPr>
        </p:nvSpPr>
        <p:spPr/>
        <p:txBody>
          <a:bodyPr/>
          <a:lstStyle/>
          <a:p>
            <a:fld id="{A031058B-B0F9-412E-87B3-7F0CDA6C55AA}" type="datetimeFigureOut">
              <a:rPr lang="ru-RU" smtClean="0"/>
              <a:t>03.04.2020</a:t>
            </a:fld>
            <a:endParaRPr lang="ru-RU"/>
          </a:p>
        </p:txBody>
      </p:sp>
      <p:sp>
        <p:nvSpPr>
          <p:cNvPr id="5" name="Нижний колонтитул 4">
            <a:extLst>
              <a:ext uri="{FF2B5EF4-FFF2-40B4-BE49-F238E27FC236}">
                <a16:creationId xmlns:a16="http://schemas.microsoft.com/office/drawing/2014/main" id="{0BE86349-57B2-4AEE-BFA4-23A0D9AA67D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28A3BA6-9AA3-4B53-B425-89B4E6A3EDD5}"/>
              </a:ext>
            </a:extLst>
          </p:cNvPr>
          <p:cNvSpPr>
            <a:spLocks noGrp="1"/>
          </p:cNvSpPr>
          <p:nvPr>
            <p:ph type="sldNum" sz="quarter" idx="12"/>
          </p:nvPr>
        </p:nvSpPr>
        <p:spPr/>
        <p:txBody>
          <a:bodyPr/>
          <a:lstStyle/>
          <a:p>
            <a:fld id="{AC0A1827-9DC9-4563-B36C-1339EB4207C0}" type="slidenum">
              <a:rPr lang="ru-RU" smtClean="0"/>
              <a:t>‹#›</a:t>
            </a:fld>
            <a:endParaRPr lang="ru-RU"/>
          </a:p>
        </p:txBody>
      </p:sp>
    </p:spTree>
    <p:extLst>
      <p:ext uri="{BB962C8B-B14F-4D97-AF65-F5344CB8AC3E}">
        <p14:creationId xmlns:p14="http://schemas.microsoft.com/office/powerpoint/2010/main" val="350342886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48EF6A2-1A56-454F-B36C-6F16750E5267}"/>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03223745-5C77-42B3-AAA0-BBF9FC8845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CB841178-2992-4363-B8B7-C8424BF52278}"/>
              </a:ext>
            </a:extLst>
          </p:cNvPr>
          <p:cNvSpPr>
            <a:spLocks noGrp="1"/>
          </p:cNvSpPr>
          <p:nvPr>
            <p:ph type="dt" sz="half" idx="10"/>
          </p:nvPr>
        </p:nvSpPr>
        <p:spPr/>
        <p:txBody>
          <a:bodyPr/>
          <a:lstStyle/>
          <a:p>
            <a:fld id="{A031058B-B0F9-412E-87B3-7F0CDA6C55AA}" type="datetimeFigureOut">
              <a:rPr lang="ru-RU" smtClean="0"/>
              <a:t>03.04.2020</a:t>
            </a:fld>
            <a:endParaRPr lang="ru-RU"/>
          </a:p>
        </p:txBody>
      </p:sp>
      <p:sp>
        <p:nvSpPr>
          <p:cNvPr id="5" name="Нижний колонтитул 4">
            <a:extLst>
              <a:ext uri="{FF2B5EF4-FFF2-40B4-BE49-F238E27FC236}">
                <a16:creationId xmlns:a16="http://schemas.microsoft.com/office/drawing/2014/main" id="{4C0E0196-F4F9-4AA5-8725-A074078987C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74D177F-D5F4-4703-AF81-8BFA9B028DEA}"/>
              </a:ext>
            </a:extLst>
          </p:cNvPr>
          <p:cNvSpPr>
            <a:spLocks noGrp="1"/>
          </p:cNvSpPr>
          <p:nvPr>
            <p:ph type="sldNum" sz="quarter" idx="12"/>
          </p:nvPr>
        </p:nvSpPr>
        <p:spPr/>
        <p:txBody>
          <a:bodyPr/>
          <a:lstStyle/>
          <a:p>
            <a:fld id="{AC0A1827-9DC9-4563-B36C-1339EB4207C0}" type="slidenum">
              <a:rPr lang="ru-RU" smtClean="0"/>
              <a:t>‹#›</a:t>
            </a:fld>
            <a:endParaRPr lang="ru-RU"/>
          </a:p>
        </p:txBody>
      </p:sp>
    </p:spTree>
    <p:extLst>
      <p:ext uri="{BB962C8B-B14F-4D97-AF65-F5344CB8AC3E}">
        <p14:creationId xmlns:p14="http://schemas.microsoft.com/office/powerpoint/2010/main" val="241539510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1D15E09-B491-41BD-BEC2-59E70DF8D81A}"/>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C6A5A803-2488-4185-A11E-083E98CB7498}"/>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2FFC0A75-0C93-418C-A58A-F0FFCD796E1F}"/>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8CF04403-2414-47A2-8D57-3A5BB619F9E2}"/>
              </a:ext>
            </a:extLst>
          </p:cNvPr>
          <p:cNvSpPr>
            <a:spLocks noGrp="1"/>
          </p:cNvSpPr>
          <p:nvPr>
            <p:ph type="dt" sz="half" idx="10"/>
          </p:nvPr>
        </p:nvSpPr>
        <p:spPr/>
        <p:txBody>
          <a:bodyPr/>
          <a:lstStyle/>
          <a:p>
            <a:fld id="{A031058B-B0F9-412E-87B3-7F0CDA6C55AA}" type="datetimeFigureOut">
              <a:rPr lang="ru-RU" smtClean="0"/>
              <a:t>03.04.2020</a:t>
            </a:fld>
            <a:endParaRPr lang="ru-RU"/>
          </a:p>
        </p:txBody>
      </p:sp>
      <p:sp>
        <p:nvSpPr>
          <p:cNvPr id="6" name="Нижний колонтитул 5">
            <a:extLst>
              <a:ext uri="{FF2B5EF4-FFF2-40B4-BE49-F238E27FC236}">
                <a16:creationId xmlns:a16="http://schemas.microsoft.com/office/drawing/2014/main" id="{8E8C5805-FDFD-4483-8095-2566166F691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20783EA-5B2A-47F2-8E02-BBA066E6DC3C}"/>
              </a:ext>
            </a:extLst>
          </p:cNvPr>
          <p:cNvSpPr>
            <a:spLocks noGrp="1"/>
          </p:cNvSpPr>
          <p:nvPr>
            <p:ph type="sldNum" sz="quarter" idx="12"/>
          </p:nvPr>
        </p:nvSpPr>
        <p:spPr/>
        <p:txBody>
          <a:bodyPr/>
          <a:lstStyle/>
          <a:p>
            <a:fld id="{AC0A1827-9DC9-4563-B36C-1339EB4207C0}" type="slidenum">
              <a:rPr lang="ru-RU" smtClean="0"/>
              <a:t>‹#›</a:t>
            </a:fld>
            <a:endParaRPr lang="ru-RU"/>
          </a:p>
        </p:txBody>
      </p:sp>
    </p:spTree>
    <p:extLst>
      <p:ext uri="{BB962C8B-B14F-4D97-AF65-F5344CB8AC3E}">
        <p14:creationId xmlns:p14="http://schemas.microsoft.com/office/powerpoint/2010/main" val="312551051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7DD2066-6505-4D62-A60F-5E62645CA2EE}"/>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6CC3CC24-4022-498D-87C0-69A95EB743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4384DB8-020A-4D5A-A43F-626C22AECC8F}"/>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B8618CC2-2AF5-4B8C-A1D5-35ABE83C3C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8E30FCC2-EAD1-4698-8AD8-03DC2DF3BC92}"/>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71033B86-ACEB-45B5-9F76-FD6ED07C0420}"/>
              </a:ext>
            </a:extLst>
          </p:cNvPr>
          <p:cNvSpPr>
            <a:spLocks noGrp="1"/>
          </p:cNvSpPr>
          <p:nvPr>
            <p:ph type="dt" sz="half" idx="10"/>
          </p:nvPr>
        </p:nvSpPr>
        <p:spPr/>
        <p:txBody>
          <a:bodyPr/>
          <a:lstStyle/>
          <a:p>
            <a:fld id="{A031058B-B0F9-412E-87B3-7F0CDA6C55AA}" type="datetimeFigureOut">
              <a:rPr lang="ru-RU" smtClean="0"/>
              <a:t>03.04.2020</a:t>
            </a:fld>
            <a:endParaRPr lang="ru-RU"/>
          </a:p>
        </p:txBody>
      </p:sp>
      <p:sp>
        <p:nvSpPr>
          <p:cNvPr id="8" name="Нижний колонтитул 7">
            <a:extLst>
              <a:ext uri="{FF2B5EF4-FFF2-40B4-BE49-F238E27FC236}">
                <a16:creationId xmlns:a16="http://schemas.microsoft.com/office/drawing/2014/main" id="{DBF3F57D-FF5B-4AD9-82EF-8A2ABCBB775F}"/>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E40907B5-E43A-4D80-B29B-D4683F3B6353}"/>
              </a:ext>
            </a:extLst>
          </p:cNvPr>
          <p:cNvSpPr>
            <a:spLocks noGrp="1"/>
          </p:cNvSpPr>
          <p:nvPr>
            <p:ph type="sldNum" sz="quarter" idx="12"/>
          </p:nvPr>
        </p:nvSpPr>
        <p:spPr/>
        <p:txBody>
          <a:bodyPr/>
          <a:lstStyle/>
          <a:p>
            <a:fld id="{AC0A1827-9DC9-4563-B36C-1339EB4207C0}" type="slidenum">
              <a:rPr lang="ru-RU" smtClean="0"/>
              <a:t>‹#›</a:t>
            </a:fld>
            <a:endParaRPr lang="ru-RU"/>
          </a:p>
        </p:txBody>
      </p:sp>
    </p:spTree>
    <p:extLst>
      <p:ext uri="{BB962C8B-B14F-4D97-AF65-F5344CB8AC3E}">
        <p14:creationId xmlns:p14="http://schemas.microsoft.com/office/powerpoint/2010/main" val="420694428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EF73A5F-E592-46E2-8819-3A324A09E343}"/>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DCFB7E4F-49DD-487B-A716-701502113F1A}"/>
              </a:ext>
            </a:extLst>
          </p:cNvPr>
          <p:cNvSpPr>
            <a:spLocks noGrp="1"/>
          </p:cNvSpPr>
          <p:nvPr>
            <p:ph type="dt" sz="half" idx="10"/>
          </p:nvPr>
        </p:nvSpPr>
        <p:spPr/>
        <p:txBody>
          <a:bodyPr/>
          <a:lstStyle/>
          <a:p>
            <a:fld id="{A031058B-B0F9-412E-87B3-7F0CDA6C55AA}" type="datetimeFigureOut">
              <a:rPr lang="ru-RU" smtClean="0"/>
              <a:t>03.04.2020</a:t>
            </a:fld>
            <a:endParaRPr lang="ru-RU"/>
          </a:p>
        </p:txBody>
      </p:sp>
      <p:sp>
        <p:nvSpPr>
          <p:cNvPr id="4" name="Нижний колонтитул 3">
            <a:extLst>
              <a:ext uri="{FF2B5EF4-FFF2-40B4-BE49-F238E27FC236}">
                <a16:creationId xmlns:a16="http://schemas.microsoft.com/office/drawing/2014/main" id="{ED48656F-A275-4887-9095-3360CF453568}"/>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CA286386-42B6-4C90-A150-7559F092F326}"/>
              </a:ext>
            </a:extLst>
          </p:cNvPr>
          <p:cNvSpPr>
            <a:spLocks noGrp="1"/>
          </p:cNvSpPr>
          <p:nvPr>
            <p:ph type="sldNum" sz="quarter" idx="12"/>
          </p:nvPr>
        </p:nvSpPr>
        <p:spPr/>
        <p:txBody>
          <a:bodyPr/>
          <a:lstStyle/>
          <a:p>
            <a:fld id="{AC0A1827-9DC9-4563-B36C-1339EB4207C0}" type="slidenum">
              <a:rPr lang="ru-RU" smtClean="0"/>
              <a:t>‹#›</a:t>
            </a:fld>
            <a:endParaRPr lang="ru-RU"/>
          </a:p>
        </p:txBody>
      </p:sp>
    </p:spTree>
    <p:extLst>
      <p:ext uri="{BB962C8B-B14F-4D97-AF65-F5344CB8AC3E}">
        <p14:creationId xmlns:p14="http://schemas.microsoft.com/office/powerpoint/2010/main" val="41609688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20F2BFC3-336F-46A9-84A5-7AF020A30878}"/>
              </a:ext>
            </a:extLst>
          </p:cNvPr>
          <p:cNvSpPr>
            <a:spLocks noGrp="1"/>
          </p:cNvSpPr>
          <p:nvPr>
            <p:ph type="dt" sz="half" idx="10"/>
          </p:nvPr>
        </p:nvSpPr>
        <p:spPr/>
        <p:txBody>
          <a:bodyPr/>
          <a:lstStyle/>
          <a:p>
            <a:fld id="{A031058B-B0F9-412E-87B3-7F0CDA6C55AA}" type="datetimeFigureOut">
              <a:rPr lang="ru-RU" smtClean="0"/>
              <a:t>03.04.2020</a:t>
            </a:fld>
            <a:endParaRPr lang="ru-RU"/>
          </a:p>
        </p:txBody>
      </p:sp>
      <p:sp>
        <p:nvSpPr>
          <p:cNvPr id="3" name="Нижний колонтитул 2">
            <a:extLst>
              <a:ext uri="{FF2B5EF4-FFF2-40B4-BE49-F238E27FC236}">
                <a16:creationId xmlns:a16="http://schemas.microsoft.com/office/drawing/2014/main" id="{1B8CD35A-D286-4C53-9499-193A4E41C3CB}"/>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5B37BE87-750E-48D7-8A5C-B3619D6E8010}"/>
              </a:ext>
            </a:extLst>
          </p:cNvPr>
          <p:cNvSpPr>
            <a:spLocks noGrp="1"/>
          </p:cNvSpPr>
          <p:nvPr>
            <p:ph type="sldNum" sz="quarter" idx="12"/>
          </p:nvPr>
        </p:nvSpPr>
        <p:spPr/>
        <p:txBody>
          <a:bodyPr/>
          <a:lstStyle/>
          <a:p>
            <a:fld id="{AC0A1827-9DC9-4563-B36C-1339EB4207C0}" type="slidenum">
              <a:rPr lang="ru-RU" smtClean="0"/>
              <a:t>‹#›</a:t>
            </a:fld>
            <a:endParaRPr lang="ru-RU"/>
          </a:p>
        </p:txBody>
      </p:sp>
    </p:spTree>
    <p:extLst>
      <p:ext uri="{BB962C8B-B14F-4D97-AF65-F5344CB8AC3E}">
        <p14:creationId xmlns:p14="http://schemas.microsoft.com/office/powerpoint/2010/main" val="18348565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2DEFA8-57A2-4EE1-A572-78EE9C942D0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C0046A85-CD43-4D37-88A1-2E78C5B8BC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3EA03339-F4F2-4E66-8D58-273E240CE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342E9667-820E-4BE7-9D17-28C929DAAA22}"/>
              </a:ext>
            </a:extLst>
          </p:cNvPr>
          <p:cNvSpPr>
            <a:spLocks noGrp="1"/>
          </p:cNvSpPr>
          <p:nvPr>
            <p:ph type="dt" sz="half" idx="10"/>
          </p:nvPr>
        </p:nvSpPr>
        <p:spPr/>
        <p:txBody>
          <a:bodyPr/>
          <a:lstStyle/>
          <a:p>
            <a:fld id="{A031058B-B0F9-412E-87B3-7F0CDA6C55AA}" type="datetimeFigureOut">
              <a:rPr lang="ru-RU" smtClean="0"/>
              <a:t>03.04.2020</a:t>
            </a:fld>
            <a:endParaRPr lang="ru-RU"/>
          </a:p>
        </p:txBody>
      </p:sp>
      <p:sp>
        <p:nvSpPr>
          <p:cNvPr id="6" name="Нижний колонтитул 5">
            <a:extLst>
              <a:ext uri="{FF2B5EF4-FFF2-40B4-BE49-F238E27FC236}">
                <a16:creationId xmlns:a16="http://schemas.microsoft.com/office/drawing/2014/main" id="{0878F015-0936-45CC-948D-AD5ECDDCBB6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9E70CE8-847F-4D7F-8055-EB26E46C09C5}"/>
              </a:ext>
            </a:extLst>
          </p:cNvPr>
          <p:cNvSpPr>
            <a:spLocks noGrp="1"/>
          </p:cNvSpPr>
          <p:nvPr>
            <p:ph type="sldNum" sz="quarter" idx="12"/>
          </p:nvPr>
        </p:nvSpPr>
        <p:spPr/>
        <p:txBody>
          <a:bodyPr/>
          <a:lstStyle/>
          <a:p>
            <a:fld id="{AC0A1827-9DC9-4563-B36C-1339EB4207C0}" type="slidenum">
              <a:rPr lang="ru-RU" smtClean="0"/>
              <a:t>‹#›</a:t>
            </a:fld>
            <a:endParaRPr lang="ru-RU"/>
          </a:p>
        </p:txBody>
      </p:sp>
    </p:spTree>
    <p:extLst>
      <p:ext uri="{BB962C8B-B14F-4D97-AF65-F5344CB8AC3E}">
        <p14:creationId xmlns:p14="http://schemas.microsoft.com/office/powerpoint/2010/main" val="277481044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7AA8B6-6758-4736-86AE-CA10298077A9}"/>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A2EE95D4-D9A4-4112-A459-53382E216F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54FB4BB6-FC72-4DC3-9E09-2BDAA68396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E2748874-4853-4EE6-B2EC-CFBF666A45EA}"/>
              </a:ext>
            </a:extLst>
          </p:cNvPr>
          <p:cNvSpPr>
            <a:spLocks noGrp="1"/>
          </p:cNvSpPr>
          <p:nvPr>
            <p:ph type="dt" sz="half" idx="10"/>
          </p:nvPr>
        </p:nvSpPr>
        <p:spPr/>
        <p:txBody>
          <a:bodyPr/>
          <a:lstStyle/>
          <a:p>
            <a:fld id="{A031058B-B0F9-412E-87B3-7F0CDA6C55AA}" type="datetimeFigureOut">
              <a:rPr lang="ru-RU" smtClean="0"/>
              <a:t>03.04.2020</a:t>
            </a:fld>
            <a:endParaRPr lang="ru-RU"/>
          </a:p>
        </p:txBody>
      </p:sp>
      <p:sp>
        <p:nvSpPr>
          <p:cNvPr id="6" name="Нижний колонтитул 5">
            <a:extLst>
              <a:ext uri="{FF2B5EF4-FFF2-40B4-BE49-F238E27FC236}">
                <a16:creationId xmlns:a16="http://schemas.microsoft.com/office/drawing/2014/main" id="{CD0AAAB8-E3E6-4C66-BD25-5D779E0D157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C97CDDF-C182-4C4A-AD1F-1B0150190F8C}"/>
              </a:ext>
            </a:extLst>
          </p:cNvPr>
          <p:cNvSpPr>
            <a:spLocks noGrp="1"/>
          </p:cNvSpPr>
          <p:nvPr>
            <p:ph type="sldNum" sz="quarter" idx="12"/>
          </p:nvPr>
        </p:nvSpPr>
        <p:spPr/>
        <p:txBody>
          <a:bodyPr/>
          <a:lstStyle/>
          <a:p>
            <a:fld id="{AC0A1827-9DC9-4563-B36C-1339EB4207C0}" type="slidenum">
              <a:rPr lang="ru-RU" smtClean="0"/>
              <a:t>‹#›</a:t>
            </a:fld>
            <a:endParaRPr lang="ru-RU"/>
          </a:p>
        </p:txBody>
      </p:sp>
    </p:spTree>
    <p:extLst>
      <p:ext uri="{BB962C8B-B14F-4D97-AF65-F5344CB8AC3E}">
        <p14:creationId xmlns:p14="http://schemas.microsoft.com/office/powerpoint/2010/main" val="65858006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09EB794-222B-4BFA-8587-4482838A47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55B04688-9BB2-4AD9-8977-E9B61520DA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2C54ACF-BC35-460E-8603-CF3CF49D73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31058B-B0F9-412E-87B3-7F0CDA6C55AA}" type="datetimeFigureOut">
              <a:rPr lang="ru-RU" smtClean="0"/>
              <a:t>03.04.2020</a:t>
            </a:fld>
            <a:endParaRPr lang="ru-RU"/>
          </a:p>
        </p:txBody>
      </p:sp>
      <p:sp>
        <p:nvSpPr>
          <p:cNvPr id="5" name="Нижний колонтитул 4">
            <a:extLst>
              <a:ext uri="{FF2B5EF4-FFF2-40B4-BE49-F238E27FC236}">
                <a16:creationId xmlns:a16="http://schemas.microsoft.com/office/drawing/2014/main" id="{194D02E0-CAAE-4A77-ADB3-E5633CBF88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DE404279-4CAC-4AB6-A121-D3E884B014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A1827-9DC9-4563-B36C-1339EB4207C0}" type="slidenum">
              <a:rPr lang="ru-RU" smtClean="0"/>
              <a:t>‹#›</a:t>
            </a:fld>
            <a:endParaRPr lang="ru-RU"/>
          </a:p>
        </p:txBody>
      </p:sp>
    </p:spTree>
    <p:extLst>
      <p:ext uri="{BB962C8B-B14F-4D97-AF65-F5344CB8AC3E}">
        <p14:creationId xmlns:p14="http://schemas.microsoft.com/office/powerpoint/2010/main" val="37984624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fitseven.ru/myschtsy/kak-nakachatsa/kak-nabrat-myishtsyi-samyim-hudyim" TargetMode="External"/><Relationship Id="rId7"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hyperlink" Target="https://fitseven.ru/devushkam/pohudenie-dlya-zhenshin-endomorfov" TargetMode="External"/><Relationship Id="rId4" Type="http://schemas.openxmlformats.org/officeDocument/2006/relationships/hyperlink" Target="https://fitseven.ru/myschtsy/kak-nakachatsa/tipy-teloslojeniya-mesomorf"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depositphotos.com/2086879/2406/i/950/depositphotos_24062683-stock-photo-old-paper.jpg">
            <a:extLst>
              <a:ext uri="{FF2B5EF4-FFF2-40B4-BE49-F238E27FC236}">
                <a16:creationId xmlns:a16="http://schemas.microsoft.com/office/drawing/2014/main" id="{4D6A0348-6348-45B8-B4BC-ECB6F847D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a:extLst>
              <a:ext uri="{FF2B5EF4-FFF2-40B4-BE49-F238E27FC236}">
                <a16:creationId xmlns:a16="http://schemas.microsoft.com/office/drawing/2014/main" id="{AA3DD8C2-0988-4AC1-8F05-D5B512C33F8C}"/>
              </a:ext>
            </a:extLst>
          </p:cNvPr>
          <p:cNvSpPr txBox="1">
            <a:spLocks/>
          </p:cNvSpPr>
          <p:nvPr/>
        </p:nvSpPr>
        <p:spPr>
          <a:xfrm>
            <a:off x="887767" y="399494"/>
            <a:ext cx="10857390" cy="601018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4800" b="1" dirty="0"/>
              <a:t>Презентация преподавателя </a:t>
            </a:r>
          </a:p>
          <a:p>
            <a:r>
              <a:rPr lang="ru-RU" sz="4800" b="1" dirty="0"/>
              <a:t>ГБПОУ </a:t>
            </a:r>
            <a:r>
              <a:rPr lang="ru-RU" sz="4800" b="1" dirty="0" err="1"/>
              <a:t>СКИСиГ</a:t>
            </a:r>
            <a:r>
              <a:rPr lang="ru-RU" sz="4800" b="1" dirty="0"/>
              <a:t> Серовой Т.А. </a:t>
            </a:r>
          </a:p>
          <a:p>
            <a:r>
              <a:rPr lang="ru-RU" sz="4800" b="1" dirty="0"/>
              <a:t>по дисциплине «Пластическая анатомия» на тему:</a:t>
            </a:r>
            <a:r>
              <a:rPr lang="ru-RU" sz="7200" b="1" dirty="0"/>
              <a:t> </a:t>
            </a:r>
          </a:p>
          <a:p>
            <a:r>
              <a:rPr lang="ru-RU" sz="4800" b="1" dirty="0"/>
              <a:t>«Пропорции большой формы. Типы телосложения»</a:t>
            </a:r>
          </a:p>
        </p:txBody>
      </p:sp>
    </p:spTree>
    <p:extLst>
      <p:ext uri="{BB962C8B-B14F-4D97-AF65-F5344CB8AC3E}">
        <p14:creationId xmlns:p14="http://schemas.microsoft.com/office/powerpoint/2010/main" val="32106790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depositphotos.com/2086879/2406/i/950/depositphotos_24062683-stock-photo-old-paper.jpg">
            <a:extLst>
              <a:ext uri="{FF2B5EF4-FFF2-40B4-BE49-F238E27FC236}">
                <a16:creationId xmlns:a16="http://schemas.microsoft.com/office/drawing/2014/main" id="{4D6A0348-6348-45B8-B4BC-ECB6F847D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a:extLst>
              <a:ext uri="{FF2B5EF4-FFF2-40B4-BE49-F238E27FC236}">
                <a16:creationId xmlns:a16="http://schemas.microsoft.com/office/drawing/2014/main" id="{AA3DD8C2-0988-4AC1-8F05-D5B512C33F8C}"/>
              </a:ext>
            </a:extLst>
          </p:cNvPr>
          <p:cNvSpPr txBox="1">
            <a:spLocks/>
          </p:cNvSpPr>
          <p:nvPr/>
        </p:nvSpPr>
        <p:spPr>
          <a:xfrm>
            <a:off x="1757779" y="1122363"/>
            <a:ext cx="9445839" cy="23876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7200" b="1" dirty="0"/>
              <a:t>Спасибо за внимание!</a:t>
            </a:r>
          </a:p>
        </p:txBody>
      </p:sp>
    </p:spTree>
    <p:extLst>
      <p:ext uri="{BB962C8B-B14F-4D97-AF65-F5344CB8AC3E}">
        <p14:creationId xmlns:p14="http://schemas.microsoft.com/office/powerpoint/2010/main" val="385147808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depositphotos.com/2086879/2406/i/950/depositphotos_24062683-stock-photo-old-paper.jpg">
            <a:extLst>
              <a:ext uri="{FF2B5EF4-FFF2-40B4-BE49-F238E27FC236}">
                <a16:creationId xmlns:a16="http://schemas.microsoft.com/office/drawing/2014/main" id="{4D6A0348-6348-45B8-B4BC-ECB6F847D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a:extLst>
              <a:ext uri="{FF2B5EF4-FFF2-40B4-BE49-F238E27FC236}">
                <a16:creationId xmlns:a16="http://schemas.microsoft.com/office/drawing/2014/main" id="{AA3DD8C2-0988-4AC1-8F05-D5B512C33F8C}"/>
              </a:ext>
            </a:extLst>
          </p:cNvPr>
          <p:cNvSpPr txBox="1">
            <a:spLocks/>
          </p:cNvSpPr>
          <p:nvPr/>
        </p:nvSpPr>
        <p:spPr>
          <a:xfrm>
            <a:off x="754603" y="438781"/>
            <a:ext cx="6557637" cy="615732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4000" dirty="0"/>
              <a:t>Тело  человека,  так  же  как  и  голова,  устроено  </a:t>
            </a:r>
            <a:r>
              <a:rPr lang="ru-RU" sz="4000" b="1" dirty="0"/>
              <a:t>симметрично.</a:t>
            </a:r>
            <a:r>
              <a:rPr lang="ru-RU" sz="4000" dirty="0"/>
              <a:t>  Если  смотреть  на  фигуру  спереди,  нетрудно  заметить,  что  слева  и  справа  от  позвоночного  столба  располагаются  парные  формы.  Симметрия  всегда  остается  основой  построения  фигуры.</a:t>
            </a:r>
            <a:endParaRPr lang="ru-RU" sz="4000" b="1" dirty="0"/>
          </a:p>
        </p:txBody>
      </p:sp>
      <p:pic>
        <p:nvPicPr>
          <p:cNvPr id="2050" name="Picture 2" descr="https://img.tyt.by/n/regiony/0f/d/06_derevenskiy_test_brest.jpg">
            <a:extLst>
              <a:ext uri="{FF2B5EF4-FFF2-40B4-BE49-F238E27FC236}">
                <a16:creationId xmlns:a16="http://schemas.microsoft.com/office/drawing/2014/main" id="{A023BF37-DEC9-480A-8C7D-C4C28A46DB7E}"/>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14841" r="15640"/>
          <a:stretch/>
        </p:blipFill>
        <p:spPr bwMode="auto">
          <a:xfrm>
            <a:off x="7401015" y="287702"/>
            <a:ext cx="4484697" cy="4559506"/>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60962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depositphotos.com/2086879/2406/i/950/depositphotos_24062683-stock-photo-old-paper.jpg">
            <a:extLst>
              <a:ext uri="{FF2B5EF4-FFF2-40B4-BE49-F238E27FC236}">
                <a16:creationId xmlns:a16="http://schemas.microsoft.com/office/drawing/2014/main" id="{4D6A0348-6348-45B8-B4BC-ECB6F847D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a:extLst>
              <a:ext uri="{FF2B5EF4-FFF2-40B4-BE49-F238E27FC236}">
                <a16:creationId xmlns:a16="http://schemas.microsoft.com/office/drawing/2014/main" id="{AA3DD8C2-0988-4AC1-8F05-D5B512C33F8C}"/>
              </a:ext>
            </a:extLst>
          </p:cNvPr>
          <p:cNvSpPr txBox="1">
            <a:spLocks/>
          </p:cNvSpPr>
          <p:nvPr/>
        </p:nvSpPr>
        <p:spPr>
          <a:xfrm>
            <a:off x="426129" y="438781"/>
            <a:ext cx="6462943" cy="615732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dirty="0"/>
              <a:t>Несмотря  на  разнообразие индивидуальных особенностей пропорций разных людей,  есть общие  типичные  признаки,  примерно  определяющие  нормальные  средние  пропорции  фигуры.  Например,  у  людей  среднего  роста  голова  укладывается  во  всей  фигуре  (от  макушки  до  следков  ног)  примерно  7  раз.  У  людей  высокого  роста  голова  по  отношению  к  росту  меньше  и  укладывается  в  высоте  фигуры  7,5 – 8  раз.  У  людей  низкого  роста  в  высоте  всей  фигуры  можно  уложить  6 – 6,5  размеров  головы</a:t>
            </a:r>
            <a:r>
              <a:rPr lang="ru-RU" sz="4000" dirty="0"/>
              <a:t>. </a:t>
            </a:r>
            <a:endParaRPr lang="ru-RU" sz="4000" b="1" dirty="0"/>
          </a:p>
        </p:txBody>
      </p:sp>
      <p:pic>
        <p:nvPicPr>
          <p:cNvPr id="3074" name="Picture 2" descr="http://www.urokirisovaniya.ru/pikb_010_4.jpg">
            <a:extLst>
              <a:ext uri="{FF2B5EF4-FFF2-40B4-BE49-F238E27FC236}">
                <a16:creationId xmlns:a16="http://schemas.microsoft.com/office/drawing/2014/main" id="{3C35953F-04F0-4D75-8B64-46C7C07B4D5E}"/>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24320" y="346230"/>
            <a:ext cx="4641551" cy="3992732"/>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758829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depositphotos.com/2086879/2406/i/950/depositphotos_24062683-stock-photo-old-paper.jpg">
            <a:extLst>
              <a:ext uri="{FF2B5EF4-FFF2-40B4-BE49-F238E27FC236}">
                <a16:creationId xmlns:a16="http://schemas.microsoft.com/office/drawing/2014/main" id="{4D6A0348-6348-45B8-B4BC-ECB6F847D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a:extLst>
              <a:ext uri="{FF2B5EF4-FFF2-40B4-BE49-F238E27FC236}">
                <a16:creationId xmlns:a16="http://schemas.microsoft.com/office/drawing/2014/main" id="{AA3DD8C2-0988-4AC1-8F05-D5B512C33F8C}"/>
              </a:ext>
            </a:extLst>
          </p:cNvPr>
          <p:cNvSpPr txBox="1">
            <a:spLocks/>
          </p:cNvSpPr>
          <p:nvPr/>
        </p:nvSpPr>
        <p:spPr>
          <a:xfrm>
            <a:off x="426129" y="438781"/>
            <a:ext cx="4927106" cy="615732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dirty="0"/>
              <a:t>Вся  фигура  делится  пополам  по  длине  примерно  в  области  лонного  сращения (15 – 20 см ниже пупка).  Нога  всегда  длиннее  руки  примерно  на  1\6.  Вся  нижняя  конечность,  от  следка  до выступающей  точки  большого  вертела,  немного  больше  половины  всего  роста  фигуры.  Рука,  опущенная  свободно  вниз,  пальцами  достает  до  середины  бедра. Не  совсем  одинаковы  пропорции  фигуры  мужчины  и  женщины. </a:t>
            </a:r>
            <a:endParaRPr lang="ru-RU" sz="4000" b="1" dirty="0"/>
          </a:p>
        </p:txBody>
      </p:sp>
      <p:pic>
        <p:nvPicPr>
          <p:cNvPr id="4098" name="Picture 2" descr="https://i.pinimg.com/originals/27/0c/73/270c73550eedbaa0ae9d10bd2ff5f681.gif">
            <a:extLst>
              <a:ext uri="{FF2B5EF4-FFF2-40B4-BE49-F238E27FC236}">
                <a16:creationId xmlns:a16="http://schemas.microsoft.com/office/drawing/2014/main" id="{A5C034EB-4DCA-4105-AE01-8B53A6D0E685}"/>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97118" y="441155"/>
            <a:ext cx="5777700" cy="597569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589391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depositphotos.com/2086879/2406/i/950/depositphotos_24062683-stock-photo-old-paper.jpg">
            <a:extLst>
              <a:ext uri="{FF2B5EF4-FFF2-40B4-BE49-F238E27FC236}">
                <a16:creationId xmlns:a16="http://schemas.microsoft.com/office/drawing/2014/main" id="{4D6A0348-6348-45B8-B4BC-ECB6F847D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a:extLst>
              <a:ext uri="{FF2B5EF4-FFF2-40B4-BE49-F238E27FC236}">
                <a16:creationId xmlns:a16="http://schemas.microsoft.com/office/drawing/2014/main" id="{AA3DD8C2-0988-4AC1-8F05-D5B512C33F8C}"/>
              </a:ext>
            </a:extLst>
          </p:cNvPr>
          <p:cNvSpPr txBox="1">
            <a:spLocks/>
          </p:cNvSpPr>
          <p:nvPr/>
        </p:nvSpPr>
        <p:spPr>
          <a:xfrm>
            <a:off x="426130" y="438781"/>
            <a:ext cx="3932806" cy="615732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dirty="0"/>
              <a:t>Пропорции  детской  фигуры  значительно  отличаются  от  пропорций  фигуры  взрослого.  Так, если  во  всей  фигуре  взрослого  голова  укладывается  7 – 8  раз,  в  фигуре  маленького  ребенка  она  укладывается  только  4 – 5  раз.</a:t>
            </a:r>
            <a:endParaRPr lang="ru-RU" sz="4000" b="1" dirty="0"/>
          </a:p>
        </p:txBody>
      </p:sp>
      <p:pic>
        <p:nvPicPr>
          <p:cNvPr id="5122" name="Picture 2" descr="https://www.funday.su/wp-content/uploads/2016/07/06-07-2016-proporcii-01-3800x2129_c.jpg">
            <a:extLst>
              <a:ext uri="{FF2B5EF4-FFF2-40B4-BE49-F238E27FC236}">
                <a16:creationId xmlns:a16="http://schemas.microsoft.com/office/drawing/2014/main" id="{FE56A842-99E5-4029-A9BD-DF4C5CF4D2C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5066" y="1900259"/>
            <a:ext cx="6652334" cy="3727213"/>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062376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depositphotos.com/2086879/2406/i/950/depositphotos_24062683-stock-photo-old-paper.jpg">
            <a:extLst>
              <a:ext uri="{FF2B5EF4-FFF2-40B4-BE49-F238E27FC236}">
                <a16:creationId xmlns:a16="http://schemas.microsoft.com/office/drawing/2014/main" id="{4D6A0348-6348-45B8-B4BC-ECB6F847D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a:extLst>
              <a:ext uri="{FF2B5EF4-FFF2-40B4-BE49-F238E27FC236}">
                <a16:creationId xmlns:a16="http://schemas.microsoft.com/office/drawing/2014/main" id="{AA3DD8C2-0988-4AC1-8F05-D5B512C33F8C}"/>
              </a:ext>
            </a:extLst>
          </p:cNvPr>
          <p:cNvSpPr txBox="1">
            <a:spLocks/>
          </p:cNvSpPr>
          <p:nvPr/>
        </p:nvSpPr>
        <p:spPr>
          <a:xfrm>
            <a:off x="292963" y="275208"/>
            <a:ext cx="6764785" cy="650733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800" dirty="0"/>
              <a:t>Форма  головы  напоминает  яйцо,  форма  шеи -  цилиндр,  грудной  клетки – бочонок. Плечо  имеет  форму  цилиндра  с  утолщением  кверху; предплечье,  бедро  и  голень,  представляют  собой  сочетания  цилиндра  и  усеченного  конуса;  кисти  рук  и  стопы  ног  напоминают  по  форме  приплюснутую  плиту,  призму – прямоугольную  у  кисти,  треугольную – у  стопы,  изогнутую  в  виде  свода  и  т.п. Работая  с  натуры,  конечно,  не  следует  рисовать  геометрические  тела  вместо  живой  формы,  которую  вы  видите  перед  собой. Но  для первого  этапа  рисунка – общего  построения  фигуры – нужно  иметь  это  в  виду. </a:t>
            </a:r>
            <a:endParaRPr lang="ru-RU" sz="4000" b="1" dirty="0"/>
          </a:p>
        </p:txBody>
      </p:sp>
      <p:pic>
        <p:nvPicPr>
          <p:cNvPr id="6146" name="Picture 2" descr="https://pandia.ru/text/78/366/images/image004_84.jpg">
            <a:extLst>
              <a:ext uri="{FF2B5EF4-FFF2-40B4-BE49-F238E27FC236}">
                <a16:creationId xmlns:a16="http://schemas.microsoft.com/office/drawing/2014/main" id="{EADFA984-8E2D-4743-9CBD-640FE1F47DB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38875" y="509803"/>
            <a:ext cx="4144905" cy="5597371"/>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470348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depositphotos.com/2086879/2406/i/950/depositphotos_24062683-stock-photo-old-paper.jpg">
            <a:extLst>
              <a:ext uri="{FF2B5EF4-FFF2-40B4-BE49-F238E27FC236}">
                <a16:creationId xmlns:a16="http://schemas.microsoft.com/office/drawing/2014/main" id="{4D6A0348-6348-45B8-B4BC-ECB6F847D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a:extLst>
              <a:ext uri="{FF2B5EF4-FFF2-40B4-BE49-F238E27FC236}">
                <a16:creationId xmlns:a16="http://schemas.microsoft.com/office/drawing/2014/main" id="{9C2CB0FA-815F-4915-9D47-0817A33C63F6}"/>
              </a:ext>
            </a:extLst>
          </p:cNvPr>
          <p:cNvSpPr/>
          <p:nvPr/>
        </p:nvSpPr>
        <p:spPr>
          <a:xfrm>
            <a:off x="310720" y="305068"/>
            <a:ext cx="6897948" cy="5940088"/>
          </a:xfrm>
          <a:prstGeom prst="rect">
            <a:avLst/>
          </a:prstGeom>
        </p:spPr>
        <p:txBody>
          <a:bodyPr wrap="square">
            <a:spAutoFit/>
          </a:bodyPr>
          <a:lstStyle/>
          <a:p>
            <a:r>
              <a:rPr lang="ru-RU" sz="2000" dirty="0"/>
              <a:t>Существуют 3 основных типа телосложения:</a:t>
            </a:r>
          </a:p>
          <a:p>
            <a:r>
              <a:rPr lang="ru-RU" sz="2000" dirty="0"/>
              <a:t>1. Тонкокостный (астенический) тип телосложения. У женщин с этим типом телосложения конечности длинные, кости тонкие, шея также длинная и тонкая, мышцы развиты сравнительно слабо. Как правило, представительницы тонкокостного типа имеют небольшой вес; они активны, деятельны и даже при усиленном питании полнеют не сразу, так как тратят энергию быстрее, чем накапливают.</a:t>
            </a:r>
          </a:p>
          <a:p>
            <a:r>
              <a:rPr lang="ru-RU" sz="2000" dirty="0"/>
              <a:t>2. Нормальный (</a:t>
            </a:r>
            <a:r>
              <a:rPr lang="ru-RU" sz="2000" dirty="0" err="1"/>
              <a:t>нормостенический</a:t>
            </a:r>
            <a:r>
              <a:rPr lang="ru-RU" sz="2000" dirty="0"/>
              <a:t>) тип телосложения. Женщинам такого телосложения посчастливилось. Как правило, у них красивая, пропорционально сложенная фигура. Основные размеры тела отличаются правильным соотношением.</a:t>
            </a:r>
          </a:p>
          <a:p>
            <a:r>
              <a:rPr lang="ru-RU" sz="2000" dirty="0"/>
              <a:t>3. Ширококостный (</a:t>
            </a:r>
            <a:r>
              <a:rPr lang="ru-RU" sz="2000" dirty="0" err="1"/>
              <a:t>гиперстенический</a:t>
            </a:r>
            <a:r>
              <a:rPr lang="ru-RU" sz="2000" dirty="0"/>
              <a:t>). У представительниц этого типа телосложения поперечные размеры тела больше, чем у </a:t>
            </a:r>
            <a:r>
              <a:rPr lang="ru-RU" sz="2000" dirty="0" err="1"/>
              <a:t>нормостеников</a:t>
            </a:r>
            <a:r>
              <a:rPr lang="ru-RU" sz="2000" dirty="0"/>
              <a:t> и астеников. Их отличают широкие, толстые и тяжелые кости; плечи, грудная клетка и бедра у них широкие; ноги короткие. Женщины, имеющие такой тип телосложения, наиболее склонны к полноте.</a:t>
            </a:r>
          </a:p>
        </p:txBody>
      </p:sp>
      <p:pic>
        <p:nvPicPr>
          <p:cNvPr id="8194" name="Picture 2" descr="http://freeadvice.ru/img/advice_img/150912/6.jpg">
            <a:extLst>
              <a:ext uri="{FF2B5EF4-FFF2-40B4-BE49-F238E27FC236}">
                <a16:creationId xmlns:a16="http://schemas.microsoft.com/office/drawing/2014/main" id="{9E9DD264-85E8-4651-AD02-F2BC1F59094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00604" y="754601"/>
            <a:ext cx="3668422" cy="3624401"/>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722682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depositphotos.com/2086879/2406/i/950/depositphotos_24062683-stock-photo-old-paper.jpg">
            <a:extLst>
              <a:ext uri="{FF2B5EF4-FFF2-40B4-BE49-F238E27FC236}">
                <a16:creationId xmlns:a16="http://schemas.microsoft.com/office/drawing/2014/main" id="{4D6A0348-6348-45B8-B4BC-ECB6F847D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Таблица 1">
            <a:extLst>
              <a:ext uri="{FF2B5EF4-FFF2-40B4-BE49-F238E27FC236}">
                <a16:creationId xmlns:a16="http://schemas.microsoft.com/office/drawing/2014/main" id="{1E955826-844F-42B5-8DFD-F838FCDC7D66}"/>
              </a:ext>
            </a:extLst>
          </p:cNvPr>
          <p:cNvGraphicFramePr>
            <a:graphicFrameLocks noGrp="1"/>
          </p:cNvGraphicFramePr>
          <p:nvPr>
            <p:extLst>
              <p:ext uri="{D42A27DB-BD31-4B8C-83A1-F6EECF244321}">
                <p14:modId xmlns:p14="http://schemas.microsoft.com/office/powerpoint/2010/main" val="601112638"/>
              </p:ext>
            </p:extLst>
          </p:nvPr>
        </p:nvGraphicFramePr>
        <p:xfrm>
          <a:off x="399495" y="523783"/>
          <a:ext cx="6294268" cy="5657860"/>
        </p:xfrm>
        <a:graphic>
          <a:graphicData uri="http://schemas.openxmlformats.org/drawingml/2006/table">
            <a:tbl>
              <a:tblPr/>
              <a:tblGrid>
                <a:gridCol w="2354771">
                  <a:extLst>
                    <a:ext uri="{9D8B030D-6E8A-4147-A177-3AD203B41FA5}">
                      <a16:colId xmlns:a16="http://schemas.microsoft.com/office/drawing/2014/main" val="4150169983"/>
                    </a:ext>
                  </a:extLst>
                </a:gridCol>
                <a:gridCol w="3939497">
                  <a:extLst>
                    <a:ext uri="{9D8B030D-6E8A-4147-A177-3AD203B41FA5}">
                      <a16:colId xmlns:a16="http://schemas.microsoft.com/office/drawing/2014/main" val="1141073289"/>
                    </a:ext>
                  </a:extLst>
                </a:gridCol>
              </a:tblGrid>
              <a:tr h="660850">
                <a:tc>
                  <a:txBody>
                    <a:bodyPr/>
                    <a:lstStyle/>
                    <a:p>
                      <a:pPr algn="l" fontAlgn="ctr"/>
                      <a:r>
                        <a:rPr lang="ru-RU" sz="1700" b="1" dirty="0">
                          <a:effectLst/>
                        </a:rPr>
                        <a:t>Тип телосложения</a:t>
                      </a:r>
                      <a:endParaRPr lang="ru-RU" sz="1700" dirty="0">
                        <a:effectLst/>
                      </a:endParaRPr>
                    </a:p>
                  </a:txBody>
                  <a:tcPr marL="44878" marR="44878" marT="26927" marB="26927" anchor="ctr">
                    <a:lnL>
                      <a:noFill/>
                    </a:lnL>
                    <a:lnR>
                      <a:noFill/>
                    </a:lnR>
                    <a:lnT>
                      <a:noFill/>
                    </a:lnT>
                    <a:lnB w="9525" cap="flat" cmpd="sng" algn="ctr">
                      <a:solidFill>
                        <a:srgbClr val="F0F0F0"/>
                      </a:solidFill>
                      <a:prstDash val="solid"/>
                      <a:round/>
                      <a:headEnd type="none" w="med" len="med"/>
                      <a:tailEnd type="none" w="med" len="med"/>
                    </a:lnB>
                    <a:solidFill>
                      <a:srgbClr val="F9F9F9"/>
                    </a:solidFill>
                  </a:tcPr>
                </a:tc>
                <a:tc>
                  <a:txBody>
                    <a:bodyPr/>
                    <a:lstStyle/>
                    <a:p>
                      <a:pPr algn="l" fontAlgn="ctr"/>
                      <a:r>
                        <a:rPr lang="ru-RU" sz="1700" b="1">
                          <a:effectLst/>
                        </a:rPr>
                        <a:t>Основные характеристики</a:t>
                      </a:r>
                      <a:endParaRPr lang="ru-RU" sz="1700">
                        <a:effectLst/>
                      </a:endParaRPr>
                    </a:p>
                  </a:txBody>
                  <a:tcPr marL="44878" marR="44878" marT="26927" marB="26927" anchor="ctr">
                    <a:lnL>
                      <a:noFill/>
                    </a:lnL>
                    <a:lnR>
                      <a:noFill/>
                    </a:lnR>
                    <a:lnT>
                      <a:noFill/>
                    </a:lnT>
                    <a:lnB w="9525" cap="flat" cmpd="sng" algn="ctr">
                      <a:solidFill>
                        <a:srgbClr val="F0F0F0"/>
                      </a:solidFill>
                      <a:prstDash val="solid"/>
                      <a:round/>
                      <a:headEnd type="none" w="med" len="med"/>
                      <a:tailEnd type="none" w="med" len="med"/>
                    </a:lnB>
                    <a:solidFill>
                      <a:srgbClr val="F9F9F9"/>
                    </a:solidFill>
                  </a:tcPr>
                </a:tc>
                <a:extLst>
                  <a:ext uri="{0D108BD9-81ED-4DB2-BD59-A6C34878D82A}">
                    <a16:rowId xmlns:a16="http://schemas.microsoft.com/office/drawing/2014/main" val="3934166129"/>
                  </a:ext>
                </a:extLst>
              </a:tr>
              <a:tr h="1665670">
                <a:tc>
                  <a:txBody>
                    <a:bodyPr/>
                    <a:lstStyle/>
                    <a:p>
                      <a:pPr algn="l" fontAlgn="ctr"/>
                      <a:r>
                        <a:rPr lang="ru-RU" sz="1700" u="sng">
                          <a:solidFill>
                            <a:srgbClr val="0088CC"/>
                          </a:solidFill>
                          <a:effectLst/>
                          <a:hlinkClick r:id="rId3"/>
                        </a:rPr>
                        <a:t>Эктоморф</a:t>
                      </a:r>
                      <a:endParaRPr lang="ru-RU" sz="1700">
                        <a:effectLst/>
                      </a:endParaRPr>
                    </a:p>
                  </a:txBody>
                  <a:tcPr marL="44878" marR="44878" marT="26927" marB="26927" anchor="ctr">
                    <a:lnL>
                      <a:noFill/>
                    </a:lnL>
                    <a:lnR>
                      <a:noFill/>
                    </a:lnR>
                    <a:lnT w="9525" cap="flat" cmpd="sng" algn="ctr">
                      <a:solidFill>
                        <a:srgbClr val="F0F0F0"/>
                      </a:solidFill>
                      <a:prstDash val="solid"/>
                      <a:round/>
                      <a:headEnd type="none" w="med" len="med"/>
                      <a:tailEnd type="none" w="med" len="med"/>
                    </a:lnT>
                    <a:lnB w="9525" cap="flat" cmpd="sng" algn="ctr">
                      <a:solidFill>
                        <a:srgbClr val="F0F0F0"/>
                      </a:solidFill>
                      <a:prstDash val="solid"/>
                      <a:round/>
                      <a:headEnd type="none" w="med" len="med"/>
                      <a:tailEnd type="none" w="med" len="med"/>
                    </a:lnB>
                    <a:solidFill>
                      <a:srgbClr val="EEEEEE"/>
                    </a:solidFill>
                  </a:tcPr>
                </a:tc>
                <a:tc>
                  <a:txBody>
                    <a:bodyPr/>
                    <a:lstStyle/>
                    <a:p>
                      <a:pPr algn="l" fontAlgn="ctr">
                        <a:buFont typeface="Arial" panose="020B0604020202020204" pitchFamily="34" charset="0"/>
                        <a:buChar char="•"/>
                      </a:pPr>
                      <a:r>
                        <a:rPr lang="ru-RU" sz="1700" dirty="0">
                          <a:effectLst/>
                        </a:rPr>
                        <a:t>Узкие плечи и плоская грудная клетка</a:t>
                      </a:r>
                    </a:p>
                    <a:p>
                      <a:pPr algn="l" fontAlgn="ctr">
                        <a:buFont typeface="Arial" panose="020B0604020202020204" pitchFamily="34" charset="0"/>
                        <a:buChar char="•"/>
                      </a:pPr>
                      <a:r>
                        <a:rPr lang="ru-RU" sz="1700" dirty="0">
                          <a:effectLst/>
                        </a:rPr>
                        <a:t>Тонкие и длинные конечности</a:t>
                      </a:r>
                    </a:p>
                    <a:p>
                      <a:pPr algn="l" fontAlgn="ctr">
                        <a:buFont typeface="Arial" panose="020B0604020202020204" pitchFamily="34" charset="0"/>
                        <a:buChar char="•"/>
                      </a:pPr>
                      <a:r>
                        <a:rPr lang="ru-RU" sz="1700" dirty="0">
                          <a:effectLst/>
                        </a:rPr>
                        <a:t>Худоба и минимум подкожного жира</a:t>
                      </a:r>
                    </a:p>
                  </a:txBody>
                  <a:tcPr marL="44878" marR="44878" marT="26927" marB="26927" anchor="ctr">
                    <a:lnL>
                      <a:noFill/>
                    </a:lnL>
                    <a:lnR>
                      <a:noFill/>
                    </a:lnR>
                    <a:lnT w="9525" cap="flat" cmpd="sng" algn="ctr">
                      <a:solidFill>
                        <a:srgbClr val="F0F0F0"/>
                      </a:solidFill>
                      <a:prstDash val="solid"/>
                      <a:round/>
                      <a:headEnd type="none" w="med" len="med"/>
                      <a:tailEnd type="none" w="med" len="med"/>
                    </a:lnT>
                    <a:lnB w="9525" cap="flat" cmpd="sng" algn="ctr">
                      <a:solidFill>
                        <a:srgbClr val="F0F0F0"/>
                      </a:solidFill>
                      <a:prstDash val="solid"/>
                      <a:round/>
                      <a:headEnd type="none" w="med" len="med"/>
                      <a:tailEnd type="none" w="med" len="med"/>
                    </a:lnB>
                    <a:solidFill>
                      <a:srgbClr val="EEEEEE"/>
                    </a:solidFill>
                  </a:tcPr>
                </a:tc>
                <a:extLst>
                  <a:ext uri="{0D108BD9-81ED-4DB2-BD59-A6C34878D82A}">
                    <a16:rowId xmlns:a16="http://schemas.microsoft.com/office/drawing/2014/main" val="4156284089"/>
                  </a:ext>
                </a:extLst>
              </a:tr>
              <a:tr h="1665670">
                <a:tc>
                  <a:txBody>
                    <a:bodyPr/>
                    <a:lstStyle/>
                    <a:p>
                      <a:pPr algn="l" fontAlgn="ctr"/>
                      <a:r>
                        <a:rPr lang="ru-RU" sz="1700" u="sng">
                          <a:solidFill>
                            <a:srgbClr val="0088CC"/>
                          </a:solidFill>
                          <a:effectLst/>
                          <a:hlinkClick r:id="rId4"/>
                        </a:rPr>
                        <a:t>Мезоморф</a:t>
                      </a:r>
                      <a:endParaRPr lang="ru-RU" sz="1700">
                        <a:effectLst/>
                      </a:endParaRPr>
                    </a:p>
                  </a:txBody>
                  <a:tcPr marL="44878" marR="44878" marT="26927" marB="26927" anchor="ctr">
                    <a:lnL>
                      <a:noFill/>
                    </a:lnL>
                    <a:lnR>
                      <a:noFill/>
                    </a:lnR>
                    <a:lnT w="9525" cap="flat" cmpd="sng" algn="ctr">
                      <a:solidFill>
                        <a:srgbClr val="F0F0F0"/>
                      </a:solidFill>
                      <a:prstDash val="solid"/>
                      <a:round/>
                      <a:headEnd type="none" w="med" len="med"/>
                      <a:tailEnd type="none" w="med" len="med"/>
                    </a:lnT>
                    <a:lnB w="9525" cap="flat" cmpd="sng" algn="ctr">
                      <a:solidFill>
                        <a:srgbClr val="F0F0F0"/>
                      </a:solidFill>
                      <a:prstDash val="solid"/>
                      <a:round/>
                      <a:headEnd type="none" w="med" len="med"/>
                      <a:tailEnd type="none" w="med" len="med"/>
                    </a:lnB>
                    <a:solidFill>
                      <a:srgbClr val="F9F9F9"/>
                    </a:solidFill>
                  </a:tcPr>
                </a:tc>
                <a:tc>
                  <a:txBody>
                    <a:bodyPr/>
                    <a:lstStyle/>
                    <a:p>
                      <a:pPr algn="l" fontAlgn="ctr">
                        <a:buFont typeface="Arial" panose="020B0604020202020204" pitchFamily="34" charset="0"/>
                        <a:buChar char="•"/>
                      </a:pPr>
                      <a:r>
                        <a:rPr lang="ru-RU" sz="1700">
                          <a:effectLst/>
                        </a:rPr>
                        <a:t>Широкие плечи и развитая грудная клетка</a:t>
                      </a:r>
                    </a:p>
                    <a:p>
                      <a:pPr algn="l" fontAlgn="ctr">
                        <a:buFont typeface="Arial" panose="020B0604020202020204" pitchFamily="34" charset="0"/>
                        <a:buChar char="•"/>
                      </a:pPr>
                      <a:r>
                        <a:rPr lang="ru-RU" sz="1700">
                          <a:effectLst/>
                        </a:rPr>
                        <a:t>Средняя или крупная кость</a:t>
                      </a:r>
                    </a:p>
                    <a:p>
                      <a:pPr algn="l" fontAlgn="ctr">
                        <a:buFont typeface="Arial" panose="020B0604020202020204" pitchFamily="34" charset="0"/>
                        <a:buChar char="•"/>
                      </a:pPr>
                      <a:r>
                        <a:rPr lang="ru-RU" sz="1700">
                          <a:effectLst/>
                        </a:rPr>
                        <a:t>Низкий уровень жира при заметных мышцах</a:t>
                      </a:r>
                    </a:p>
                  </a:txBody>
                  <a:tcPr marL="44878" marR="44878" marT="26927" marB="26927" anchor="ctr">
                    <a:lnL>
                      <a:noFill/>
                    </a:lnL>
                    <a:lnR>
                      <a:noFill/>
                    </a:lnR>
                    <a:lnT w="9525" cap="flat" cmpd="sng" algn="ctr">
                      <a:solidFill>
                        <a:srgbClr val="F0F0F0"/>
                      </a:solidFill>
                      <a:prstDash val="solid"/>
                      <a:round/>
                      <a:headEnd type="none" w="med" len="med"/>
                      <a:tailEnd type="none" w="med" len="med"/>
                    </a:lnT>
                    <a:lnB w="9525" cap="flat" cmpd="sng" algn="ctr">
                      <a:solidFill>
                        <a:srgbClr val="F0F0F0"/>
                      </a:solidFill>
                      <a:prstDash val="solid"/>
                      <a:round/>
                      <a:headEnd type="none" w="med" len="med"/>
                      <a:tailEnd type="none" w="med" len="med"/>
                    </a:lnB>
                    <a:solidFill>
                      <a:srgbClr val="F9F9F9"/>
                    </a:solidFill>
                  </a:tcPr>
                </a:tc>
                <a:extLst>
                  <a:ext uri="{0D108BD9-81ED-4DB2-BD59-A6C34878D82A}">
                    <a16:rowId xmlns:a16="http://schemas.microsoft.com/office/drawing/2014/main" val="2968493584"/>
                  </a:ext>
                </a:extLst>
              </a:tr>
              <a:tr h="1665670">
                <a:tc>
                  <a:txBody>
                    <a:bodyPr/>
                    <a:lstStyle/>
                    <a:p>
                      <a:pPr algn="l" fontAlgn="ctr"/>
                      <a:r>
                        <a:rPr lang="ru-RU" sz="1700" u="sng">
                          <a:solidFill>
                            <a:srgbClr val="0088CC"/>
                          </a:solidFill>
                          <a:effectLst/>
                          <a:hlinkClick r:id="rId5"/>
                        </a:rPr>
                        <a:t>Эндоморф</a:t>
                      </a:r>
                      <a:endParaRPr lang="ru-RU" sz="1700">
                        <a:effectLst/>
                      </a:endParaRPr>
                    </a:p>
                  </a:txBody>
                  <a:tcPr marL="44878" marR="44878" marT="26927" marB="26927" anchor="ctr">
                    <a:lnL>
                      <a:noFill/>
                    </a:lnL>
                    <a:lnR>
                      <a:noFill/>
                    </a:lnR>
                    <a:lnT w="9525" cap="flat" cmpd="sng" algn="ctr">
                      <a:solidFill>
                        <a:srgbClr val="F0F0F0"/>
                      </a:solidFill>
                      <a:prstDash val="solid"/>
                      <a:round/>
                      <a:headEnd type="none" w="med" len="med"/>
                      <a:tailEnd type="none" w="med" len="med"/>
                    </a:lnT>
                    <a:lnB w="9525" cap="flat" cmpd="sng" algn="ctr">
                      <a:solidFill>
                        <a:srgbClr val="F0F0F0"/>
                      </a:solidFill>
                      <a:prstDash val="solid"/>
                      <a:round/>
                      <a:headEnd type="none" w="med" len="med"/>
                      <a:tailEnd type="none" w="med" len="med"/>
                    </a:lnB>
                    <a:solidFill>
                      <a:srgbClr val="EEEEEE"/>
                    </a:solidFill>
                  </a:tcPr>
                </a:tc>
                <a:tc>
                  <a:txBody>
                    <a:bodyPr/>
                    <a:lstStyle/>
                    <a:p>
                      <a:pPr algn="l" fontAlgn="ctr">
                        <a:buFont typeface="Arial" panose="020B0604020202020204" pitchFamily="34" charset="0"/>
                        <a:buChar char="•"/>
                      </a:pPr>
                      <a:r>
                        <a:rPr lang="ru-RU" sz="1700" dirty="0">
                          <a:effectLst/>
                        </a:rPr>
                        <a:t>Крупная кость и массивные конечности</a:t>
                      </a:r>
                    </a:p>
                    <a:p>
                      <a:pPr algn="l" fontAlgn="ctr">
                        <a:buFont typeface="Arial" panose="020B0604020202020204" pitchFamily="34" charset="0"/>
                        <a:buChar char="•"/>
                      </a:pPr>
                      <a:r>
                        <a:rPr lang="ru-RU" sz="1700" dirty="0">
                          <a:effectLst/>
                        </a:rPr>
                        <a:t>Короткие руки и ноги, широкая талия и бедра</a:t>
                      </a:r>
                    </a:p>
                    <a:p>
                      <a:pPr algn="l" fontAlgn="ctr">
                        <a:buFont typeface="Arial" panose="020B0604020202020204" pitchFamily="34" charset="0"/>
                        <a:buChar char="•"/>
                      </a:pPr>
                      <a:r>
                        <a:rPr lang="ru-RU" sz="1700" dirty="0">
                          <a:effectLst/>
                        </a:rPr>
                        <a:t>Избыточное жироотложение</a:t>
                      </a:r>
                    </a:p>
                  </a:txBody>
                  <a:tcPr marL="44878" marR="44878" marT="26927" marB="26927" anchor="ctr">
                    <a:lnL>
                      <a:noFill/>
                    </a:lnL>
                    <a:lnR>
                      <a:noFill/>
                    </a:lnR>
                    <a:lnT w="9525" cap="flat" cmpd="sng" algn="ctr">
                      <a:solidFill>
                        <a:srgbClr val="F0F0F0"/>
                      </a:solidFill>
                      <a:prstDash val="solid"/>
                      <a:round/>
                      <a:headEnd type="none" w="med" len="med"/>
                      <a:tailEnd type="none" w="med" len="med"/>
                    </a:lnT>
                    <a:lnB w="9525" cap="flat" cmpd="sng" algn="ctr">
                      <a:solidFill>
                        <a:srgbClr val="F0F0F0"/>
                      </a:solidFill>
                      <a:prstDash val="solid"/>
                      <a:round/>
                      <a:headEnd type="none" w="med" len="med"/>
                      <a:tailEnd type="none" w="med" len="med"/>
                    </a:lnB>
                    <a:solidFill>
                      <a:srgbClr val="EEEEEE"/>
                    </a:solidFill>
                  </a:tcPr>
                </a:tc>
                <a:extLst>
                  <a:ext uri="{0D108BD9-81ED-4DB2-BD59-A6C34878D82A}">
                    <a16:rowId xmlns:a16="http://schemas.microsoft.com/office/drawing/2014/main" val="2762095093"/>
                  </a:ext>
                </a:extLst>
              </a:tr>
            </a:tbl>
          </a:graphicData>
        </a:graphic>
      </p:graphicFrame>
      <p:pic>
        <p:nvPicPr>
          <p:cNvPr id="7170" name="Picture 2" descr="https://avatars.mds.yandex.net/get-zen_doc/964926/pub_5ae5ff41a815f19a06c01339_5ae601459b403c6169f7fcd5/scale_1200">
            <a:extLst>
              <a:ext uri="{FF2B5EF4-FFF2-40B4-BE49-F238E27FC236}">
                <a16:creationId xmlns:a16="http://schemas.microsoft.com/office/drawing/2014/main" id="{A7861F59-9A21-4997-BDC3-B8D0734187C2}"/>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093258" y="798990"/>
            <a:ext cx="4796811" cy="3710034"/>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9" name="Picture 4" descr="https://bookz.ru/authors/lidia-ionova/zdorovie_053/i_002.jpg">
            <a:extLst>
              <a:ext uri="{FF2B5EF4-FFF2-40B4-BE49-F238E27FC236}">
                <a16:creationId xmlns:a16="http://schemas.microsoft.com/office/drawing/2014/main" id="{E2A0BBFC-D345-4C03-A0A6-87E526088533}"/>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009082" y="4959453"/>
            <a:ext cx="4867599" cy="1603822"/>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710875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depositphotos.com/2086879/2406/i/950/depositphotos_24062683-stock-photo-old-paper.jpg">
            <a:extLst>
              <a:ext uri="{FF2B5EF4-FFF2-40B4-BE49-F238E27FC236}">
                <a16:creationId xmlns:a16="http://schemas.microsoft.com/office/drawing/2014/main" id="{4D6A0348-6348-45B8-B4BC-ECB6F847DC0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a:extLst>
              <a:ext uri="{FF2B5EF4-FFF2-40B4-BE49-F238E27FC236}">
                <a16:creationId xmlns:a16="http://schemas.microsoft.com/office/drawing/2014/main" id="{AA3DD8C2-0988-4AC1-8F05-D5B512C33F8C}"/>
              </a:ext>
            </a:extLst>
          </p:cNvPr>
          <p:cNvSpPr txBox="1">
            <a:spLocks/>
          </p:cNvSpPr>
          <p:nvPr/>
        </p:nvSpPr>
        <p:spPr>
          <a:xfrm>
            <a:off x="1757779" y="1122363"/>
            <a:ext cx="9445839" cy="23876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4800" b="1" dirty="0"/>
              <a:t>Задание:</a:t>
            </a:r>
          </a:p>
          <a:p>
            <a:pPr marL="685800" indent="-685800">
              <a:buFont typeface="Arial" panose="020B0604020202020204" pitchFamily="34" charset="0"/>
              <a:buChar char="•"/>
            </a:pPr>
            <a:r>
              <a:rPr lang="ru-RU" sz="4800" b="1" dirty="0"/>
              <a:t>Измерьте запястье и определите тип своего телосложения.</a:t>
            </a:r>
          </a:p>
          <a:p>
            <a:endParaRPr lang="ru-RU" sz="7200" b="1" dirty="0"/>
          </a:p>
        </p:txBody>
      </p:sp>
    </p:spTree>
    <p:extLst>
      <p:ext uri="{BB962C8B-B14F-4D97-AF65-F5344CB8AC3E}">
        <p14:creationId xmlns:p14="http://schemas.microsoft.com/office/powerpoint/2010/main" val="256099627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TotalTime>
  <Words>578</Words>
  <Application>Microsoft Office PowerPoint</Application>
  <PresentationFormat>Широкоэкранный</PresentationFormat>
  <Paragraphs>30</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dc:creator>
  <cp:lastModifiedBy>shadowh@yandex.ru</cp:lastModifiedBy>
  <cp:revision>15</cp:revision>
  <dcterms:created xsi:type="dcterms:W3CDTF">2019-04-07T15:37:22Z</dcterms:created>
  <dcterms:modified xsi:type="dcterms:W3CDTF">2020-04-03T17:04:49Z</dcterms:modified>
</cp:coreProperties>
</file>