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32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22609-92EA-4970-B0FC-EC2EB318262C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3F9F3-8BE2-4E38-88A4-B2B1399BD8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6j_CA9SyrCw" TargetMode="External"/><Relationship Id="rId2" Type="http://schemas.openxmlformats.org/officeDocument/2006/relationships/hyperlink" Target="https://youtu.be/2Bk-c5BrdoU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youtu.be/aPsLoetN3tY" TargetMode="External"/><Relationship Id="rId4" Type="http://schemas.openxmlformats.org/officeDocument/2006/relationships/hyperlink" Target="https://youtu.be/CXNtboFV2e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8856984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ЩМ(щелочные </a:t>
            </a:r>
            <a:r>
              <a:rPr lang="ru-RU" dirty="0" smtClean="0"/>
              <a:t>металлы, 44 </a:t>
            </a:r>
            <a:r>
              <a:rPr lang="ru-RU" dirty="0" smtClean="0"/>
              <a:t>параграф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>1Составьте </a:t>
            </a:r>
            <a:r>
              <a:rPr lang="ru-RU" b="1" dirty="0" smtClean="0">
                <a:solidFill>
                  <a:srgbClr val="FF0000"/>
                </a:solidFill>
              </a:rPr>
              <a:t> краткий   конспект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параграфа , </a:t>
            </a:r>
            <a:r>
              <a:rPr lang="ru-RU" dirty="0" smtClean="0">
                <a:solidFill>
                  <a:srgbClr val="FF0000"/>
                </a:solidFill>
              </a:rPr>
              <a:t>сравните*</a:t>
            </a: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dirty="0" smtClean="0">
                <a:solidFill>
                  <a:srgbClr val="FF0000"/>
                </a:solidFill>
              </a:rPr>
              <a:t>т.е. установите сходство и различие</a:t>
            </a:r>
            <a:r>
              <a:rPr lang="ru-RU" dirty="0" smtClean="0"/>
              <a:t>) </a:t>
            </a:r>
            <a:r>
              <a:rPr lang="ru-RU" dirty="0" smtClean="0"/>
              <a:t>со ЩЗМ(</a:t>
            </a:r>
            <a:r>
              <a:rPr lang="ru-RU" dirty="0" err="1" smtClean="0"/>
              <a:t>щелочно-земельными</a:t>
            </a:r>
            <a:r>
              <a:rPr lang="ru-RU" dirty="0" smtClean="0"/>
              <a:t> металлами, параграф 43) по следующим  признакам :</a:t>
            </a:r>
          </a:p>
          <a:p>
            <a:pPr marL="342900" indent="-342900">
              <a:buAutoNum type="arabicParenR"/>
            </a:pPr>
            <a:r>
              <a:rPr lang="ru-RU" dirty="0" smtClean="0"/>
              <a:t>Строение атома→степень окисления →   восстановительные свойства (стр. 188,196)</a:t>
            </a:r>
          </a:p>
          <a:p>
            <a:pPr marL="342900" indent="-342900">
              <a:buAutoNum type="arabicParenR" startAt="2"/>
            </a:pPr>
            <a:r>
              <a:rPr lang="ru-RU" dirty="0" smtClean="0"/>
              <a:t>Физические </a:t>
            </a:r>
            <a:r>
              <a:rPr lang="ru-RU" dirty="0" err="1" smtClean="0"/>
              <a:t>св-ва</a:t>
            </a:r>
            <a:r>
              <a:rPr lang="ru-RU" dirty="0" smtClean="0"/>
              <a:t>(плотность, твердость, цвет) (стр. 188,197)</a:t>
            </a:r>
          </a:p>
          <a:p>
            <a:pPr marL="342900" indent="-342900">
              <a:buAutoNum type="arabicParenR" startAt="2"/>
            </a:pPr>
            <a:r>
              <a:rPr lang="ru-RU" dirty="0" smtClean="0"/>
              <a:t> Нахождение в природе* (стр. 190,197)</a:t>
            </a:r>
          </a:p>
          <a:p>
            <a:pPr marL="342900" indent="-342900">
              <a:buAutoNum type="arabicParenR" startAt="2"/>
            </a:pPr>
            <a:r>
              <a:rPr lang="ru-RU" dirty="0" smtClean="0"/>
              <a:t> </a:t>
            </a:r>
            <a:r>
              <a:rPr lang="ru-RU" dirty="0" smtClean="0"/>
              <a:t>Способы получения  (стр. 190,197)</a:t>
            </a:r>
          </a:p>
          <a:p>
            <a:pPr marL="342900" indent="-342900">
              <a:buAutoNum type="arabicParenR" startAt="2"/>
            </a:pPr>
            <a:r>
              <a:rPr lang="ru-RU" dirty="0" smtClean="0"/>
              <a:t>Химические свойства:  </a:t>
            </a:r>
          </a:p>
          <a:p>
            <a:pPr marL="342900" indent="-342900"/>
            <a:r>
              <a:rPr lang="ru-RU" dirty="0" smtClean="0"/>
              <a:t>А)особенности  </a:t>
            </a:r>
            <a:r>
              <a:rPr lang="ru-RU" dirty="0" smtClean="0"/>
              <a:t>взаимодействия с кислородом воздуха – </a:t>
            </a:r>
            <a:r>
              <a:rPr lang="ru-RU" b="1" dirty="0" smtClean="0"/>
              <a:t>горение лития  и натрия, продукты реакции(стр</a:t>
            </a:r>
            <a:r>
              <a:rPr lang="ru-RU" dirty="0" smtClean="0"/>
              <a:t>. 198) . Строение </a:t>
            </a:r>
            <a:r>
              <a:rPr lang="ru-RU" dirty="0" err="1" smtClean="0"/>
              <a:t>пероксида</a:t>
            </a:r>
            <a:r>
              <a:rPr lang="ru-RU" dirty="0" smtClean="0"/>
              <a:t> </a:t>
            </a:r>
            <a:r>
              <a:rPr lang="ru-RU" dirty="0" smtClean="0"/>
              <a:t>натрия</a:t>
            </a:r>
            <a:r>
              <a:rPr lang="ru-RU" dirty="0" smtClean="0"/>
              <a:t>, с.о. кислорода в нём.</a:t>
            </a:r>
            <a:br>
              <a:rPr lang="ru-RU" dirty="0" smtClean="0"/>
            </a:br>
            <a:r>
              <a:rPr lang="ru-RU" b="1" dirty="0" smtClean="0"/>
              <a:t>Получение оксида натрия(уравнение)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Б)  взаимодействие с  другими неметаллами(составить уравнения перечисленных  </a:t>
            </a:r>
            <a:r>
              <a:rPr lang="ru-RU" dirty="0" err="1" smtClean="0"/>
              <a:t>р-ций</a:t>
            </a:r>
            <a:r>
              <a:rPr lang="ru-RU" dirty="0" smtClean="0"/>
              <a:t>, могу проверить по  фото, фамилия!)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В) взаимодействие с водой</a:t>
            </a:r>
            <a:br>
              <a:rPr lang="ru-RU" dirty="0" smtClean="0"/>
            </a:br>
            <a:r>
              <a:rPr lang="ru-RU" dirty="0" smtClean="0"/>
              <a:t>Г) окраску пламени ионами </a:t>
            </a:r>
            <a:r>
              <a:rPr lang="en-US" dirty="0" err="1" smtClean="0"/>
              <a:t>Li,Na</a:t>
            </a:r>
            <a:r>
              <a:rPr lang="en-US" dirty="0" smtClean="0"/>
              <a:t>, K </a:t>
            </a:r>
            <a:endParaRPr lang="ru-RU" dirty="0" smtClean="0"/>
          </a:p>
          <a:p>
            <a:pPr marL="342900" indent="-342900">
              <a:buFont typeface="Wingdings"/>
              <a:buChar char="J"/>
            </a:pPr>
            <a:r>
              <a:rPr lang="ru-RU" dirty="0" smtClean="0">
                <a:sym typeface="Wingdings" pitchFamily="2" charset="2"/>
              </a:rPr>
              <a:t>6) для сдающих экзамен: </a:t>
            </a:r>
            <a:r>
              <a:rPr lang="ru-RU" b="1" dirty="0" smtClean="0">
                <a:sym typeface="Wingdings" pitchFamily="2" charset="2"/>
              </a:rPr>
              <a:t>выписать, выучить  тривиальные названия </a:t>
            </a:r>
            <a:r>
              <a:rPr lang="ru-RU" b="1" dirty="0" err="1" smtClean="0">
                <a:sym typeface="Wingdings" pitchFamily="2" charset="2"/>
              </a:rPr>
              <a:t>в-в</a:t>
            </a:r>
            <a:r>
              <a:rPr lang="ru-RU" b="1" dirty="0" smtClean="0">
                <a:sym typeface="Wingdings" pitchFamily="2" charset="2"/>
              </a:rPr>
              <a:t> (с.199)</a:t>
            </a:r>
          </a:p>
          <a:p>
            <a:pPr marL="342900" indent="-342900">
              <a:buFont typeface="Wingdings"/>
              <a:buChar char="J"/>
            </a:pPr>
            <a:r>
              <a:rPr lang="ru-RU" b="1" dirty="0" smtClean="0">
                <a:sym typeface="Wingdings" pitchFamily="2" charset="2"/>
              </a:rPr>
              <a:t>Каустик(каустическая сода, едкий натр)</a:t>
            </a:r>
            <a:br>
              <a:rPr lang="ru-RU" b="1" dirty="0" smtClean="0">
                <a:sym typeface="Wingdings" pitchFamily="2" charset="2"/>
              </a:rPr>
            </a:br>
            <a:r>
              <a:rPr lang="ru-RU" b="1" dirty="0" smtClean="0">
                <a:sym typeface="Wingdings" pitchFamily="2" charset="2"/>
              </a:rPr>
              <a:t>едкое кали</a:t>
            </a:r>
            <a:br>
              <a:rPr lang="ru-RU" b="1" dirty="0" smtClean="0">
                <a:sym typeface="Wingdings" pitchFamily="2" charset="2"/>
              </a:rPr>
            </a:br>
            <a:r>
              <a:rPr lang="ru-RU" b="1" dirty="0" smtClean="0">
                <a:sym typeface="Wingdings" pitchFamily="2" charset="2"/>
              </a:rPr>
              <a:t>кальцинированная сода</a:t>
            </a:r>
            <a:br>
              <a:rPr lang="ru-RU" b="1" dirty="0" smtClean="0">
                <a:sym typeface="Wingdings" pitchFamily="2" charset="2"/>
              </a:rPr>
            </a:br>
            <a:r>
              <a:rPr lang="ru-RU" b="1" dirty="0" smtClean="0">
                <a:sym typeface="Wingdings" pitchFamily="2" charset="2"/>
              </a:rPr>
              <a:t>питьевая сода</a:t>
            </a:r>
            <a:br>
              <a:rPr lang="ru-RU" b="1" dirty="0" smtClean="0">
                <a:sym typeface="Wingdings" pitchFamily="2" charset="2"/>
              </a:rPr>
            </a:br>
            <a:r>
              <a:rPr lang="ru-RU" b="1" dirty="0" smtClean="0">
                <a:sym typeface="Wingdings" pitchFamily="2" charset="2"/>
              </a:rPr>
              <a:t>поташ</a:t>
            </a:r>
            <a:r>
              <a:rPr lang="ru-RU" b="1" dirty="0" smtClean="0">
                <a:sym typeface="Wingdings" pitchFamily="2" charset="2"/>
              </a:rPr>
              <a:t/>
            </a:r>
            <a:br>
              <a:rPr lang="ru-RU" b="1" dirty="0" smtClean="0">
                <a:sym typeface="Wingdings" pitchFamily="2" charset="2"/>
              </a:rPr>
            </a:br>
            <a:r>
              <a:rPr lang="ru-RU" b="1" dirty="0" smtClean="0">
                <a:sym typeface="Wingdings" pitchFamily="2" charset="2"/>
              </a:rPr>
              <a:t>применение  К, </a:t>
            </a:r>
            <a:r>
              <a:rPr lang="en-US" b="1" dirty="0" smtClean="0">
                <a:sym typeface="Wingdings" pitchFamily="2" charset="2"/>
              </a:rPr>
              <a:t>Na </a:t>
            </a:r>
            <a:r>
              <a:rPr lang="ru-RU" b="1" dirty="0" smtClean="0">
                <a:sym typeface="Wingdings" pitchFamily="2" charset="2"/>
              </a:rPr>
              <a:t> и их соединений</a:t>
            </a:r>
            <a:br>
              <a:rPr lang="ru-RU" b="1" dirty="0" smtClean="0">
                <a:sym typeface="Wingdings" pitchFamily="2" charset="2"/>
              </a:rPr>
            </a:br>
            <a:r>
              <a:rPr lang="ru-RU" b="1" dirty="0" smtClean="0">
                <a:sym typeface="Wingdings" pitchFamily="2" charset="2"/>
              </a:rPr>
              <a:t> Для сдающих биологию(и химию) –биологическая роль ионов К и </a:t>
            </a:r>
            <a:r>
              <a:rPr lang="en-US" b="1" dirty="0" smtClean="0">
                <a:sym typeface="Wingdings" pitchFamily="2" charset="2"/>
              </a:rPr>
              <a:t>Na</a:t>
            </a:r>
            <a:r>
              <a:rPr lang="ru-RU" b="1" dirty="0" smtClean="0">
                <a:sym typeface="Wingdings" pitchFamily="2" charset="2"/>
              </a:rPr>
              <a:t> (с.200</a:t>
            </a:r>
            <a:r>
              <a:rPr lang="ru-RU" b="1" dirty="0" smtClean="0">
                <a:sym typeface="Wingdings" pitchFamily="2" charset="2"/>
              </a:rPr>
              <a:t>)</a:t>
            </a:r>
            <a:r>
              <a:rPr lang="ru-RU" b="1" dirty="0" smtClean="0">
                <a:sym typeface="Wingdings" pitchFamily="2" charset="2"/>
              </a:rPr>
              <a:t/>
            </a:r>
            <a:br>
              <a:rPr lang="ru-RU" b="1" dirty="0" smtClean="0">
                <a:sym typeface="Wingdings" pitchFamily="2" charset="2"/>
              </a:rPr>
            </a:br>
            <a:endParaRPr lang="ru-RU" b="1" dirty="0" smtClean="0"/>
          </a:p>
          <a:p>
            <a:pPr marL="342900" indent="-342900">
              <a:buAutoNum type="arabicParenR" startAt="2"/>
            </a:pPr>
            <a:endParaRPr lang="ru-RU" dirty="0" smtClean="0"/>
          </a:p>
          <a:p>
            <a:pPr marL="342900" indent="-342900">
              <a:buAutoNum type="arabicParenR" startAt="2"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44008" y="3789040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 Na</a:t>
            </a:r>
            <a:r>
              <a:rPr lang="en-US" sz="14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sz="14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+2CO</a:t>
            </a:r>
            <a:r>
              <a:rPr lang="en-US" sz="14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= 2Na</a:t>
            </a:r>
            <a:r>
              <a:rPr lang="en-US" sz="14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CO</a:t>
            </a:r>
            <a:r>
              <a:rPr lang="en-US" sz="14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 + O</a:t>
            </a:r>
            <a:r>
              <a:rPr lang="en-US" sz="1400" dirty="0" smtClean="0">
                <a:solidFill>
                  <a:srgbClr val="FF0000"/>
                </a:solidFill>
              </a:rPr>
              <a:t>2- </a:t>
            </a:r>
            <a:r>
              <a:rPr lang="ru-RU" sz="1400" dirty="0" smtClean="0">
                <a:solidFill>
                  <a:srgbClr val="FF0000"/>
                </a:solidFill>
              </a:rPr>
              <a:t>применение </a:t>
            </a:r>
            <a:r>
              <a:rPr lang="ru-RU" sz="1400" dirty="0" err="1" smtClean="0">
                <a:solidFill>
                  <a:srgbClr val="FF0000"/>
                </a:solidFill>
              </a:rPr>
              <a:t>пероксида</a:t>
            </a:r>
            <a:r>
              <a:rPr lang="ru-RU" sz="1400" dirty="0" smtClean="0">
                <a:solidFill>
                  <a:srgbClr val="FF0000"/>
                </a:solidFill>
              </a:rPr>
              <a:t> натрия для регенерации воздуха в замкнутых помещениях. Для сдающих экзамен составить баланс, прислать мне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88640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youtu.be/2Bk-c5BrdoU</a:t>
            </a:r>
            <a:r>
              <a:rPr lang="ru-RU" dirty="0" smtClean="0"/>
              <a:t>          -  </a:t>
            </a:r>
            <a:r>
              <a:rPr lang="ru-RU" dirty="0" smtClean="0">
                <a:hlinkClick r:id="rId2"/>
              </a:rPr>
              <a:t> </a:t>
            </a:r>
            <a:r>
              <a:rPr lang="ru-RU" dirty="0" smtClean="0">
                <a:hlinkClick r:id="rId2"/>
              </a:rPr>
              <a:t>Опыты со ЩМ. ЩЗМ. Жесткость воды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youtu.be/6j_CA9SyrCw</a:t>
            </a:r>
            <a:r>
              <a:rPr lang="ru-RU" dirty="0" smtClean="0"/>
              <a:t>    </a:t>
            </a:r>
            <a:r>
              <a:rPr lang="ru-RU" dirty="0" smtClean="0"/>
              <a:t>-  физические </a:t>
            </a:r>
            <a:r>
              <a:rPr lang="ru-RU" dirty="0" err="1" smtClean="0"/>
              <a:t>св-ва</a:t>
            </a:r>
            <a:r>
              <a:rPr lang="ru-RU" dirty="0" smtClean="0"/>
              <a:t>, строение атомов, </a:t>
            </a:r>
            <a:r>
              <a:rPr lang="ru-RU" dirty="0" err="1" smtClean="0"/>
              <a:t>химич</a:t>
            </a:r>
            <a:r>
              <a:rPr lang="ru-RU" dirty="0" smtClean="0"/>
              <a:t>. </a:t>
            </a:r>
            <a:r>
              <a:rPr lang="ru-RU" dirty="0" err="1" smtClean="0"/>
              <a:t>св-ва</a:t>
            </a:r>
            <a:r>
              <a:rPr lang="ru-RU" dirty="0" smtClean="0"/>
              <a:t>      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youtu.be/CXNtboFV2eY</a:t>
            </a:r>
            <a:r>
              <a:rPr lang="ru-RU" dirty="0" smtClean="0"/>
              <a:t>    окраска </a:t>
            </a:r>
            <a:r>
              <a:rPr lang="ru-RU" dirty="0" smtClean="0"/>
              <a:t>пламени(для сдающих экзамен)</a:t>
            </a:r>
            <a:endParaRPr lang="ru-RU" dirty="0" smtClean="0"/>
          </a:p>
          <a:p>
            <a:endParaRPr lang="ru-RU" dirty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youtu.be/aPsLoetN3tY</a:t>
            </a:r>
            <a:r>
              <a:rPr lang="ru-RU" dirty="0" smtClean="0"/>
              <a:t>      </a:t>
            </a:r>
            <a:r>
              <a:rPr lang="ru-RU" dirty="0" smtClean="0"/>
              <a:t>видео-урок (ЩМ, ЩЗМ и А</a:t>
            </a:r>
            <a:r>
              <a:rPr lang="en-US" dirty="0" smtClean="0"/>
              <a:t>l</a:t>
            </a:r>
            <a:r>
              <a:rPr lang="ru-RU" dirty="0" smtClean="0"/>
              <a:t>, смотреть ДО 12 мин)</a:t>
            </a:r>
          </a:p>
          <a:p>
            <a:r>
              <a:rPr lang="ru-RU" sz="2400" b="1" dirty="0" smtClean="0"/>
              <a:t>Д/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 параграф 44, </a:t>
            </a:r>
            <a:r>
              <a:rPr lang="ru-RU" sz="2400" b="1" dirty="0" err="1" smtClean="0"/>
              <a:t>упр</a:t>
            </a:r>
            <a:r>
              <a:rPr lang="ru-RU" sz="2400" b="1" dirty="0" smtClean="0"/>
              <a:t> </a:t>
            </a:r>
            <a:r>
              <a:rPr lang="ru-RU" sz="2400" b="1" dirty="0" smtClean="0"/>
              <a:t>2,3</a:t>
            </a:r>
            <a:r>
              <a:rPr lang="ru-RU" sz="2400" b="1" dirty="0" smtClean="0"/>
              <a:t>*,1</a:t>
            </a:r>
            <a:r>
              <a:rPr lang="ru-RU" dirty="0" smtClean="0"/>
              <a:t>*</a:t>
            </a:r>
          </a:p>
          <a:p>
            <a:endParaRPr lang="ru-RU" dirty="0" smtClean="0"/>
          </a:p>
          <a:p>
            <a:r>
              <a:rPr lang="ru-RU" b="1" dirty="0" smtClean="0"/>
              <a:t>В1  выберите</a:t>
            </a:r>
            <a:r>
              <a:rPr lang="ru-RU" dirty="0" smtClean="0"/>
              <a:t>  </a:t>
            </a:r>
            <a:r>
              <a:rPr lang="ru-RU" b="1" dirty="0" smtClean="0"/>
              <a:t>2</a:t>
            </a:r>
            <a:r>
              <a:rPr lang="ru-RU" dirty="0" smtClean="0"/>
              <a:t> </a:t>
            </a:r>
            <a:r>
              <a:rPr lang="ru-RU" dirty="0" smtClean="0"/>
              <a:t>верных утверждения о натрии (§44)  :</a:t>
            </a:r>
          </a:p>
          <a:p>
            <a:endParaRPr lang="ru-RU" dirty="0" smtClean="0"/>
          </a:p>
          <a:p>
            <a:r>
              <a:rPr lang="ru-RU" dirty="0" smtClean="0"/>
              <a:t>1 натрий встречается в природе в свободном виде (в виде простого вещества </a:t>
            </a:r>
            <a:r>
              <a:rPr lang="en-US" dirty="0" smtClean="0"/>
              <a:t>Na</a:t>
            </a:r>
            <a:r>
              <a:rPr lang="ru-RU" dirty="0" smtClean="0"/>
              <a:t>)</a:t>
            </a:r>
          </a:p>
          <a:p>
            <a:r>
              <a:rPr lang="ru-RU" dirty="0" smtClean="0"/>
              <a:t>2 при взаимодействии с кислородом даёт оксид </a:t>
            </a:r>
          </a:p>
          <a:p>
            <a:r>
              <a:rPr lang="ru-RU" dirty="0" smtClean="0"/>
              <a:t>3 растворяется в воде при обычных условиях с образованием щёлочи и выделением водорода</a:t>
            </a:r>
          </a:p>
          <a:p>
            <a:r>
              <a:rPr lang="ru-RU" dirty="0" smtClean="0"/>
              <a:t>4 из-за высокой химической активности натрий в лаборатории хранят под слоем керосина.</a:t>
            </a:r>
          </a:p>
          <a:p>
            <a:r>
              <a:rPr lang="ru-RU" dirty="0" smtClean="0"/>
              <a:t>5 </a:t>
            </a:r>
            <a:r>
              <a:rPr lang="ru-RU" dirty="0" err="1" smtClean="0"/>
              <a:t>гидроксид</a:t>
            </a:r>
            <a:r>
              <a:rPr lang="ru-RU" dirty="0" smtClean="0"/>
              <a:t> натрия – твёрдое белое вещество, безопасное при обращении с ним.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236296" y="4581128"/>
            <a:ext cx="190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3,4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168</Words>
  <Application>Microsoft Office PowerPoint</Application>
  <PresentationFormat>Экран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24</cp:revision>
  <dcterms:created xsi:type="dcterms:W3CDTF">2020-04-01T20:12:44Z</dcterms:created>
  <dcterms:modified xsi:type="dcterms:W3CDTF">2020-04-02T20:58:40Z</dcterms:modified>
</cp:coreProperties>
</file>