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8" r:id="rId2"/>
    <p:sldId id="260" r:id="rId3"/>
    <p:sldId id="262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70" r:id="rId12"/>
    <p:sldId id="269" r:id="rId13"/>
    <p:sldId id="275" r:id="rId14"/>
    <p:sldId id="273" r:id="rId15"/>
    <p:sldId id="274" r:id="rId16"/>
    <p:sldId id="271" r:id="rId17"/>
    <p:sldId id="272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340" autoAdjust="0"/>
  </p:normalViewPr>
  <p:slideViewPr>
    <p:cSldViewPr>
      <p:cViewPr varScale="1">
        <p:scale>
          <a:sx n="58" d="100"/>
          <a:sy n="58" d="100"/>
        </p:scale>
        <p:origin x="-149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4242D0-B0E3-4691-BE54-3A23258A62C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485A8233-5633-4AE0-AE2A-B8636AD46A8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Жиры</a:t>
          </a:r>
        </a:p>
      </dgm:t>
    </dgm:pt>
    <dgm:pt modelId="{C1137440-8385-404E-8B7F-AD2E1218ED00}" type="parTrans" cxnId="{4C8F4244-62A3-47D5-9835-8A75D0439D17}">
      <dgm:prSet/>
      <dgm:spPr/>
    </dgm:pt>
    <dgm:pt modelId="{FDA71074-84A3-4FC9-A76B-CD1F719121F4}" type="sibTrans" cxnId="{4C8F4244-62A3-47D5-9835-8A75D0439D17}">
      <dgm:prSet/>
      <dgm:spPr/>
    </dgm:pt>
    <dgm:pt modelId="{A7A61ED9-7DFE-49AE-B156-69DC1D2CBD2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Tahoma" pitchFamily="34" charset="0"/>
            </a:rPr>
            <a:t>Жидкие  жиры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 (масла )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образованы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  непредельными кислотами</a:t>
          </a: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 </a:t>
          </a:r>
        </a:p>
      </dgm:t>
    </dgm:pt>
    <dgm:pt modelId="{2349645B-5206-48F1-9B5E-476FD6B85EA4}" type="parTrans" cxnId="{D24601A9-5A86-417E-B9E5-BD4FC45F3429}">
      <dgm:prSet/>
      <dgm:spPr/>
    </dgm:pt>
    <dgm:pt modelId="{B8BA75DA-713E-4E47-B0E3-A79CF88424CF}" type="sibTrans" cxnId="{D24601A9-5A86-417E-B9E5-BD4FC45F3429}">
      <dgm:prSet/>
      <dgm:spPr/>
    </dgm:pt>
    <dgm:pt modelId="{AA3D3983-5EAF-4145-804C-175BE0C9D0A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Tahoma" pitchFamily="34" charset="0"/>
            </a:rPr>
            <a:t>Твёрдые жиры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 образованы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 предельными кислотами </a:t>
          </a:r>
        </a:p>
      </dgm:t>
    </dgm:pt>
    <dgm:pt modelId="{27F62ABC-DF1D-435C-9EAB-01E22DA8F041}" type="parTrans" cxnId="{B5367FAC-71E0-457A-952A-D84BF5942FDC}">
      <dgm:prSet/>
      <dgm:spPr/>
    </dgm:pt>
    <dgm:pt modelId="{A1AD17FF-72BD-4065-A066-FE03A908AAB7}" type="sibTrans" cxnId="{B5367FAC-71E0-457A-952A-D84BF5942FDC}">
      <dgm:prSet/>
      <dgm:spPr/>
    </dgm:pt>
    <dgm:pt modelId="{CE67BF60-3EDA-451C-BAB6-453685EE4D0A}" type="pres">
      <dgm:prSet presAssocID="{594242D0-B0E3-4691-BE54-3A23258A62C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C1304FC-0010-4B5D-8334-7069A8EC088D}" type="pres">
      <dgm:prSet presAssocID="{485A8233-5633-4AE0-AE2A-B8636AD46A8A}" presName="hierRoot1" presStyleCnt="0">
        <dgm:presLayoutVars>
          <dgm:hierBranch/>
        </dgm:presLayoutVars>
      </dgm:prSet>
      <dgm:spPr/>
    </dgm:pt>
    <dgm:pt modelId="{D80BAE89-96F5-4AA8-89DC-B8FD6BFC7815}" type="pres">
      <dgm:prSet presAssocID="{485A8233-5633-4AE0-AE2A-B8636AD46A8A}" presName="rootComposite1" presStyleCnt="0"/>
      <dgm:spPr/>
    </dgm:pt>
    <dgm:pt modelId="{69193040-61DF-4067-A360-44AB72E88A72}" type="pres">
      <dgm:prSet presAssocID="{485A8233-5633-4AE0-AE2A-B8636AD46A8A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B71F85-54AB-4A73-8117-8EF3ECE1AB7F}" type="pres">
      <dgm:prSet presAssocID="{485A8233-5633-4AE0-AE2A-B8636AD46A8A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2D34A18-98BA-4A64-A61C-773B1BC5B2C8}" type="pres">
      <dgm:prSet presAssocID="{485A8233-5633-4AE0-AE2A-B8636AD46A8A}" presName="hierChild2" presStyleCnt="0"/>
      <dgm:spPr/>
    </dgm:pt>
    <dgm:pt modelId="{832BE08B-E3CB-4455-A090-8CCF2E8CCE44}" type="pres">
      <dgm:prSet presAssocID="{2349645B-5206-48F1-9B5E-476FD6B85EA4}" presName="Name35" presStyleLbl="parChTrans1D2" presStyleIdx="0" presStyleCnt="2"/>
      <dgm:spPr/>
    </dgm:pt>
    <dgm:pt modelId="{AC850901-2A36-45EA-8EBA-5AD10E72CF66}" type="pres">
      <dgm:prSet presAssocID="{A7A61ED9-7DFE-49AE-B156-69DC1D2CBD20}" presName="hierRoot2" presStyleCnt="0">
        <dgm:presLayoutVars>
          <dgm:hierBranch/>
        </dgm:presLayoutVars>
      </dgm:prSet>
      <dgm:spPr/>
    </dgm:pt>
    <dgm:pt modelId="{97983D8A-6A0B-4954-B06F-D9F6401F7327}" type="pres">
      <dgm:prSet presAssocID="{A7A61ED9-7DFE-49AE-B156-69DC1D2CBD20}" presName="rootComposite" presStyleCnt="0"/>
      <dgm:spPr/>
    </dgm:pt>
    <dgm:pt modelId="{7E48CA3B-05AE-4237-9184-A34F12F01298}" type="pres">
      <dgm:prSet presAssocID="{A7A61ED9-7DFE-49AE-B156-69DC1D2CBD20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E034BCE-5BA8-4CBF-813F-39EE15ED210B}" type="pres">
      <dgm:prSet presAssocID="{A7A61ED9-7DFE-49AE-B156-69DC1D2CBD20}" presName="rootConnector" presStyleLbl="node2" presStyleIdx="0" presStyleCnt="2"/>
      <dgm:spPr/>
      <dgm:t>
        <a:bodyPr/>
        <a:lstStyle/>
        <a:p>
          <a:endParaRPr lang="ru-RU"/>
        </a:p>
      </dgm:t>
    </dgm:pt>
    <dgm:pt modelId="{5D17A169-6DD4-4F16-B0AE-AFAE907152DD}" type="pres">
      <dgm:prSet presAssocID="{A7A61ED9-7DFE-49AE-B156-69DC1D2CBD20}" presName="hierChild4" presStyleCnt="0"/>
      <dgm:spPr/>
    </dgm:pt>
    <dgm:pt modelId="{9FE74C12-72B3-47D5-A0AE-AFAB77F28712}" type="pres">
      <dgm:prSet presAssocID="{A7A61ED9-7DFE-49AE-B156-69DC1D2CBD20}" presName="hierChild5" presStyleCnt="0"/>
      <dgm:spPr/>
    </dgm:pt>
    <dgm:pt modelId="{75178D8B-BC77-4836-A98E-F3B84E1D3931}" type="pres">
      <dgm:prSet presAssocID="{27F62ABC-DF1D-435C-9EAB-01E22DA8F041}" presName="Name35" presStyleLbl="parChTrans1D2" presStyleIdx="1" presStyleCnt="2"/>
      <dgm:spPr/>
    </dgm:pt>
    <dgm:pt modelId="{BC541FC5-7F39-4386-A4D0-D5BC97A5730A}" type="pres">
      <dgm:prSet presAssocID="{AA3D3983-5EAF-4145-804C-175BE0C9D0A8}" presName="hierRoot2" presStyleCnt="0">
        <dgm:presLayoutVars>
          <dgm:hierBranch/>
        </dgm:presLayoutVars>
      </dgm:prSet>
      <dgm:spPr/>
    </dgm:pt>
    <dgm:pt modelId="{66B387AE-87B3-4DFA-9605-897F434D3C1C}" type="pres">
      <dgm:prSet presAssocID="{AA3D3983-5EAF-4145-804C-175BE0C9D0A8}" presName="rootComposite" presStyleCnt="0"/>
      <dgm:spPr/>
    </dgm:pt>
    <dgm:pt modelId="{CC19D024-1FF2-44D1-A8E9-1490255D2566}" type="pres">
      <dgm:prSet presAssocID="{AA3D3983-5EAF-4145-804C-175BE0C9D0A8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CDBD1F2-3E73-4295-8778-1BFFC2497FB2}" type="pres">
      <dgm:prSet presAssocID="{AA3D3983-5EAF-4145-804C-175BE0C9D0A8}" presName="rootConnector" presStyleLbl="node2" presStyleIdx="1" presStyleCnt="2"/>
      <dgm:spPr/>
      <dgm:t>
        <a:bodyPr/>
        <a:lstStyle/>
        <a:p>
          <a:endParaRPr lang="ru-RU"/>
        </a:p>
      </dgm:t>
    </dgm:pt>
    <dgm:pt modelId="{E446DA91-53D3-4C0F-AC83-33C0507D9A00}" type="pres">
      <dgm:prSet presAssocID="{AA3D3983-5EAF-4145-804C-175BE0C9D0A8}" presName="hierChild4" presStyleCnt="0"/>
      <dgm:spPr/>
    </dgm:pt>
    <dgm:pt modelId="{51D40D39-2D91-4A97-B5CF-0B3387ED5772}" type="pres">
      <dgm:prSet presAssocID="{AA3D3983-5EAF-4145-804C-175BE0C9D0A8}" presName="hierChild5" presStyleCnt="0"/>
      <dgm:spPr/>
    </dgm:pt>
    <dgm:pt modelId="{56B7B385-9D36-4D56-960B-12AA28796EBF}" type="pres">
      <dgm:prSet presAssocID="{485A8233-5633-4AE0-AE2A-B8636AD46A8A}" presName="hierChild3" presStyleCnt="0"/>
      <dgm:spPr/>
    </dgm:pt>
  </dgm:ptLst>
  <dgm:cxnLst>
    <dgm:cxn modelId="{5A9079D3-41FA-4AEE-9989-5B7CBDEA577A}" type="presOf" srcId="{A7A61ED9-7DFE-49AE-B156-69DC1D2CBD20}" destId="{2E034BCE-5BA8-4CBF-813F-39EE15ED210B}" srcOrd="1" destOrd="0" presId="urn:microsoft.com/office/officeart/2005/8/layout/orgChart1"/>
    <dgm:cxn modelId="{9310D8CA-F2D1-4899-A6DF-3E158B166C13}" type="presOf" srcId="{27F62ABC-DF1D-435C-9EAB-01E22DA8F041}" destId="{75178D8B-BC77-4836-A98E-F3B84E1D3931}" srcOrd="0" destOrd="0" presId="urn:microsoft.com/office/officeart/2005/8/layout/orgChart1"/>
    <dgm:cxn modelId="{D24601A9-5A86-417E-B9E5-BD4FC45F3429}" srcId="{485A8233-5633-4AE0-AE2A-B8636AD46A8A}" destId="{A7A61ED9-7DFE-49AE-B156-69DC1D2CBD20}" srcOrd="0" destOrd="0" parTransId="{2349645B-5206-48F1-9B5E-476FD6B85EA4}" sibTransId="{B8BA75DA-713E-4E47-B0E3-A79CF88424CF}"/>
    <dgm:cxn modelId="{F43C5ABD-8AA0-47A1-B8E3-8AB286C3ABBF}" type="presOf" srcId="{2349645B-5206-48F1-9B5E-476FD6B85EA4}" destId="{832BE08B-E3CB-4455-A090-8CCF2E8CCE44}" srcOrd="0" destOrd="0" presId="urn:microsoft.com/office/officeart/2005/8/layout/orgChart1"/>
    <dgm:cxn modelId="{4C8F4244-62A3-47D5-9835-8A75D0439D17}" srcId="{594242D0-B0E3-4691-BE54-3A23258A62C5}" destId="{485A8233-5633-4AE0-AE2A-B8636AD46A8A}" srcOrd="0" destOrd="0" parTransId="{C1137440-8385-404E-8B7F-AD2E1218ED00}" sibTransId="{FDA71074-84A3-4FC9-A76B-CD1F719121F4}"/>
    <dgm:cxn modelId="{4579830B-3E30-4AC8-A319-7821E0FC2468}" type="presOf" srcId="{AA3D3983-5EAF-4145-804C-175BE0C9D0A8}" destId="{8CDBD1F2-3E73-4295-8778-1BFFC2497FB2}" srcOrd="1" destOrd="0" presId="urn:microsoft.com/office/officeart/2005/8/layout/orgChart1"/>
    <dgm:cxn modelId="{BC35E8D3-E48F-4184-AE12-2851A7BCF236}" type="presOf" srcId="{AA3D3983-5EAF-4145-804C-175BE0C9D0A8}" destId="{CC19D024-1FF2-44D1-A8E9-1490255D2566}" srcOrd="0" destOrd="0" presId="urn:microsoft.com/office/officeart/2005/8/layout/orgChart1"/>
    <dgm:cxn modelId="{B5367FAC-71E0-457A-952A-D84BF5942FDC}" srcId="{485A8233-5633-4AE0-AE2A-B8636AD46A8A}" destId="{AA3D3983-5EAF-4145-804C-175BE0C9D0A8}" srcOrd="1" destOrd="0" parTransId="{27F62ABC-DF1D-435C-9EAB-01E22DA8F041}" sibTransId="{A1AD17FF-72BD-4065-A066-FE03A908AAB7}"/>
    <dgm:cxn modelId="{FDC09134-69C9-432B-B761-1D1B74B21ACE}" type="presOf" srcId="{485A8233-5633-4AE0-AE2A-B8636AD46A8A}" destId="{69193040-61DF-4067-A360-44AB72E88A72}" srcOrd="0" destOrd="0" presId="urn:microsoft.com/office/officeart/2005/8/layout/orgChart1"/>
    <dgm:cxn modelId="{CB173633-921B-481A-9267-57AB85AC747B}" type="presOf" srcId="{A7A61ED9-7DFE-49AE-B156-69DC1D2CBD20}" destId="{7E48CA3B-05AE-4237-9184-A34F12F01298}" srcOrd="0" destOrd="0" presId="urn:microsoft.com/office/officeart/2005/8/layout/orgChart1"/>
    <dgm:cxn modelId="{2FB87061-6C10-4E45-A5C6-46315338D628}" type="presOf" srcId="{594242D0-B0E3-4691-BE54-3A23258A62C5}" destId="{CE67BF60-3EDA-451C-BAB6-453685EE4D0A}" srcOrd="0" destOrd="0" presId="urn:microsoft.com/office/officeart/2005/8/layout/orgChart1"/>
    <dgm:cxn modelId="{B26372A7-DC66-487D-8A8A-59B2FD39F1C9}" type="presOf" srcId="{485A8233-5633-4AE0-AE2A-B8636AD46A8A}" destId="{BFB71F85-54AB-4A73-8117-8EF3ECE1AB7F}" srcOrd="1" destOrd="0" presId="urn:microsoft.com/office/officeart/2005/8/layout/orgChart1"/>
    <dgm:cxn modelId="{10DAA990-72E7-4C61-869E-968D9799426D}" type="presParOf" srcId="{CE67BF60-3EDA-451C-BAB6-453685EE4D0A}" destId="{CC1304FC-0010-4B5D-8334-7069A8EC088D}" srcOrd="0" destOrd="0" presId="urn:microsoft.com/office/officeart/2005/8/layout/orgChart1"/>
    <dgm:cxn modelId="{EE5A7924-05FB-4C8E-9248-0F58ECB3D3F0}" type="presParOf" srcId="{CC1304FC-0010-4B5D-8334-7069A8EC088D}" destId="{D80BAE89-96F5-4AA8-89DC-B8FD6BFC7815}" srcOrd="0" destOrd="0" presId="urn:microsoft.com/office/officeart/2005/8/layout/orgChart1"/>
    <dgm:cxn modelId="{E5281092-402C-4DA5-8FE6-A3B0C7ADE056}" type="presParOf" srcId="{D80BAE89-96F5-4AA8-89DC-B8FD6BFC7815}" destId="{69193040-61DF-4067-A360-44AB72E88A72}" srcOrd="0" destOrd="0" presId="urn:microsoft.com/office/officeart/2005/8/layout/orgChart1"/>
    <dgm:cxn modelId="{132958C4-6432-40AD-A182-790EFE5350DA}" type="presParOf" srcId="{D80BAE89-96F5-4AA8-89DC-B8FD6BFC7815}" destId="{BFB71F85-54AB-4A73-8117-8EF3ECE1AB7F}" srcOrd="1" destOrd="0" presId="urn:microsoft.com/office/officeart/2005/8/layout/orgChart1"/>
    <dgm:cxn modelId="{1E647978-EC92-4C1E-82CC-E0B1647FCA6D}" type="presParOf" srcId="{CC1304FC-0010-4B5D-8334-7069A8EC088D}" destId="{72D34A18-98BA-4A64-A61C-773B1BC5B2C8}" srcOrd="1" destOrd="0" presId="urn:microsoft.com/office/officeart/2005/8/layout/orgChart1"/>
    <dgm:cxn modelId="{BC92D69E-B0E1-4392-9179-2EF40C8DC712}" type="presParOf" srcId="{72D34A18-98BA-4A64-A61C-773B1BC5B2C8}" destId="{832BE08B-E3CB-4455-A090-8CCF2E8CCE44}" srcOrd="0" destOrd="0" presId="urn:microsoft.com/office/officeart/2005/8/layout/orgChart1"/>
    <dgm:cxn modelId="{BAFA6237-5DA1-40AC-B0EA-3FCCC11AA588}" type="presParOf" srcId="{72D34A18-98BA-4A64-A61C-773B1BC5B2C8}" destId="{AC850901-2A36-45EA-8EBA-5AD10E72CF66}" srcOrd="1" destOrd="0" presId="urn:microsoft.com/office/officeart/2005/8/layout/orgChart1"/>
    <dgm:cxn modelId="{4F709B26-8664-44F4-A5F5-66E04A51C5D9}" type="presParOf" srcId="{AC850901-2A36-45EA-8EBA-5AD10E72CF66}" destId="{97983D8A-6A0B-4954-B06F-D9F6401F7327}" srcOrd="0" destOrd="0" presId="urn:microsoft.com/office/officeart/2005/8/layout/orgChart1"/>
    <dgm:cxn modelId="{566A1F1C-99FA-4A55-A401-6F4021B3DF26}" type="presParOf" srcId="{97983D8A-6A0B-4954-B06F-D9F6401F7327}" destId="{7E48CA3B-05AE-4237-9184-A34F12F01298}" srcOrd="0" destOrd="0" presId="urn:microsoft.com/office/officeart/2005/8/layout/orgChart1"/>
    <dgm:cxn modelId="{53C65364-C73F-4AB8-9C0A-C269E527CA48}" type="presParOf" srcId="{97983D8A-6A0B-4954-B06F-D9F6401F7327}" destId="{2E034BCE-5BA8-4CBF-813F-39EE15ED210B}" srcOrd="1" destOrd="0" presId="urn:microsoft.com/office/officeart/2005/8/layout/orgChart1"/>
    <dgm:cxn modelId="{6D601C74-C100-4561-9DC5-837043A2DB19}" type="presParOf" srcId="{AC850901-2A36-45EA-8EBA-5AD10E72CF66}" destId="{5D17A169-6DD4-4F16-B0AE-AFAE907152DD}" srcOrd="1" destOrd="0" presId="urn:microsoft.com/office/officeart/2005/8/layout/orgChart1"/>
    <dgm:cxn modelId="{27AE4775-4C40-4CF0-A280-EE756EA96ACE}" type="presParOf" srcId="{AC850901-2A36-45EA-8EBA-5AD10E72CF66}" destId="{9FE74C12-72B3-47D5-A0AE-AFAB77F28712}" srcOrd="2" destOrd="0" presId="urn:microsoft.com/office/officeart/2005/8/layout/orgChart1"/>
    <dgm:cxn modelId="{371088FD-0BA5-4940-9755-BAEE8DC089F9}" type="presParOf" srcId="{72D34A18-98BA-4A64-A61C-773B1BC5B2C8}" destId="{75178D8B-BC77-4836-A98E-F3B84E1D3931}" srcOrd="2" destOrd="0" presId="urn:microsoft.com/office/officeart/2005/8/layout/orgChart1"/>
    <dgm:cxn modelId="{31FF98B1-5C25-4AC4-B144-126F0372E022}" type="presParOf" srcId="{72D34A18-98BA-4A64-A61C-773B1BC5B2C8}" destId="{BC541FC5-7F39-4386-A4D0-D5BC97A5730A}" srcOrd="3" destOrd="0" presId="urn:microsoft.com/office/officeart/2005/8/layout/orgChart1"/>
    <dgm:cxn modelId="{3651F824-1CE3-4C99-8ABE-AC1F6DB2FF05}" type="presParOf" srcId="{BC541FC5-7F39-4386-A4D0-D5BC97A5730A}" destId="{66B387AE-87B3-4DFA-9605-897F434D3C1C}" srcOrd="0" destOrd="0" presId="urn:microsoft.com/office/officeart/2005/8/layout/orgChart1"/>
    <dgm:cxn modelId="{BFD14B4E-C180-45DB-A414-C70A3F7C5633}" type="presParOf" srcId="{66B387AE-87B3-4DFA-9605-897F434D3C1C}" destId="{CC19D024-1FF2-44D1-A8E9-1490255D2566}" srcOrd="0" destOrd="0" presId="urn:microsoft.com/office/officeart/2005/8/layout/orgChart1"/>
    <dgm:cxn modelId="{1978E01C-6B3D-4633-8757-56BB35882953}" type="presParOf" srcId="{66B387AE-87B3-4DFA-9605-897F434D3C1C}" destId="{8CDBD1F2-3E73-4295-8778-1BFFC2497FB2}" srcOrd="1" destOrd="0" presId="urn:microsoft.com/office/officeart/2005/8/layout/orgChart1"/>
    <dgm:cxn modelId="{E8DA7F9A-642D-4718-8B70-E190458FB833}" type="presParOf" srcId="{BC541FC5-7F39-4386-A4D0-D5BC97A5730A}" destId="{E446DA91-53D3-4C0F-AC83-33C0507D9A00}" srcOrd="1" destOrd="0" presId="urn:microsoft.com/office/officeart/2005/8/layout/orgChart1"/>
    <dgm:cxn modelId="{D6F8A827-36EE-46FE-A053-3108EA242B3D}" type="presParOf" srcId="{BC541FC5-7F39-4386-A4D0-D5BC97A5730A}" destId="{51D40D39-2D91-4A97-B5CF-0B3387ED5772}" srcOrd="2" destOrd="0" presId="urn:microsoft.com/office/officeart/2005/8/layout/orgChart1"/>
    <dgm:cxn modelId="{EB0FB4C4-7D15-4447-B3E0-FE37FA572922}" type="presParOf" srcId="{CC1304FC-0010-4B5D-8334-7069A8EC088D}" destId="{56B7B385-9D36-4D56-960B-12AA28796EB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5178D8B-BC77-4836-A98E-F3B84E1D3931}">
      <dsp:nvSpPr>
        <dsp:cNvPr id="0" name=""/>
        <dsp:cNvSpPr/>
      </dsp:nvSpPr>
      <dsp:spPr>
        <a:xfrm>
          <a:off x="4572000" y="2468509"/>
          <a:ext cx="2502014" cy="8684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4233"/>
              </a:lnTo>
              <a:lnTo>
                <a:pt x="2502014" y="434233"/>
              </a:lnTo>
              <a:lnTo>
                <a:pt x="2502014" y="8684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2BE08B-E3CB-4455-A090-8CCF2E8CCE44}">
      <dsp:nvSpPr>
        <dsp:cNvPr id="0" name=""/>
        <dsp:cNvSpPr/>
      </dsp:nvSpPr>
      <dsp:spPr>
        <a:xfrm>
          <a:off x="2069985" y="2468509"/>
          <a:ext cx="2502014" cy="868467"/>
        </a:xfrm>
        <a:custGeom>
          <a:avLst/>
          <a:gdLst/>
          <a:ahLst/>
          <a:cxnLst/>
          <a:rect l="0" t="0" r="0" b="0"/>
          <a:pathLst>
            <a:path>
              <a:moveTo>
                <a:pt x="2502014" y="0"/>
              </a:moveTo>
              <a:lnTo>
                <a:pt x="2502014" y="434233"/>
              </a:lnTo>
              <a:lnTo>
                <a:pt x="0" y="434233"/>
              </a:lnTo>
              <a:lnTo>
                <a:pt x="0" y="8684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193040-61DF-4067-A360-44AB72E88A72}">
      <dsp:nvSpPr>
        <dsp:cNvPr id="0" name=""/>
        <dsp:cNvSpPr/>
      </dsp:nvSpPr>
      <dsp:spPr>
        <a:xfrm>
          <a:off x="2504219" y="400728"/>
          <a:ext cx="4135561" cy="20677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6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Жиры</a:t>
          </a:r>
        </a:p>
      </dsp:txBody>
      <dsp:txXfrm>
        <a:off x="2504219" y="400728"/>
        <a:ext cx="4135561" cy="2067780"/>
      </dsp:txXfrm>
    </dsp:sp>
    <dsp:sp modelId="{7E48CA3B-05AE-4237-9184-A34F12F01298}">
      <dsp:nvSpPr>
        <dsp:cNvPr id="0" name=""/>
        <dsp:cNvSpPr/>
      </dsp:nvSpPr>
      <dsp:spPr>
        <a:xfrm>
          <a:off x="2204" y="3336977"/>
          <a:ext cx="4135561" cy="20677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600" b="1" i="0" u="none" strike="noStrike" kern="1200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Tahoma" pitchFamily="34" charset="0"/>
            </a:rPr>
            <a:t>Жидкие  жиры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6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 (масла )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6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образованы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6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  непредельными кислотами</a:t>
          </a:r>
          <a:r>
            <a:rPr kumimoji="0" lang="ru-RU" altLang="ru-RU" sz="26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 </a:t>
          </a:r>
        </a:p>
      </dsp:txBody>
      <dsp:txXfrm>
        <a:off x="2204" y="3336977"/>
        <a:ext cx="4135561" cy="2067780"/>
      </dsp:txXfrm>
    </dsp:sp>
    <dsp:sp modelId="{CC19D024-1FF2-44D1-A8E9-1490255D2566}">
      <dsp:nvSpPr>
        <dsp:cNvPr id="0" name=""/>
        <dsp:cNvSpPr/>
      </dsp:nvSpPr>
      <dsp:spPr>
        <a:xfrm>
          <a:off x="5006233" y="3336977"/>
          <a:ext cx="4135561" cy="20677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600" b="1" i="0" u="none" strike="noStrike" kern="1200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Tahoma" pitchFamily="34" charset="0"/>
            </a:rPr>
            <a:t>Твёрдые жиры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6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 образованы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6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 предельными кислотами </a:t>
          </a:r>
        </a:p>
      </dsp:txBody>
      <dsp:txXfrm>
        <a:off x="5006233" y="3336977"/>
        <a:ext cx="4135561" cy="20677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51598F-3DF8-49AA-9B43-F716C1DD11AF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AC5216-AD29-4AC7-8DA4-E08715C32A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4924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Из различных источников выделено 600 различных видов жиров, их них – 420 растительного происхождения и более 180 животного происхождения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AC5216-AD29-4AC7-8DA4-E08715C32AA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16065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sz="1200" dirty="0" smtClean="0"/>
              <a:t>Жиры бывают «</a:t>
            </a:r>
            <a:r>
              <a:rPr lang="ru-RU" altLang="ru-RU" sz="1200" i="1" dirty="0" smtClean="0">
                <a:solidFill>
                  <a:srgbClr val="FFFF00"/>
                </a:solidFill>
              </a:rPr>
              <a:t>простыми</a:t>
            </a:r>
            <a:r>
              <a:rPr lang="ru-RU" altLang="ru-RU" sz="1200" dirty="0" smtClean="0"/>
              <a:t>» и «</a:t>
            </a:r>
            <a:r>
              <a:rPr lang="ru-RU" altLang="ru-RU" sz="1200" i="1" dirty="0" smtClean="0">
                <a:solidFill>
                  <a:srgbClr val="FFFF00"/>
                </a:solidFill>
              </a:rPr>
              <a:t>смешанными</a:t>
            </a:r>
            <a:r>
              <a:rPr lang="ru-RU" altLang="ru-RU" sz="1200" dirty="0" smtClean="0"/>
              <a:t>». </a:t>
            </a:r>
            <a:br>
              <a:rPr lang="ru-RU" altLang="ru-RU" sz="1200" dirty="0" smtClean="0"/>
            </a:br>
            <a:r>
              <a:rPr lang="ru-RU" altLang="ru-RU" sz="1200" dirty="0" smtClean="0"/>
              <a:t>В состав простых жиров входят остатки одинаковых кислот (R' = R" = R"'), в составе смешанных  - различных. </a:t>
            </a:r>
            <a:br>
              <a:rPr lang="ru-RU" altLang="ru-RU" sz="1200" dirty="0" smtClean="0"/>
            </a:br>
            <a:r>
              <a:rPr lang="ru-RU" altLang="ru-RU" sz="1200" dirty="0" smtClean="0"/>
              <a:t>Природные жиры представляют собой смесь простых и смешанных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AC5216-AD29-4AC7-8DA4-E08715C32AA6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7724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E4CC-214E-4169-A82D-9226F52B1F5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0A88D-2FA4-4E62-BFD7-5E485F465C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4615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E4CC-214E-4169-A82D-9226F52B1F5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0A88D-2FA4-4E62-BFD7-5E485F465C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6208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E4CC-214E-4169-A82D-9226F52B1F5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0A88D-2FA4-4E62-BFD7-5E485F465C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28889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E303074-EE9F-42AC-8123-3C2CE497981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686711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E4CC-214E-4169-A82D-9226F52B1F5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0A88D-2FA4-4E62-BFD7-5E485F465C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4726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E4CC-214E-4169-A82D-9226F52B1F5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0A88D-2FA4-4E62-BFD7-5E485F465C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3833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E4CC-214E-4169-A82D-9226F52B1F5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0A88D-2FA4-4E62-BFD7-5E485F465C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2464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E4CC-214E-4169-A82D-9226F52B1F5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0A88D-2FA4-4E62-BFD7-5E485F465C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8667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E4CC-214E-4169-A82D-9226F52B1F5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0A88D-2FA4-4E62-BFD7-5E485F465C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7111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E4CC-214E-4169-A82D-9226F52B1F5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0A88D-2FA4-4E62-BFD7-5E485F465C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258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E4CC-214E-4169-A82D-9226F52B1F5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0A88D-2FA4-4E62-BFD7-5E485F465C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3050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E4CC-214E-4169-A82D-9226F52B1F5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0A88D-2FA4-4E62-BFD7-5E485F465C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1557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CE4CC-214E-4169-A82D-9226F52B1F5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E0A88D-2FA4-4E62-BFD7-5E485F465C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9366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chemist4dist@mail.ru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chemist4dist@mail.ru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chemist4dist@mail.ru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92500"/>
          </a:bodyPr>
          <a:lstStyle/>
          <a:p>
            <a:r>
              <a:rPr lang="ru-RU" altLang="ru-RU" b="1" dirty="0">
                <a:latin typeface="Calibri" pitchFamily="34" charset="0"/>
              </a:rPr>
              <a:t>С4 </a:t>
            </a:r>
            <a:r>
              <a:rPr lang="ru-RU" altLang="ru-RU" dirty="0">
                <a:latin typeface="Calibri" pitchFamily="34" charset="0"/>
              </a:rPr>
              <a:t>Найдите массу эфира, полученного при взаимодействии 69 г этанола и 110г уксусной кислоты, если практический выход реакции составляет 75 %. Назовите полученный эфир</a:t>
            </a:r>
            <a:r>
              <a:rPr lang="ru-RU" altLang="ru-RU" sz="2800" dirty="0" smtClean="0">
                <a:latin typeface="Calibri" pitchFamily="34" charset="0"/>
              </a:rPr>
              <a:t>.</a:t>
            </a:r>
          </a:p>
          <a:p>
            <a:endParaRPr lang="ru-RU" altLang="ru-RU" sz="2800" dirty="0" smtClean="0">
              <a:latin typeface="Calibri" pitchFamily="34" charset="0"/>
            </a:endParaRPr>
          </a:p>
          <a:p>
            <a:r>
              <a:rPr lang="ru-RU" altLang="ru-RU" sz="2800" dirty="0" smtClean="0">
                <a:solidFill>
                  <a:srgbClr val="FF0000"/>
                </a:solidFill>
                <a:latin typeface="Calibri" pitchFamily="34" charset="0"/>
              </a:rPr>
              <a:t>дома</a:t>
            </a:r>
            <a:r>
              <a:rPr lang="ru-RU" altLang="ru-RU" sz="2800" dirty="0" smtClean="0">
                <a:latin typeface="Calibri" pitchFamily="34" charset="0"/>
              </a:rPr>
              <a:t> </a:t>
            </a:r>
            <a:r>
              <a:rPr lang="ru-RU" altLang="ru-RU" dirty="0">
                <a:latin typeface="Calibri" pitchFamily="34" charset="0"/>
              </a:rPr>
              <a:t>Найдите массу эфира, полученного при взаимодействии 6,4 г метанола и 5г муравьиной кислоты, если практический выход реакции составляет 80 %. Назовите полученный </a:t>
            </a:r>
            <a:r>
              <a:rPr lang="ru-RU" altLang="ru-RU" dirty="0" smtClean="0">
                <a:latin typeface="Calibri" pitchFamily="34" charset="0"/>
              </a:rPr>
              <a:t>эфир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фото с фамилией отправить </a:t>
            </a:r>
            <a:r>
              <a:rPr lang="en-US" sz="2800" u="sng" dirty="0" smtClean="0">
                <a:hlinkClick r:id="rId2"/>
              </a:rPr>
              <a:t>chemist</a:t>
            </a:r>
            <a:r>
              <a:rPr lang="ru-RU" sz="2800" u="sng" dirty="0" smtClean="0">
                <a:hlinkClick r:id="rId2"/>
              </a:rPr>
              <a:t>4</a:t>
            </a:r>
            <a:r>
              <a:rPr lang="en-US" sz="2800" u="sng" dirty="0" smtClean="0">
                <a:hlinkClick r:id="rId2"/>
              </a:rPr>
              <a:t>dist</a:t>
            </a:r>
            <a:r>
              <a:rPr lang="ru-RU" sz="2800" u="sng" dirty="0" smtClean="0">
                <a:hlinkClick r:id="rId2"/>
              </a:rPr>
              <a:t>@</a:t>
            </a:r>
            <a:r>
              <a:rPr lang="en-US" sz="2800" u="sng" dirty="0" smtClean="0">
                <a:hlinkClick r:id="rId2"/>
              </a:rPr>
              <a:t>mail</a:t>
            </a:r>
            <a:r>
              <a:rPr lang="ru-RU" sz="2800" u="sng" dirty="0" smtClean="0">
                <a:hlinkClick r:id="rId2"/>
              </a:rPr>
              <a:t>.</a:t>
            </a:r>
            <a:r>
              <a:rPr lang="en-US" sz="2800" u="sng" dirty="0" err="1" smtClean="0">
                <a:hlinkClick r:id="rId2"/>
              </a:rPr>
              <a:t>ru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endParaRPr lang="ru-RU" altLang="ru-RU" sz="2800" dirty="0" smtClean="0">
              <a:latin typeface="Calibri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7633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7"/>
            <a:ext cx="8784976" cy="1440160"/>
          </a:xfrm>
        </p:spPr>
        <p:txBody>
          <a:bodyPr/>
          <a:lstStyle/>
          <a:p>
            <a:pPr marL="0" indent="0">
              <a:buNone/>
            </a:pPr>
            <a:r>
              <a:rPr lang="ru-RU" altLang="ru-RU" dirty="0"/>
              <a:t>2. Практическое применение в жизни человека имеет </a:t>
            </a:r>
            <a:r>
              <a:rPr lang="ru-RU" altLang="ru-RU" b="1" i="1" dirty="0"/>
              <a:t>щелочной гидролиз (омыление)</a:t>
            </a:r>
            <a:endParaRPr lang="ru-RU" dirty="0"/>
          </a:p>
        </p:txBody>
      </p:sp>
      <p:pic>
        <p:nvPicPr>
          <p:cNvPr id="6146" name="Picture 2" descr="E:\школа\img1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0932" r="1955" b="10827"/>
          <a:stretch/>
        </p:blipFill>
        <p:spPr bwMode="auto">
          <a:xfrm>
            <a:off x="251520" y="1916832"/>
            <a:ext cx="8727827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1907704" y="1700808"/>
            <a:ext cx="0" cy="352839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90480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3"/>
            <a:ext cx="8856984" cy="252028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3. Жидкие жиры превращаются в твердые путем реакции </a:t>
            </a:r>
            <a:r>
              <a:rPr lang="ru-RU" b="1" i="1" dirty="0" smtClean="0"/>
              <a:t>гидрирования (гидрогенизации). </a:t>
            </a:r>
            <a:r>
              <a:rPr lang="ru-RU" dirty="0" smtClean="0"/>
              <a:t>При этом водород присоединяется по двойной связи, содержащейся в углеводородном радикале </a:t>
            </a:r>
            <a:r>
              <a:rPr lang="ru-RU" dirty="0" smtClean="0">
                <a:solidFill>
                  <a:srgbClr val="FF0000"/>
                </a:solidFill>
              </a:rPr>
              <a:t>непредельных</a:t>
            </a:r>
            <a:r>
              <a:rPr lang="ru-RU" dirty="0" smtClean="0"/>
              <a:t> кислот.</a:t>
            </a:r>
            <a:endParaRPr lang="ru-RU" dirty="0"/>
          </a:p>
        </p:txBody>
      </p:sp>
      <p:pic>
        <p:nvPicPr>
          <p:cNvPr id="11266" name="Picture 2" descr="E:\школа\0016-013-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284984"/>
            <a:ext cx="8858314" cy="2919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1720" y="3861048"/>
            <a:ext cx="1368152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flipV="1">
            <a:off x="2051720" y="4725144"/>
            <a:ext cx="1368152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 flipV="1">
            <a:off x="1979712" y="5733256"/>
            <a:ext cx="1368152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 flipH="1" flipV="1">
            <a:off x="6948264" y="5661248"/>
            <a:ext cx="1368152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 flipH="1" flipV="1">
            <a:off x="7020272" y="4725144"/>
            <a:ext cx="1368152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 flipH="1" flipV="1">
            <a:off x="7092280" y="3861048"/>
            <a:ext cx="1368152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987824" y="4005064"/>
            <a:ext cx="432048" cy="36933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884368" y="3933056"/>
            <a:ext cx="432048" cy="36933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0787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E:\школа\0036-044-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3589"/>
          <a:stretch/>
        </p:blipFill>
        <p:spPr bwMode="auto">
          <a:xfrm>
            <a:off x="251520" y="764704"/>
            <a:ext cx="8352928" cy="2745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E:\школа\img-yB8Mf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513900"/>
            <a:ext cx="3024336" cy="2581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13462" y="4500783"/>
            <a:ext cx="15841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Д/з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88640"/>
            <a:ext cx="9324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Составить уравнения  щелочного гидролиза и гидрирования жиров (по вариантам а-1.б-2)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2160" y="3501008"/>
            <a:ext cx="3131840" cy="2686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Составить уравнения  щелочного гидролиза и гидрирования </a:t>
            </a:r>
            <a:r>
              <a:rPr lang="ru-RU" sz="2400" b="1" dirty="0" smtClean="0">
                <a:solidFill>
                  <a:srgbClr val="FF0000"/>
                </a:solidFill>
              </a:rPr>
              <a:t>жира фото с фамилией отправить</a:t>
            </a:r>
          </a:p>
          <a:p>
            <a:r>
              <a:rPr lang="en-US" sz="2400" u="sng" dirty="0" smtClean="0">
                <a:hlinkClick r:id="rId4"/>
              </a:rPr>
              <a:t>chemist</a:t>
            </a:r>
            <a:r>
              <a:rPr lang="ru-RU" sz="2400" u="sng" dirty="0" smtClean="0">
                <a:hlinkClick r:id="rId4"/>
              </a:rPr>
              <a:t>4</a:t>
            </a:r>
            <a:r>
              <a:rPr lang="en-US" sz="2400" u="sng" dirty="0" smtClean="0">
                <a:hlinkClick r:id="rId4"/>
              </a:rPr>
              <a:t>dist</a:t>
            </a:r>
            <a:r>
              <a:rPr lang="ru-RU" sz="2400" u="sng" dirty="0" smtClean="0">
                <a:hlinkClick r:id="rId4"/>
              </a:rPr>
              <a:t>@</a:t>
            </a:r>
            <a:r>
              <a:rPr lang="en-US" sz="2400" u="sng" dirty="0" smtClean="0">
                <a:hlinkClick r:id="rId4"/>
              </a:rPr>
              <a:t>mail</a:t>
            </a:r>
            <a:r>
              <a:rPr lang="ru-RU" sz="2400" u="sng" dirty="0" smtClean="0">
                <a:hlinkClick r:id="rId4"/>
              </a:rPr>
              <a:t>.</a:t>
            </a:r>
            <a:r>
              <a:rPr lang="en-US" sz="2400" u="sng" dirty="0" err="1" smtClean="0">
                <a:hlinkClick r:id="rId4"/>
              </a:rPr>
              <a:t>ru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959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332656"/>
            <a:ext cx="828092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solidFill>
                  <a:srgbClr val="FF0000"/>
                </a:solidFill>
              </a:rPr>
              <a:t>Решение вариантов 1 и 2 </a:t>
            </a:r>
            <a:endParaRPr lang="ru-RU" sz="8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E:\школа\0036-044-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623" r="62453"/>
          <a:stretch/>
        </p:blipFill>
        <p:spPr bwMode="auto">
          <a:xfrm>
            <a:off x="0" y="476672"/>
            <a:ext cx="341987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Составить уравнения  щелочного гидролиза и гидрирования жиров</a:t>
            </a:r>
            <a:r>
              <a:rPr lang="ru-RU" sz="2000" b="1" dirty="0" smtClean="0">
                <a:solidFill>
                  <a:srgbClr val="FF0000"/>
                </a:solidFill>
              </a:rPr>
              <a:t>(вариант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а-1) 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12" name="Picture 2" descr="E:\школа\img1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121" t="33089" r="38759" b="10827"/>
          <a:stretch/>
        </p:blipFill>
        <p:spPr bwMode="auto">
          <a:xfrm>
            <a:off x="3347864" y="548680"/>
            <a:ext cx="266429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156176" y="692696"/>
            <a:ext cx="280831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</a:t>
            </a:r>
            <a:r>
              <a:rPr lang="ru-RU" dirty="0" smtClean="0"/>
              <a:t>17</a:t>
            </a:r>
            <a:r>
              <a:rPr lang="ru-RU" sz="2800" dirty="0" smtClean="0"/>
              <a:t>Н</a:t>
            </a:r>
            <a:r>
              <a:rPr lang="ru-RU" dirty="0" smtClean="0"/>
              <a:t>3</a:t>
            </a:r>
            <a:r>
              <a:rPr lang="en-US" dirty="0" smtClean="0"/>
              <a:t>3</a:t>
            </a:r>
            <a:r>
              <a:rPr lang="ru-RU" sz="2800" dirty="0" smtClean="0"/>
              <a:t>С</a:t>
            </a:r>
            <a:r>
              <a:rPr lang="en-US" sz="2800" dirty="0" err="1" smtClean="0"/>
              <a:t>OONa</a:t>
            </a:r>
            <a:endParaRPr lang="en-US" sz="2800" dirty="0" smtClean="0"/>
          </a:p>
          <a:p>
            <a:r>
              <a:rPr lang="en-US" sz="2800" dirty="0" err="1" smtClean="0"/>
              <a:t>o</a:t>
            </a:r>
            <a:r>
              <a:rPr lang="ru-RU" sz="2800" dirty="0" err="1" smtClean="0"/>
              <a:t>леат</a:t>
            </a:r>
            <a:r>
              <a:rPr lang="ru-RU" sz="2800" dirty="0" smtClean="0"/>
              <a:t> </a:t>
            </a:r>
            <a:r>
              <a:rPr lang="en-US" sz="2800" dirty="0" smtClean="0"/>
              <a:t>Na</a:t>
            </a:r>
          </a:p>
          <a:p>
            <a:r>
              <a:rPr lang="ru-RU" sz="2800" dirty="0" smtClean="0"/>
              <a:t>С</a:t>
            </a:r>
            <a:r>
              <a:rPr lang="ru-RU" dirty="0" smtClean="0"/>
              <a:t>17</a:t>
            </a:r>
            <a:r>
              <a:rPr lang="ru-RU" sz="2800" dirty="0" smtClean="0"/>
              <a:t>Н</a:t>
            </a:r>
            <a:r>
              <a:rPr lang="ru-RU" dirty="0" smtClean="0"/>
              <a:t>35</a:t>
            </a:r>
            <a:r>
              <a:rPr lang="ru-RU" sz="2800" dirty="0" smtClean="0"/>
              <a:t>С</a:t>
            </a:r>
            <a:r>
              <a:rPr lang="en-US" sz="2800" dirty="0" err="1" smtClean="0"/>
              <a:t>OONa</a:t>
            </a:r>
            <a:endParaRPr lang="ru-RU" sz="2800" dirty="0" smtClean="0"/>
          </a:p>
          <a:p>
            <a:r>
              <a:rPr lang="ru-RU" sz="2800" dirty="0" err="1" smtClean="0"/>
              <a:t>стеарат</a:t>
            </a:r>
            <a:r>
              <a:rPr lang="ru-RU" sz="2800" dirty="0" smtClean="0"/>
              <a:t> </a:t>
            </a:r>
            <a:r>
              <a:rPr lang="en-US" sz="2800" dirty="0" smtClean="0"/>
              <a:t>Na</a:t>
            </a:r>
          </a:p>
          <a:p>
            <a:r>
              <a:rPr lang="ru-RU" sz="2800" dirty="0" smtClean="0"/>
              <a:t>С</a:t>
            </a:r>
            <a:r>
              <a:rPr lang="ru-RU" dirty="0" smtClean="0"/>
              <a:t>1</a:t>
            </a:r>
            <a:r>
              <a:rPr lang="en-US" dirty="0" smtClean="0"/>
              <a:t>5</a:t>
            </a:r>
            <a:r>
              <a:rPr lang="ru-RU" sz="2800" dirty="0" smtClean="0"/>
              <a:t>Н</a:t>
            </a:r>
            <a:r>
              <a:rPr lang="ru-RU" dirty="0" smtClean="0"/>
              <a:t>3</a:t>
            </a:r>
            <a:r>
              <a:rPr lang="en-US" dirty="0" smtClean="0"/>
              <a:t>1</a:t>
            </a:r>
            <a:r>
              <a:rPr lang="ru-RU" sz="2800" dirty="0" smtClean="0"/>
              <a:t>С</a:t>
            </a:r>
            <a:r>
              <a:rPr lang="en-US" sz="2800" dirty="0" err="1" smtClean="0"/>
              <a:t>OONa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пальмитат </a:t>
            </a:r>
            <a:r>
              <a:rPr lang="en-US" sz="2800" dirty="0" smtClean="0"/>
              <a:t>Na</a:t>
            </a:r>
          </a:p>
          <a:p>
            <a:endParaRPr lang="ru-RU" sz="2800" dirty="0" smtClean="0"/>
          </a:p>
          <a:p>
            <a:endParaRPr lang="ru-RU" sz="2800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763688" y="1052736"/>
            <a:ext cx="0" cy="28083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43608" y="3501008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Н   О</a:t>
            </a:r>
            <a:r>
              <a:rPr lang="en-US" sz="2800" dirty="0" smtClean="0"/>
              <a:t>Na</a:t>
            </a:r>
            <a:endParaRPr lang="ru-RU" sz="2800" dirty="0"/>
          </a:p>
        </p:txBody>
      </p:sp>
      <p:pic>
        <p:nvPicPr>
          <p:cNvPr id="19" name="Picture 3" descr="E:\школа\0036-044-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623" r="62453"/>
          <a:stretch/>
        </p:blipFill>
        <p:spPr bwMode="auto">
          <a:xfrm>
            <a:off x="0" y="4121696"/>
            <a:ext cx="341987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E:\школа\0016-013-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606" t="-2466" r="42697"/>
          <a:stretch>
            <a:fillRect/>
          </a:stretch>
        </p:blipFill>
        <p:spPr bwMode="auto">
          <a:xfrm>
            <a:off x="3203848" y="4221088"/>
            <a:ext cx="1656184" cy="263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3419872" y="5301208"/>
            <a:ext cx="216024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3" descr="E:\школа\0036-044-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623" r="62453"/>
          <a:stretch/>
        </p:blipFill>
        <p:spPr bwMode="auto">
          <a:xfrm>
            <a:off x="4932040" y="4121696"/>
            <a:ext cx="320384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7740352" y="4725144"/>
            <a:ext cx="21602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7740352" y="465313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35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4653136"/>
            <a:ext cx="1152128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7164288" y="4581128"/>
            <a:ext cx="1152128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1" name="Picture 2" descr="E:\школа\img1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121" t="33089" r="38759" b="10827"/>
          <a:stretch/>
        </p:blipFill>
        <p:spPr bwMode="auto">
          <a:xfrm>
            <a:off x="3500264" y="701080"/>
            <a:ext cx="266429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E:\школа\img1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121" t="33089" r="38759" b="10827"/>
          <a:stretch/>
        </p:blipFill>
        <p:spPr bwMode="auto">
          <a:xfrm>
            <a:off x="3419872" y="620688"/>
            <a:ext cx="266429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1959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E:\школа\0036-044-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9523" r="23589"/>
          <a:stretch/>
        </p:blipFill>
        <p:spPr bwMode="auto">
          <a:xfrm>
            <a:off x="0" y="692696"/>
            <a:ext cx="3419872" cy="2745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26064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Составить уравнения  щелочного гидролиза и гидрирования </a:t>
            </a:r>
            <a:r>
              <a:rPr lang="ru-RU" sz="2000" b="1" dirty="0" smtClean="0"/>
              <a:t>жиров</a:t>
            </a:r>
            <a:r>
              <a:rPr lang="ru-RU" sz="2000" b="1" dirty="0" smtClean="0">
                <a:solidFill>
                  <a:srgbClr val="FF0000"/>
                </a:solidFill>
              </a:rPr>
              <a:t>(вариант б-2) 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63888" y="9087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428256" y="98911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275856" y="980728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203848" y="98072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347864" y="112474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6" name="Picture 2" descr="E:\школа\img1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121" t="33089" r="38759" b="10827"/>
          <a:stretch/>
        </p:blipFill>
        <p:spPr bwMode="auto">
          <a:xfrm>
            <a:off x="3131840" y="836712"/>
            <a:ext cx="2664296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796136" y="836712"/>
            <a:ext cx="334786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</a:t>
            </a:r>
            <a:r>
              <a:rPr lang="ru-RU" dirty="0" smtClean="0"/>
              <a:t>17</a:t>
            </a:r>
            <a:r>
              <a:rPr lang="ru-RU" sz="2800" dirty="0" smtClean="0"/>
              <a:t>Н</a:t>
            </a:r>
            <a:r>
              <a:rPr lang="ru-RU" dirty="0" smtClean="0"/>
              <a:t>3</a:t>
            </a:r>
            <a:r>
              <a:rPr lang="en-US" dirty="0" smtClean="0"/>
              <a:t>3</a:t>
            </a:r>
            <a:r>
              <a:rPr lang="ru-RU" sz="2800" dirty="0" smtClean="0"/>
              <a:t>С</a:t>
            </a:r>
            <a:r>
              <a:rPr lang="en-US" sz="2800" dirty="0" err="1" smtClean="0"/>
              <a:t>OONa</a:t>
            </a:r>
            <a:endParaRPr lang="en-US" sz="2800" dirty="0" smtClean="0"/>
          </a:p>
          <a:p>
            <a:r>
              <a:rPr lang="en-US" sz="2800" dirty="0" err="1" smtClean="0"/>
              <a:t>o</a:t>
            </a:r>
            <a:r>
              <a:rPr lang="ru-RU" sz="2800" dirty="0" err="1" smtClean="0"/>
              <a:t>леат</a:t>
            </a:r>
            <a:r>
              <a:rPr lang="ru-RU" sz="2800" dirty="0" smtClean="0"/>
              <a:t> </a:t>
            </a:r>
            <a:r>
              <a:rPr lang="en-US" sz="2800" dirty="0" smtClean="0"/>
              <a:t>Na</a:t>
            </a:r>
          </a:p>
          <a:p>
            <a:r>
              <a:rPr lang="ru-RU" sz="2800" dirty="0" smtClean="0"/>
              <a:t>С</a:t>
            </a:r>
            <a:r>
              <a:rPr lang="ru-RU" dirty="0" smtClean="0"/>
              <a:t>15</a:t>
            </a:r>
            <a:r>
              <a:rPr lang="ru-RU" sz="2800" dirty="0" smtClean="0"/>
              <a:t>Н</a:t>
            </a:r>
            <a:r>
              <a:rPr lang="ru-RU" dirty="0" smtClean="0"/>
              <a:t>29</a:t>
            </a:r>
            <a:r>
              <a:rPr lang="ru-RU" sz="2800" dirty="0" smtClean="0"/>
              <a:t>С</a:t>
            </a:r>
            <a:r>
              <a:rPr lang="en-US" sz="2800" dirty="0" err="1" smtClean="0"/>
              <a:t>OONa</a:t>
            </a:r>
            <a:endParaRPr lang="ru-RU" sz="2800" dirty="0" smtClean="0"/>
          </a:p>
          <a:p>
            <a:r>
              <a:rPr lang="ru-RU" sz="2800" dirty="0" err="1" smtClean="0">
                <a:solidFill>
                  <a:srgbClr val="FF0000"/>
                </a:solidFill>
              </a:rPr>
              <a:t>пальмитоолеинат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Na</a:t>
            </a:r>
            <a:endParaRPr lang="en-US" sz="2800" dirty="0" smtClean="0">
              <a:solidFill>
                <a:srgbClr val="FF0000"/>
              </a:solidFill>
            </a:endParaRPr>
          </a:p>
          <a:p>
            <a:r>
              <a:rPr lang="ru-RU" sz="2800" dirty="0" smtClean="0"/>
              <a:t>С</a:t>
            </a:r>
            <a:r>
              <a:rPr lang="ru-RU" dirty="0" smtClean="0"/>
              <a:t>1</a:t>
            </a:r>
            <a:r>
              <a:rPr lang="en-US" dirty="0" smtClean="0"/>
              <a:t>5</a:t>
            </a:r>
            <a:r>
              <a:rPr lang="ru-RU" sz="2800" dirty="0" smtClean="0"/>
              <a:t>Н</a:t>
            </a:r>
            <a:r>
              <a:rPr lang="ru-RU" dirty="0" smtClean="0"/>
              <a:t>3</a:t>
            </a:r>
            <a:r>
              <a:rPr lang="en-US" dirty="0" smtClean="0"/>
              <a:t>1</a:t>
            </a:r>
            <a:r>
              <a:rPr lang="ru-RU" sz="2800" dirty="0" smtClean="0"/>
              <a:t>С</a:t>
            </a:r>
            <a:r>
              <a:rPr lang="en-US" sz="2800" dirty="0" err="1" smtClean="0"/>
              <a:t>OONa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пальмитат </a:t>
            </a:r>
            <a:r>
              <a:rPr lang="en-US" sz="2800" dirty="0" smtClean="0"/>
              <a:t>Na</a:t>
            </a:r>
          </a:p>
          <a:p>
            <a:endParaRPr lang="ru-RU" sz="2800" dirty="0" smtClean="0"/>
          </a:p>
          <a:p>
            <a:endParaRPr lang="ru-RU" sz="2800" dirty="0"/>
          </a:p>
        </p:txBody>
      </p:sp>
      <p:pic>
        <p:nvPicPr>
          <p:cNvPr id="18" name="Picture 3" descr="E:\школа\0036-044-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9523" r="23589"/>
          <a:stretch/>
        </p:blipFill>
        <p:spPr bwMode="auto">
          <a:xfrm>
            <a:off x="0" y="3717032"/>
            <a:ext cx="3419872" cy="2745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E:\школа\0016-013-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606" t="-2466" r="42697"/>
          <a:stretch>
            <a:fillRect/>
          </a:stretch>
        </p:blipFill>
        <p:spPr bwMode="auto">
          <a:xfrm>
            <a:off x="3059832" y="3933056"/>
            <a:ext cx="1656184" cy="263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3203848" y="5013176"/>
            <a:ext cx="288032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3203848" y="4941168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24" name="Picture 3" descr="E:\школа\0036-044-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2630" t="2623" r="23589"/>
          <a:stretch/>
        </p:blipFill>
        <p:spPr bwMode="auto">
          <a:xfrm>
            <a:off x="4932040" y="3789040"/>
            <a:ext cx="3131840" cy="26731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195736" y="4221088"/>
            <a:ext cx="864096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7236296" y="4581128"/>
            <a:ext cx="288032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 rot="10636898" flipV="1">
            <a:off x="7533539" y="4294872"/>
            <a:ext cx="640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35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524328" y="4293096"/>
            <a:ext cx="144016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452320" y="5085184"/>
            <a:ext cx="288032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7524328" y="508518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876256" y="4221088"/>
            <a:ext cx="1224136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2267744" y="5085184"/>
            <a:ext cx="792088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6804248" y="5013176"/>
            <a:ext cx="1080120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1959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/>
          <a:p>
            <a:r>
              <a:rPr lang="ru-RU" dirty="0" smtClean="0"/>
              <a:t>Маргарин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269289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Маргарин – пищевой жир, состоит из смеси гидрогенизированных масел (подсолнечного, кукурузного, </a:t>
            </a:r>
            <a:r>
              <a:rPr lang="ru-RU" dirty="0" err="1" smtClean="0"/>
              <a:t>хлопкого</a:t>
            </a:r>
            <a:r>
              <a:rPr lang="ru-RU" dirty="0" smtClean="0"/>
              <a:t> и др.), животных жиров, молока и вкусовых добавок (соли, сахара, витаминов и др.)</a:t>
            </a:r>
            <a:endParaRPr lang="ru-RU" dirty="0"/>
          </a:p>
        </p:txBody>
      </p:sp>
      <p:pic>
        <p:nvPicPr>
          <p:cNvPr id="13314" name="Picture 2" descr="E:\школа\8eef51_b7e90ea985d747a7a7b873d13ea6d6b6_mv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5" y="3861048"/>
            <a:ext cx="3800475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4410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7700" y="32048"/>
            <a:ext cx="8229600" cy="1143000"/>
          </a:xfrm>
        </p:spPr>
        <p:txBody>
          <a:bodyPr/>
          <a:lstStyle/>
          <a:p>
            <a:r>
              <a:rPr lang="ru-RU" dirty="0" smtClean="0"/>
              <a:t>Майонез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7700" y="1340769"/>
            <a:ext cx="8229600" cy="244827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Майонез – это эмульсия растительного масла (≈67%) с водой (≈25%), яичным  порошком (5-6%), сухим молоком (1-3%), сахаром, уксусом и специями.</a:t>
            </a:r>
            <a:endParaRPr lang="ru-RU" dirty="0"/>
          </a:p>
        </p:txBody>
      </p:sp>
      <p:pic>
        <p:nvPicPr>
          <p:cNvPr id="14338" name="Picture 2" descr="E:\школа\zagruzheno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212976"/>
            <a:ext cx="4771114" cy="3176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7765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60648"/>
            <a:ext cx="91440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Домашнее задание - всем(</a:t>
            </a:r>
            <a:r>
              <a:rPr lang="ru-RU" sz="2000" b="1" dirty="0" smtClean="0">
                <a:solidFill>
                  <a:srgbClr val="FF0000"/>
                </a:solidFill>
              </a:rPr>
              <a:t>см выше</a:t>
            </a:r>
            <a:r>
              <a:rPr lang="ru-RU" sz="2000" dirty="0" smtClean="0"/>
              <a:t>) +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Для тех, </a:t>
            </a:r>
            <a:r>
              <a:rPr lang="ru-RU" sz="2000" u="sng" dirty="0" smtClean="0"/>
              <a:t>кто не сдает </a:t>
            </a:r>
            <a:r>
              <a:rPr lang="ru-RU" sz="2000" u="sng" dirty="0" err="1" smtClean="0"/>
              <a:t>экзамен</a:t>
            </a:r>
            <a:r>
              <a:rPr lang="ru-RU" sz="2000" dirty="0" err="1" smtClean="0"/>
              <a:t>:Учебник</a:t>
            </a:r>
            <a:r>
              <a:rPr lang="ru-RU" sz="2000" dirty="0" smtClean="0"/>
              <a:t> (баз. уровень):пар.26, упр. 1*,2; пар 27*</a:t>
            </a:r>
            <a:br>
              <a:rPr lang="ru-RU" sz="2000" dirty="0" smtClean="0"/>
            </a:br>
            <a:r>
              <a:rPr lang="ru-RU" sz="2000" u="sng" dirty="0" smtClean="0"/>
              <a:t>тем, кто сдает- </a:t>
            </a:r>
            <a:r>
              <a:rPr lang="ru-RU" sz="2000" dirty="0" err="1" smtClean="0"/>
              <a:t>проф</a:t>
            </a:r>
            <a:r>
              <a:rPr lang="ru-RU" sz="2000" dirty="0" smtClean="0"/>
              <a:t> учебник: пар 44,упр 2,4; пар 45, </a:t>
            </a:r>
            <a:r>
              <a:rPr lang="ru-RU" sz="2000" dirty="0" err="1" smtClean="0"/>
              <a:t>упр</a:t>
            </a:r>
            <a:r>
              <a:rPr lang="ru-RU" sz="2000" dirty="0" smtClean="0"/>
              <a:t> 1,2 + тесты выложу в группу</a:t>
            </a:r>
          </a:p>
          <a:p>
            <a:r>
              <a:rPr lang="ru-RU" sz="2000" b="1" smtClean="0">
                <a:solidFill>
                  <a:srgbClr val="FF0000"/>
                </a:solidFill>
              </a:rPr>
              <a:t>фото  </a:t>
            </a:r>
            <a:r>
              <a:rPr lang="ru-RU" sz="2000" b="1" dirty="0" smtClean="0">
                <a:solidFill>
                  <a:srgbClr val="FF0000"/>
                </a:solidFill>
              </a:rPr>
              <a:t>решенного </a:t>
            </a:r>
            <a:r>
              <a:rPr lang="ru-RU" sz="2000" b="1" dirty="0" err="1" smtClean="0">
                <a:solidFill>
                  <a:srgbClr val="FF0000"/>
                </a:solidFill>
              </a:rPr>
              <a:t>д</a:t>
            </a:r>
            <a:r>
              <a:rPr lang="ru-RU" sz="2000" b="1" dirty="0" smtClean="0">
                <a:solidFill>
                  <a:srgbClr val="FF0000"/>
                </a:solidFill>
              </a:rPr>
              <a:t>/</a:t>
            </a:r>
            <a:r>
              <a:rPr lang="ru-RU" sz="2000" b="1" dirty="0" err="1" smtClean="0">
                <a:solidFill>
                  <a:srgbClr val="FF0000"/>
                </a:solidFill>
              </a:rPr>
              <a:t>з</a:t>
            </a:r>
            <a:r>
              <a:rPr lang="ru-RU" sz="2000" b="1" dirty="0" smtClean="0">
                <a:solidFill>
                  <a:srgbClr val="FF0000"/>
                </a:solidFill>
              </a:rPr>
              <a:t> с </a:t>
            </a:r>
            <a:r>
              <a:rPr lang="ru-RU" sz="2000" b="1" dirty="0" smtClean="0">
                <a:solidFill>
                  <a:srgbClr val="FF0000"/>
                </a:solidFill>
              </a:rPr>
              <a:t>фамилией </a:t>
            </a:r>
            <a:r>
              <a:rPr lang="ru-RU" sz="2000" b="1" dirty="0" smtClean="0">
                <a:solidFill>
                  <a:srgbClr val="FF0000"/>
                </a:solidFill>
              </a:rPr>
              <a:t>отправить   </a:t>
            </a:r>
            <a:r>
              <a:rPr lang="en-US" sz="2000" u="sng" dirty="0" smtClean="0">
                <a:hlinkClick r:id="rId2"/>
              </a:rPr>
              <a:t>chemist</a:t>
            </a:r>
            <a:r>
              <a:rPr lang="ru-RU" sz="2000" u="sng" dirty="0" smtClean="0">
                <a:hlinkClick r:id="rId2"/>
              </a:rPr>
              <a:t>4</a:t>
            </a:r>
            <a:r>
              <a:rPr lang="en-US" sz="2000" u="sng" dirty="0" smtClean="0">
                <a:hlinkClick r:id="rId2"/>
              </a:rPr>
              <a:t>dist</a:t>
            </a:r>
            <a:r>
              <a:rPr lang="ru-RU" sz="2000" u="sng" dirty="0" smtClean="0">
                <a:hlinkClick r:id="rId2"/>
              </a:rPr>
              <a:t>@</a:t>
            </a:r>
            <a:r>
              <a:rPr lang="en-US" sz="2000" u="sng" dirty="0" smtClean="0">
                <a:hlinkClick r:id="rId2"/>
              </a:rPr>
              <a:t>mail</a:t>
            </a:r>
            <a:r>
              <a:rPr lang="ru-RU" sz="2000" u="sng" dirty="0" smtClean="0">
                <a:hlinkClick r:id="rId2"/>
              </a:rPr>
              <a:t>.</a:t>
            </a:r>
            <a:r>
              <a:rPr lang="en-US" sz="2000" u="sng" dirty="0" err="1" smtClean="0">
                <a:hlinkClick r:id="rId2"/>
              </a:rPr>
              <a:t>ru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2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351837" cy="4018458"/>
          </a:xfrm>
        </p:spPr>
        <p:txBody>
          <a:bodyPr/>
          <a:lstStyle/>
          <a:p>
            <a:r>
              <a:rPr lang="ru-RU" altLang="ru-RU" dirty="0"/>
              <a:t>Среди сложных эфиров особое место занимают природные соединения – </a:t>
            </a:r>
            <a:r>
              <a:rPr lang="en-US" altLang="ru-RU" dirty="0"/>
              <a:t/>
            </a:r>
            <a:br>
              <a:rPr lang="en-US" altLang="ru-RU" dirty="0"/>
            </a:br>
            <a:r>
              <a:rPr lang="ru-RU" altLang="ru-RU" sz="6600" b="1" i="1" dirty="0">
                <a:solidFill>
                  <a:srgbClr val="FF0000"/>
                </a:solidFill>
              </a:rPr>
              <a:t>жиры</a:t>
            </a:r>
            <a:r>
              <a:rPr lang="ru-RU" altLang="ru-RU" dirty="0"/>
              <a:t>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2924944"/>
            <a:ext cx="1779587" cy="342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118521"/>
            <a:ext cx="2973899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E:\школа\liniya-proizvodstva-slivochnogo-masla-metodom-preobrazovaniya-vyisokojirnyih-slivok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5480" y="4077072"/>
            <a:ext cx="2835005" cy="2155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3309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Что такое жиры</a:t>
            </a:r>
            <a:r>
              <a:rPr lang="ru-RU" sz="5400" dirty="0" smtClean="0">
                <a:solidFill>
                  <a:srgbClr val="FF0000"/>
                </a:solidFill>
              </a:rPr>
              <a:t>?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12290" name="Picture 2" descr="E:\школа\masla-i-zhir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84784"/>
            <a:ext cx="7620000" cy="501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6164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35496" y="-27384"/>
            <a:ext cx="8893175" cy="2649537"/>
          </a:xfrm>
        </p:spPr>
        <p:txBody>
          <a:bodyPr/>
          <a:lstStyle/>
          <a:p>
            <a:r>
              <a:rPr lang="ru-RU" altLang="ru-RU" b="1" i="1" dirty="0">
                <a:solidFill>
                  <a:srgbClr val="FF0000"/>
                </a:solidFill>
              </a:rPr>
              <a:t>Жиры</a:t>
            </a:r>
            <a:r>
              <a:rPr lang="ru-RU" altLang="ru-RU" b="1" i="1" dirty="0">
                <a:solidFill>
                  <a:srgbClr val="FFFF00"/>
                </a:solidFill>
              </a:rPr>
              <a:t> </a:t>
            </a:r>
            <a:r>
              <a:rPr lang="ru-RU" altLang="ru-RU" dirty="0"/>
              <a:t>– </a:t>
            </a:r>
            <a:r>
              <a:rPr lang="ru-RU" altLang="ru-RU" sz="3600" dirty="0"/>
              <a:t>это </a:t>
            </a:r>
            <a:r>
              <a:rPr lang="ru-RU" altLang="ru-RU" sz="3600" dirty="0" smtClean="0"/>
              <a:t> сложные эфиры </a:t>
            </a:r>
            <a:r>
              <a:rPr lang="ru-RU" altLang="ru-RU" sz="3600" dirty="0"/>
              <a:t>глицерина и высших карбоновых кислот  с </a:t>
            </a:r>
            <a:r>
              <a:rPr lang="ru-RU" altLang="ru-RU" sz="3600" dirty="0" smtClean="0"/>
              <a:t>неразветвленной </a:t>
            </a:r>
            <a:r>
              <a:rPr lang="ru-RU" altLang="ru-RU" sz="3600" dirty="0"/>
              <a:t>углеродной цепью. </a:t>
            </a:r>
            <a:r>
              <a:rPr lang="ru-RU" altLang="ru-RU" sz="3600" dirty="0" smtClean="0"/>
              <a:t/>
            </a:r>
            <a:br>
              <a:rPr lang="ru-RU" altLang="ru-RU" sz="3600" dirty="0" smtClean="0"/>
            </a:br>
            <a:r>
              <a:rPr lang="ru-RU" altLang="ru-RU" sz="3600" dirty="0" smtClean="0"/>
              <a:t>Общая </a:t>
            </a:r>
            <a:r>
              <a:rPr lang="ru-RU" altLang="ru-RU" sz="3600" dirty="0"/>
              <a:t>формула жиров: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636912"/>
            <a:ext cx="8820150" cy="39338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800" dirty="0"/>
              <a:t>        </a:t>
            </a:r>
            <a:r>
              <a:rPr lang="ru-RU" altLang="ru-RU" sz="2000" dirty="0"/>
              <a:t> </a:t>
            </a:r>
            <a:r>
              <a:rPr lang="en-US" altLang="ru-RU" sz="2000" dirty="0"/>
              <a:t> </a:t>
            </a:r>
            <a:r>
              <a:rPr lang="ru-RU" altLang="ru-RU" sz="2000" dirty="0"/>
              <a:t>             </a:t>
            </a:r>
            <a:r>
              <a:rPr lang="ru-RU" altLang="ru-RU" sz="2400" b="1" dirty="0"/>
              <a:t>O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dirty="0"/>
              <a:t>             </a:t>
            </a:r>
            <a:r>
              <a:rPr lang="ru-RU" altLang="ru-RU" sz="2400" b="1" dirty="0" smtClean="0"/>
              <a:t> </a:t>
            </a:r>
            <a:r>
              <a:rPr lang="ru-RU" altLang="ru-RU" sz="2400" b="1" dirty="0"/>
              <a:t>  </a:t>
            </a:r>
            <a:r>
              <a:rPr lang="he-IL" altLang="ru-RU" sz="2400" b="1" dirty="0"/>
              <a:t>׀׀</a:t>
            </a:r>
            <a:r>
              <a:rPr lang="ru-RU" altLang="ru-RU" sz="2400" b="1" dirty="0"/>
              <a:t>         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dirty="0" smtClean="0">
                <a:solidFill>
                  <a:schemeClr val="tx2">
                    <a:lumMod val="75000"/>
                  </a:schemeClr>
                </a:solidFill>
              </a:rPr>
              <a:t>CH</a:t>
            </a:r>
            <a:r>
              <a:rPr lang="ru-RU" altLang="ru-RU" sz="2400" b="1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ru-RU" altLang="ru-RU" sz="2400" b="1" dirty="0" smtClean="0">
                <a:solidFill>
                  <a:schemeClr val="tx2">
                    <a:lumMod val="75000"/>
                  </a:schemeClr>
                </a:solidFill>
              </a:rPr>
              <a:t>– </a:t>
            </a:r>
            <a:r>
              <a:rPr lang="ru-RU" altLang="ru-RU" sz="2400" b="1" dirty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ru-RU" altLang="ru-RU" sz="2400" b="1" dirty="0"/>
              <a:t>– C – </a:t>
            </a:r>
            <a:r>
              <a:rPr lang="ru-RU" altLang="ru-RU" sz="2400" b="1" dirty="0">
                <a:solidFill>
                  <a:srgbClr val="FF0000"/>
                </a:solidFill>
              </a:rPr>
              <a:t>R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dirty="0">
                <a:solidFill>
                  <a:schemeClr val="tx2">
                    <a:lumMod val="75000"/>
                  </a:schemeClr>
                </a:solidFill>
              </a:rPr>
              <a:t>|</a:t>
            </a:r>
            <a:r>
              <a:rPr lang="ru-RU" altLang="ru-RU" sz="2400" b="1" dirty="0"/>
              <a:t/>
            </a:r>
            <a:br>
              <a:rPr lang="ru-RU" altLang="ru-RU" sz="2400" b="1" dirty="0"/>
            </a:br>
            <a:r>
              <a:rPr lang="ru-RU" altLang="ru-RU" sz="2400" b="1" dirty="0"/>
              <a:t>            O</a:t>
            </a:r>
            <a:br>
              <a:rPr lang="ru-RU" altLang="ru-RU" sz="2400" b="1" dirty="0"/>
            </a:br>
            <a:r>
              <a:rPr lang="ru-RU" altLang="ru-RU" sz="2400" b="1" dirty="0"/>
              <a:t>            </a:t>
            </a:r>
            <a:r>
              <a:rPr lang="he-IL" altLang="ru-RU" sz="2400" b="1" dirty="0"/>
              <a:t>׀׀</a:t>
            </a:r>
            <a:r>
              <a:rPr lang="ru-RU" altLang="ru-RU" sz="2400" b="1" dirty="0"/>
              <a:t> 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dirty="0">
                <a:solidFill>
                  <a:schemeClr val="tx2">
                    <a:lumMod val="75000"/>
                  </a:schemeClr>
                </a:solidFill>
              </a:rPr>
              <a:t>CH – O </a:t>
            </a:r>
            <a:r>
              <a:rPr lang="ru-RU" altLang="ru-RU" sz="2400" b="1" dirty="0"/>
              <a:t>– C – </a:t>
            </a:r>
            <a:r>
              <a:rPr lang="ru-RU" altLang="ru-RU" sz="2400" b="1" dirty="0">
                <a:solidFill>
                  <a:srgbClr val="FF0000"/>
                </a:solidFill>
              </a:rPr>
              <a:t>R'  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dirty="0">
                <a:solidFill>
                  <a:schemeClr val="tx2">
                    <a:lumMod val="75000"/>
                  </a:schemeClr>
                </a:solidFill>
              </a:rPr>
              <a:t>|</a:t>
            </a:r>
            <a:r>
              <a:rPr lang="ru-RU" altLang="ru-RU" sz="2400" b="1" dirty="0"/>
              <a:t/>
            </a:r>
            <a:br>
              <a:rPr lang="ru-RU" altLang="ru-RU" sz="2400" b="1" dirty="0"/>
            </a:br>
            <a:r>
              <a:rPr lang="ru-RU" altLang="ru-RU" sz="2400" b="1" dirty="0"/>
              <a:t>            O</a:t>
            </a:r>
            <a:br>
              <a:rPr lang="ru-RU" altLang="ru-RU" sz="2400" b="1" dirty="0"/>
            </a:br>
            <a:r>
              <a:rPr lang="ru-RU" altLang="ru-RU" sz="2400" b="1" dirty="0"/>
              <a:t>            </a:t>
            </a:r>
            <a:r>
              <a:rPr lang="he-IL" altLang="ru-RU" sz="2400" b="1" dirty="0"/>
              <a:t>׀׀</a:t>
            </a:r>
            <a:r>
              <a:rPr lang="ru-RU" altLang="ru-RU" sz="2400" b="1" dirty="0"/>
              <a:t>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dirty="0">
                <a:solidFill>
                  <a:schemeClr val="tx2">
                    <a:lumMod val="75000"/>
                  </a:schemeClr>
                </a:solidFill>
              </a:rPr>
              <a:t>CH</a:t>
            </a:r>
            <a:r>
              <a:rPr lang="ru-RU" altLang="ru-RU" sz="2400" b="1" baseline="-25000" dirty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ru-RU" altLang="ru-RU" sz="2400" b="1" dirty="0"/>
              <a:t>– O – C – </a:t>
            </a:r>
            <a:r>
              <a:rPr lang="ru-RU" altLang="ru-RU" sz="2400" b="1" dirty="0">
                <a:solidFill>
                  <a:srgbClr val="FF0000"/>
                </a:solidFill>
              </a:rPr>
              <a:t>R'‘   </a:t>
            </a:r>
            <a:endParaRPr lang="ru-RU" altLang="ru-RU" sz="180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23928" y="2996952"/>
            <a:ext cx="51125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200" b="1" dirty="0" smtClean="0">
                <a:latin typeface="Arial" charset="0"/>
              </a:rPr>
              <a:t>Общее название таких соединений – </a:t>
            </a:r>
            <a:r>
              <a:rPr lang="ru-RU" altLang="ru-RU" sz="3200" b="1" u="sng" dirty="0" err="1" smtClean="0">
                <a:solidFill>
                  <a:srgbClr val="FF0000"/>
                </a:solidFill>
                <a:latin typeface="Arial" charset="0"/>
              </a:rPr>
              <a:t>три</a:t>
            </a:r>
            <a:r>
              <a:rPr lang="ru-RU" altLang="ru-RU" sz="3200" b="1" u="sng" dirty="0" err="1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глицериды</a:t>
            </a:r>
            <a:r>
              <a:rPr lang="ru-RU" altLang="ru-RU" sz="3200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 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589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Rectangle 4"/>
          <p:cNvSpPr>
            <a:spLocks noGrp="1" noChangeArrowheads="1"/>
          </p:cNvSpPr>
          <p:nvPr>
            <p:ph type="title"/>
          </p:nvPr>
        </p:nvSpPr>
        <p:spPr>
          <a:xfrm>
            <a:off x="107504" y="274638"/>
            <a:ext cx="8893175" cy="6178550"/>
          </a:xfrm>
        </p:spPr>
        <p:txBody>
          <a:bodyPr/>
          <a:lstStyle/>
          <a:p>
            <a:r>
              <a:rPr lang="ru-RU" altLang="ru-RU" dirty="0"/>
              <a:t>В состав природных триглицеридов входят остатки </a:t>
            </a:r>
            <a:r>
              <a:rPr lang="ru-RU" altLang="ru-RU" u="sng" dirty="0"/>
              <a:t>насыщенных кислот</a:t>
            </a:r>
            <a:r>
              <a:rPr lang="ru-RU" altLang="ru-RU" dirty="0"/>
              <a:t>: пальмитиновой - </a:t>
            </a:r>
            <a:r>
              <a:rPr lang="ru-RU" altLang="ru-RU" dirty="0">
                <a:solidFill>
                  <a:schemeClr val="tx2"/>
                </a:solidFill>
              </a:rPr>
              <a:t>C</a:t>
            </a:r>
            <a:r>
              <a:rPr lang="ru-RU" altLang="ru-RU" baseline="-25000" dirty="0">
                <a:solidFill>
                  <a:schemeClr val="tx2"/>
                </a:solidFill>
              </a:rPr>
              <a:t>15</a:t>
            </a:r>
            <a:r>
              <a:rPr lang="ru-RU" altLang="ru-RU" dirty="0">
                <a:solidFill>
                  <a:schemeClr val="tx2"/>
                </a:solidFill>
              </a:rPr>
              <a:t>H</a:t>
            </a:r>
            <a:r>
              <a:rPr lang="ru-RU" altLang="ru-RU" baseline="-25000" dirty="0">
                <a:solidFill>
                  <a:schemeClr val="tx2"/>
                </a:solidFill>
              </a:rPr>
              <a:t>31</a:t>
            </a:r>
            <a:r>
              <a:rPr lang="ru-RU" altLang="ru-RU" dirty="0">
                <a:solidFill>
                  <a:schemeClr val="tx2"/>
                </a:solidFill>
              </a:rPr>
              <a:t>COOH</a:t>
            </a:r>
            <a:r>
              <a:rPr lang="ru-RU" altLang="ru-RU" dirty="0"/>
              <a:t>, стеариновой - </a:t>
            </a:r>
            <a:r>
              <a:rPr lang="ru-RU" altLang="ru-RU" dirty="0">
                <a:solidFill>
                  <a:schemeClr val="tx2"/>
                </a:solidFill>
              </a:rPr>
              <a:t>C</a:t>
            </a:r>
            <a:r>
              <a:rPr lang="ru-RU" altLang="ru-RU" baseline="-25000" dirty="0">
                <a:solidFill>
                  <a:schemeClr val="tx2"/>
                </a:solidFill>
              </a:rPr>
              <a:t>17</a:t>
            </a:r>
            <a:r>
              <a:rPr lang="ru-RU" altLang="ru-RU" dirty="0">
                <a:solidFill>
                  <a:schemeClr val="tx2"/>
                </a:solidFill>
              </a:rPr>
              <a:t>H</a:t>
            </a:r>
            <a:r>
              <a:rPr lang="ru-RU" altLang="ru-RU" baseline="-25000" dirty="0">
                <a:solidFill>
                  <a:schemeClr val="tx2"/>
                </a:solidFill>
              </a:rPr>
              <a:t>35</a:t>
            </a:r>
            <a:r>
              <a:rPr lang="ru-RU" altLang="ru-RU" dirty="0">
                <a:solidFill>
                  <a:schemeClr val="tx2"/>
                </a:solidFill>
              </a:rPr>
              <a:t>COOH</a:t>
            </a:r>
            <a:r>
              <a:rPr lang="ru-RU" altLang="ru-RU" dirty="0"/>
              <a:t> </a:t>
            </a:r>
            <a:br>
              <a:rPr lang="ru-RU" altLang="ru-RU" dirty="0"/>
            </a:br>
            <a:r>
              <a:rPr lang="ru-RU" altLang="ru-RU" dirty="0"/>
              <a:t>и </a:t>
            </a:r>
            <a:r>
              <a:rPr lang="ru-RU" altLang="ru-RU" u="sng" dirty="0"/>
              <a:t>ненасыщенных кислот</a:t>
            </a:r>
            <a:r>
              <a:rPr lang="ru-RU" altLang="ru-RU" dirty="0"/>
              <a:t>:</a:t>
            </a:r>
            <a:br>
              <a:rPr lang="ru-RU" altLang="ru-RU" dirty="0"/>
            </a:br>
            <a:r>
              <a:rPr lang="ru-RU" altLang="ru-RU" dirty="0"/>
              <a:t> олеиновой - </a:t>
            </a:r>
            <a:r>
              <a:rPr lang="ru-RU" altLang="ru-RU" dirty="0">
                <a:solidFill>
                  <a:schemeClr val="accent6">
                    <a:lumMod val="50000"/>
                  </a:schemeClr>
                </a:solidFill>
              </a:rPr>
              <a:t>C</a:t>
            </a:r>
            <a:r>
              <a:rPr lang="ru-RU" altLang="ru-RU" baseline="-25000" dirty="0">
                <a:solidFill>
                  <a:schemeClr val="accent6">
                    <a:lumMod val="50000"/>
                  </a:schemeClr>
                </a:solidFill>
              </a:rPr>
              <a:t>17</a:t>
            </a:r>
            <a:r>
              <a:rPr lang="ru-RU" altLang="ru-RU" dirty="0">
                <a:solidFill>
                  <a:schemeClr val="accent6">
                    <a:lumMod val="50000"/>
                  </a:schemeClr>
                </a:solidFill>
              </a:rPr>
              <a:t>H</a:t>
            </a:r>
            <a:r>
              <a:rPr lang="ru-RU" altLang="ru-RU" baseline="-25000" dirty="0">
                <a:solidFill>
                  <a:schemeClr val="accent6">
                    <a:lumMod val="50000"/>
                  </a:schemeClr>
                </a:solidFill>
              </a:rPr>
              <a:t>33</a:t>
            </a:r>
            <a:r>
              <a:rPr lang="ru-RU" altLang="ru-RU" dirty="0">
                <a:solidFill>
                  <a:schemeClr val="accent6">
                    <a:lumMod val="50000"/>
                  </a:schemeClr>
                </a:solidFill>
              </a:rPr>
              <a:t>COOH</a:t>
            </a:r>
            <a:r>
              <a:rPr lang="ru-RU" altLang="ru-RU" dirty="0"/>
              <a:t>, </a:t>
            </a:r>
            <a:r>
              <a:rPr lang="ru-RU" altLang="ru-RU" dirty="0" err="1"/>
              <a:t>линолевой</a:t>
            </a:r>
            <a:r>
              <a:rPr lang="ru-RU" altLang="ru-RU" dirty="0"/>
              <a:t> -</a:t>
            </a:r>
            <a:r>
              <a:rPr lang="ru-RU" altLang="ru-RU" sz="900" dirty="0"/>
              <a:t> </a:t>
            </a:r>
            <a:r>
              <a:rPr lang="ru-RU" altLang="ru-RU" dirty="0">
                <a:solidFill>
                  <a:schemeClr val="accent6">
                    <a:lumMod val="50000"/>
                  </a:schemeClr>
                </a:solidFill>
              </a:rPr>
              <a:t>C</a:t>
            </a:r>
            <a:r>
              <a:rPr lang="ru-RU" altLang="ru-RU" baseline="-25000" dirty="0">
                <a:solidFill>
                  <a:schemeClr val="accent6">
                    <a:lumMod val="50000"/>
                  </a:schemeClr>
                </a:solidFill>
              </a:rPr>
              <a:t>17</a:t>
            </a:r>
            <a:r>
              <a:rPr lang="ru-RU" altLang="ru-RU" dirty="0">
                <a:solidFill>
                  <a:schemeClr val="accent6">
                    <a:lumMod val="50000"/>
                  </a:schemeClr>
                </a:solidFill>
              </a:rPr>
              <a:t>H</a:t>
            </a:r>
            <a:r>
              <a:rPr lang="ru-RU" altLang="ru-RU" baseline="-25000" dirty="0">
                <a:solidFill>
                  <a:schemeClr val="accent6">
                    <a:lumMod val="50000"/>
                  </a:schemeClr>
                </a:solidFill>
              </a:rPr>
              <a:t>31</a:t>
            </a:r>
            <a:r>
              <a:rPr lang="ru-RU" altLang="ru-RU" dirty="0">
                <a:solidFill>
                  <a:schemeClr val="accent6">
                    <a:lumMod val="50000"/>
                  </a:schemeClr>
                </a:solidFill>
              </a:rPr>
              <a:t>COOH</a:t>
            </a:r>
            <a:r>
              <a:rPr lang="ru-RU" altLang="ru-RU" dirty="0"/>
              <a:t>, линоленовой - </a:t>
            </a:r>
            <a:r>
              <a:rPr lang="ru-RU" altLang="ru-RU" dirty="0">
                <a:solidFill>
                  <a:schemeClr val="accent6">
                    <a:lumMod val="50000"/>
                  </a:schemeClr>
                </a:solidFill>
              </a:rPr>
              <a:t>C</a:t>
            </a:r>
            <a:r>
              <a:rPr lang="ru-RU" altLang="ru-RU" baseline="-25000" dirty="0">
                <a:solidFill>
                  <a:schemeClr val="accent6">
                    <a:lumMod val="50000"/>
                  </a:schemeClr>
                </a:solidFill>
              </a:rPr>
              <a:t>17</a:t>
            </a:r>
            <a:r>
              <a:rPr lang="ru-RU" altLang="ru-RU" dirty="0">
                <a:solidFill>
                  <a:schemeClr val="accent6">
                    <a:lumMod val="50000"/>
                  </a:schemeClr>
                </a:solidFill>
              </a:rPr>
              <a:t>H</a:t>
            </a:r>
            <a:r>
              <a:rPr lang="ru-RU" altLang="ru-RU" baseline="-25000" dirty="0">
                <a:solidFill>
                  <a:schemeClr val="accent6">
                    <a:lumMod val="50000"/>
                  </a:schemeClr>
                </a:solidFill>
              </a:rPr>
              <a:t>29</a:t>
            </a:r>
            <a:r>
              <a:rPr lang="ru-RU" altLang="ru-RU" dirty="0">
                <a:solidFill>
                  <a:schemeClr val="accent6">
                    <a:lumMod val="50000"/>
                  </a:schemeClr>
                </a:solidFill>
              </a:rPr>
              <a:t>COOH</a:t>
            </a:r>
            <a:r>
              <a:rPr lang="ru-RU" alt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109422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0" y="260648"/>
          <a:ext cx="9144000" cy="5805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02651" y="4593564"/>
            <a:ext cx="4032448" cy="11521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060843" y="4737580"/>
            <a:ext cx="3888432" cy="100811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2533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школа\0027-027-ZHirnye-kisloty-predelnye-i-nepredelny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1358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488"/>
            <a:ext cx="8893175" cy="1143000"/>
          </a:xfrm>
        </p:spPr>
        <p:txBody>
          <a:bodyPr/>
          <a:lstStyle/>
          <a:p>
            <a:r>
              <a:rPr lang="ru-RU" altLang="ru-RU" sz="4000" b="1" dirty="0">
                <a:solidFill>
                  <a:srgbClr val="FF0000"/>
                </a:solidFill>
              </a:rPr>
              <a:t>Синтез жиров</a:t>
            </a:r>
            <a:r>
              <a:rPr lang="ru-RU" altLang="ru-RU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130052" name="Picture 4" descr="Триглицерид (2274 байт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178" y="2116852"/>
            <a:ext cx="8893175" cy="328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1276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24944"/>
            <a:ext cx="9153986" cy="286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131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260350"/>
            <a:ext cx="9144000" cy="1152525"/>
          </a:xfrm>
        </p:spPr>
        <p:txBody>
          <a:bodyPr/>
          <a:lstStyle/>
          <a:p>
            <a:r>
              <a:rPr lang="ru-RU" altLang="ru-RU" sz="4400" b="1" i="1" dirty="0">
                <a:solidFill>
                  <a:srgbClr val="FF0000"/>
                </a:solidFill>
              </a:rPr>
              <a:t>Химические свойства жиров</a:t>
            </a:r>
            <a:r>
              <a:rPr lang="ru-RU" altLang="ru-RU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4131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1412875"/>
            <a:ext cx="9144000" cy="4225925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b="1" i="1" dirty="0">
                <a:solidFill>
                  <a:schemeClr val="tx1"/>
                </a:solidFill>
              </a:rPr>
              <a:t>Гидролиз</a:t>
            </a:r>
            <a:r>
              <a:rPr lang="ru-RU" altLang="ru-RU" dirty="0">
                <a:solidFill>
                  <a:schemeClr val="tx1"/>
                </a:solidFill>
              </a:rPr>
              <a:t> жиров под действием воды протекает обратимо:</a:t>
            </a:r>
          </a:p>
          <a:p>
            <a:pPr marL="609600" indent="-609600"/>
            <a:endParaRPr lang="ru-RU" altLang="ru-RU" dirty="0"/>
          </a:p>
          <a:p>
            <a:pPr marL="609600" indent="-609600"/>
            <a:endParaRPr lang="ru-RU" altLang="ru-RU" dirty="0"/>
          </a:p>
        </p:txBody>
      </p:sp>
      <p:sp>
        <p:nvSpPr>
          <p:cNvPr id="141319" name="Line 7"/>
          <p:cNvSpPr>
            <a:spLocks noChangeShapeType="1"/>
          </p:cNvSpPr>
          <p:nvPr/>
        </p:nvSpPr>
        <p:spPr bwMode="auto">
          <a:xfrm flipH="1">
            <a:off x="4139952" y="4346071"/>
            <a:ext cx="5762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763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390</Words>
  <Application>Microsoft Office PowerPoint</Application>
  <PresentationFormat>Экран (4:3)</PresentationFormat>
  <Paragraphs>63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Среди сложных эфиров особое место занимают природные соединения –  жиры. </vt:lpstr>
      <vt:lpstr>Что такое жиры?</vt:lpstr>
      <vt:lpstr>Жиры – это  сложные эфиры глицерина и высших карбоновых кислот  с неразветвленной углеродной цепью.  Общая формула жиров:</vt:lpstr>
      <vt:lpstr>В состав природных триглицеридов входят остатки насыщенных кислот: пальмитиновой - C15H31COOH, стеариновой - C17H35COOH  и ненасыщенных кислот:  олеиновой - C17H33COOH, линолевой - C17H31COOH, линоленовой - C17H29COOH. </vt:lpstr>
      <vt:lpstr>Слайд 6</vt:lpstr>
      <vt:lpstr>Слайд 7</vt:lpstr>
      <vt:lpstr>Синтез жиров </vt:lpstr>
      <vt:lpstr>Химические свойства жиров </vt:lpstr>
      <vt:lpstr>Слайд 10</vt:lpstr>
      <vt:lpstr>Слайд 11</vt:lpstr>
      <vt:lpstr>Слайд 12</vt:lpstr>
      <vt:lpstr>Слайд 13</vt:lpstr>
      <vt:lpstr>Слайд 14</vt:lpstr>
      <vt:lpstr>Слайд 15</vt:lpstr>
      <vt:lpstr>Маргарин</vt:lpstr>
      <vt:lpstr>Майонез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Aleksandra</dc:creator>
  <cp:lastModifiedBy>Windows User</cp:lastModifiedBy>
  <cp:revision>24</cp:revision>
  <dcterms:created xsi:type="dcterms:W3CDTF">2020-03-16T19:59:55Z</dcterms:created>
  <dcterms:modified xsi:type="dcterms:W3CDTF">2020-04-03T12:17:48Z</dcterms:modified>
</cp:coreProperties>
</file>