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68" r:id="rId15"/>
    <p:sldId id="274" r:id="rId16"/>
    <p:sldId id="273" r:id="rId17"/>
    <p:sldId id="271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 varScale="1">
        <p:scale>
          <a:sx n="98" d="100"/>
          <a:sy n="98" d="100"/>
        </p:scale>
        <p:origin x="34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7E2C-B74D-460D-86B9-82861F31AC2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19E5113-20AC-4B54-BDD2-39E9D2AAACA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7E2C-B74D-460D-86B9-82861F31AC2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113-20AC-4B54-BDD2-39E9D2AAAC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7E2C-B74D-460D-86B9-82861F31AC2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113-20AC-4B54-BDD2-39E9D2AAAC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7E2C-B74D-460D-86B9-82861F31AC2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113-20AC-4B54-BDD2-39E9D2AAAC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7E2C-B74D-460D-86B9-82861F31AC2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19E5113-20AC-4B54-BDD2-39E9D2AAACA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7E2C-B74D-460D-86B9-82861F31AC2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113-20AC-4B54-BDD2-39E9D2AAACA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7E2C-B74D-460D-86B9-82861F31AC2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113-20AC-4B54-BDD2-39E9D2AAACA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7E2C-B74D-460D-86B9-82861F31AC2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113-20AC-4B54-BDD2-39E9D2AAAC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7E2C-B74D-460D-86B9-82861F31AC2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113-20AC-4B54-BDD2-39E9D2AAAC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7E2C-B74D-460D-86B9-82861F31AC2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113-20AC-4B54-BDD2-39E9D2AAACA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7E2C-B74D-460D-86B9-82861F31AC2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19E5113-20AC-4B54-BDD2-39E9D2AAACA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2E57E2C-B74D-460D-86B9-82861F31AC24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19E5113-20AC-4B54-BDD2-39E9D2AAAC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5517232"/>
            <a:ext cx="4312568" cy="109269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Учитель-логопед Христофорова С.С.</a:t>
            </a:r>
            <a:endParaRPr lang="ru-RU" dirty="0"/>
          </a:p>
          <a:p>
            <a:r>
              <a:rPr lang="ru-RU" dirty="0" smtClean="0"/>
              <a:t>МКОУ «</a:t>
            </a:r>
            <a:r>
              <a:rPr lang="ru-RU" dirty="0" err="1" smtClean="0"/>
              <a:t>Рамонский</a:t>
            </a:r>
            <a:r>
              <a:rPr lang="ru-RU" dirty="0" smtClean="0"/>
              <a:t> лицей» им. </a:t>
            </a:r>
            <a:r>
              <a:rPr lang="ru-RU" dirty="0" err="1" smtClean="0"/>
              <a:t>Е.М.Ольденбургской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«Современные требования ФГОС ОО к составлению АООП и СИПР для детей с ОВЗ»</a:t>
            </a:r>
            <a:endParaRPr lang="ru-RU" dirty="0"/>
          </a:p>
        </p:txBody>
      </p:sp>
      <p:pic>
        <p:nvPicPr>
          <p:cNvPr id="1027" name="Picture 3" descr="C:\Users\user\Desktop\Семинар 12 декабря\Картинки\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12976"/>
            <a:ext cx="6381417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93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84976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Общие сведения о </a:t>
            </a:r>
            <a:r>
              <a:rPr lang="ru-RU" dirty="0" smtClean="0"/>
              <a:t>ребенке и его родителях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179512" y="1268760"/>
            <a:ext cx="5040560" cy="518457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ФИО ребёнка.</a:t>
            </a:r>
            <a:endParaRPr lang="ru-RU" dirty="0"/>
          </a:p>
          <a:p>
            <a:r>
              <a:rPr lang="ru-RU" dirty="0"/>
              <a:t>Год </a:t>
            </a:r>
            <a:r>
              <a:rPr lang="ru-RU" dirty="0" smtClean="0"/>
              <a:t>рождения, возраст ребёнка.</a:t>
            </a:r>
          </a:p>
          <a:p>
            <a:r>
              <a:rPr lang="ru-RU" dirty="0"/>
              <a:t>Год поступления в 1 </a:t>
            </a:r>
            <a:r>
              <a:rPr lang="ru-RU" dirty="0" smtClean="0"/>
              <a:t>класс.</a:t>
            </a:r>
            <a:endParaRPr lang="ru-RU" dirty="0"/>
          </a:p>
          <a:p>
            <a:r>
              <a:rPr lang="ru-RU" dirty="0" smtClean="0"/>
              <a:t>Класс обучения.</a:t>
            </a:r>
            <a:endParaRPr lang="ru-RU" dirty="0"/>
          </a:p>
          <a:p>
            <a:r>
              <a:rPr lang="ru-RU" dirty="0" smtClean="0"/>
              <a:t>Место проживания.</a:t>
            </a:r>
            <a:endParaRPr lang="ru-RU" dirty="0"/>
          </a:p>
          <a:p>
            <a:r>
              <a:rPr lang="ru-RU" dirty="0" smtClean="0"/>
              <a:t>Дошкольная </a:t>
            </a:r>
            <a:r>
              <a:rPr lang="ru-RU" dirty="0"/>
              <a:t>подготовка  </a:t>
            </a:r>
            <a:r>
              <a:rPr lang="ru-RU" dirty="0" smtClean="0"/>
              <a:t>(проводилось </a:t>
            </a:r>
            <a:r>
              <a:rPr lang="ru-RU" dirty="0"/>
              <a:t>/не </a:t>
            </a:r>
            <a:r>
              <a:rPr lang="ru-RU" dirty="0" smtClean="0"/>
              <a:t>проводилась)</a:t>
            </a:r>
            <a:endParaRPr lang="ru-RU" dirty="0"/>
          </a:p>
          <a:p>
            <a:r>
              <a:rPr lang="ru-RU" dirty="0"/>
              <a:t> Заключение ПМПК </a:t>
            </a:r>
            <a:r>
              <a:rPr lang="ru-RU" dirty="0" smtClean="0"/>
              <a:t>.</a:t>
            </a:r>
          </a:p>
          <a:p>
            <a:r>
              <a:rPr lang="ru-RU" dirty="0" smtClean="0"/>
              <a:t>ФИО родителей.</a:t>
            </a:r>
          </a:p>
          <a:p>
            <a:r>
              <a:rPr lang="ru-RU" dirty="0" smtClean="0"/>
              <a:t>Возраст родителей.</a:t>
            </a:r>
          </a:p>
          <a:p>
            <a:r>
              <a:rPr lang="ru-RU" dirty="0" smtClean="0"/>
              <a:t>Контактные телефоны.</a:t>
            </a:r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36912"/>
            <a:ext cx="3975790" cy="345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844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pPr algn="ctr"/>
            <a:r>
              <a:rPr lang="ru-RU" dirty="0" smtClean="0"/>
              <a:t>Характеристика ребенка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447800"/>
            <a:ext cx="5328592" cy="493352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Общие сведения об ученике и его семье.</a:t>
            </a:r>
          </a:p>
          <a:p>
            <a:r>
              <a:rPr lang="ru-RU" dirty="0"/>
              <a:t>Данные медицинского обследования.</a:t>
            </a:r>
          </a:p>
          <a:p>
            <a:r>
              <a:rPr lang="ru-RU" dirty="0"/>
              <a:t>Успеваемость.</a:t>
            </a:r>
          </a:p>
          <a:p>
            <a:r>
              <a:rPr lang="ru-RU" dirty="0"/>
              <a:t>Особенности внимания и познавательной </a:t>
            </a:r>
            <a:r>
              <a:rPr lang="ru-RU" dirty="0" smtClean="0"/>
              <a:t>деятельности.</a:t>
            </a:r>
            <a:endParaRPr lang="ru-RU" dirty="0"/>
          </a:p>
          <a:p>
            <a:r>
              <a:rPr lang="ru-RU" dirty="0"/>
              <a:t>Личность и </a:t>
            </a:r>
            <a:r>
              <a:rPr lang="ru-RU" dirty="0" smtClean="0"/>
              <a:t>поведение.</a:t>
            </a:r>
            <a:endParaRPr lang="ru-RU" dirty="0"/>
          </a:p>
          <a:p>
            <a:r>
              <a:rPr lang="ru-RU" dirty="0"/>
              <a:t>Заключение </a:t>
            </a:r>
            <a:r>
              <a:rPr lang="ru-RU" dirty="0" smtClean="0"/>
              <a:t>характеристики.</a:t>
            </a:r>
            <a:endParaRPr lang="ru-RU" dirty="0"/>
          </a:p>
          <a:p>
            <a:r>
              <a:rPr lang="ru-RU" dirty="0" smtClean="0"/>
              <a:t>Приоритетные  </a:t>
            </a:r>
            <a:r>
              <a:rPr lang="ru-RU" dirty="0"/>
              <a:t>направления воспитания и обучения ребенка.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472470"/>
            <a:ext cx="2328956" cy="4620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22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6632"/>
            <a:ext cx="77724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Индивидуальный учебный </a:t>
            </a:r>
            <a:r>
              <a:rPr lang="ru-RU" dirty="0" smtClean="0"/>
              <a:t>план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7667550"/>
              </p:ext>
            </p:extLst>
          </p:nvPr>
        </p:nvGraphicFramePr>
        <p:xfrm>
          <a:off x="827584" y="583345"/>
          <a:ext cx="7560838" cy="583945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0486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58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51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Предметные области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Учебные предметы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Кол-во часов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Учитель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142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i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Обязательная </a:t>
                      </a:r>
                      <a:r>
                        <a:rPr lang="ru-RU" sz="1200" b="1" i="1" kern="5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часть</a:t>
                      </a: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67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Язык и речевая практика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Речь и альтернативная коммуникация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0,5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ФИО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64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Математика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Математические представления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0,5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ФИО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644">
                <a:tc rowSpan="4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 Окружающий мир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Окружающий природный мир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54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Человек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0,25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ФИО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5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Домоводство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5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Окружающий социальный мир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6055">
                <a:tc row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Искусство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Музыка и движение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0,5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ФИО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46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Изобразительное искусство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0,25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ФИО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514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Физическая культура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Адаптивная физкультура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514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Технология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Профильный труд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5142">
                <a:tc grid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Итого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2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647883">
                <a:tc grid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 Максимально допустимая недельная нагрузка (при 5-дневной учебной неделе)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63678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Часть учебного плана, формируемая участниками образовательного процесса</a:t>
                      </a: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 </a:t>
                      </a:r>
                      <a:r>
                        <a:rPr lang="ru-RU" sz="1200" kern="5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5142">
                <a:tc grid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Коррекционные курсы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5142">
                <a:tc grid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Сенсорное развитие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0,5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/>
                        <a:t>Ф.И.О</a:t>
                      </a:r>
                      <a:endParaRPr lang="ru-RU" sz="1200" dirty="0"/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5142">
                <a:tc grid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Предметно-практические действия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0,5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smtClean="0"/>
                        <a:t>Ф.И.О</a:t>
                      </a:r>
                      <a:endParaRPr lang="ru-RU" sz="1200" dirty="0"/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5142">
                <a:tc grid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Двигательное развитие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0,5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/>
                        <a:t>Ф.И.О</a:t>
                      </a:r>
                      <a:endParaRPr lang="ru-RU" sz="1200" dirty="0"/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5142">
                <a:tc grid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Альтернативная коммуникация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1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smtClean="0"/>
                        <a:t>Ф.И.О</a:t>
                      </a:r>
                      <a:endParaRPr lang="ru-RU" sz="1200" dirty="0"/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463678">
                <a:tc grid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Коррекционно-развивающие занятия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1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/>
                        <a:t>Ф.И.О</a:t>
                      </a:r>
                      <a:endParaRPr lang="ru-RU" sz="1200" dirty="0"/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1118">
                <a:tc grid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Итого: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3,5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48770">
                <a:tc gridSpan="2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Всего:</a:t>
                      </a:r>
                      <a:r>
                        <a:rPr lang="ru-RU" sz="1200" b="1" kern="5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5,5</a:t>
                      </a: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 часов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257" marR="332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784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724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Индивидуальный учебный </a:t>
            </a:r>
            <a:r>
              <a:rPr lang="ru-RU" dirty="0" smtClean="0"/>
              <a:t>план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69243953"/>
              </p:ext>
            </p:extLst>
          </p:nvPr>
        </p:nvGraphicFramePr>
        <p:xfrm>
          <a:off x="395536" y="908720"/>
          <a:ext cx="8496945" cy="5810471"/>
        </p:xfrm>
        <a:graphic>
          <a:graphicData uri="http://schemas.openxmlformats.org/drawingml/2006/table">
            <a:tbl>
              <a:tblPr firstRow="1" firstCol="1" bandRow="1"/>
              <a:tblGrid>
                <a:gridCol w="949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5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9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53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53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78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785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56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6020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№ п/п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Учебные предметы/ коррекционные курсы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Количество занятий по федеральному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учебному плану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Индивидуальные занятия с учителем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Занятия с родителями на дому или в других учреждениях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неделя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год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неделя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год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неделя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год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1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</a:rPr>
                        <a:t>Речь и альтернативная коммуникация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99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0,5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16,5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2,5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82,5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</a:rPr>
                        <a:t>Математические представления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66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0,5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16,5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1,5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49,5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</a:rPr>
                        <a:t>Окружающий природный мир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66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2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</a:rPr>
                        <a:t>Человек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99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0,25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8,25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2,75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90,75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2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5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</a:rPr>
                        <a:t>Домоводство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6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</a:rPr>
                        <a:t>Окружающий социальный мир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33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7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</a:rPr>
                        <a:t>Музыка и движение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66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0,5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16,5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1,5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49,5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8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</a:rPr>
                        <a:t>Изобразительное искусство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99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0,25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8,25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2.75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90,75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9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</a:rPr>
                        <a:t>Адаптивная физкультура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66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10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</a:rPr>
                        <a:t>Профильный труд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2040">
                <a:tc gridSpan="2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</a:rPr>
                        <a:t>Итого: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</a:rPr>
                        <a:t>18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</a:rPr>
                        <a:t>594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</a:rPr>
                        <a:t>66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</a:rPr>
                        <a:t>11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</a:rPr>
                        <a:t>363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11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</a:rPr>
                        <a:t>Сенсорное развитие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99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0,5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16,5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2,5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82,5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961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12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</a:rPr>
                        <a:t>Предметно-практические действия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99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0,5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16,5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2,5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82,5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13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</a:rPr>
                        <a:t>Двигательное развитие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66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0,5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16,5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1,5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49,5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14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</a:rPr>
                        <a:t>Альтернативная коммуникация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66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33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33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961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15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</a:rPr>
                        <a:t>Коррекционно-развивающие занятия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66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</a:rPr>
                        <a:t>33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</a:rPr>
                        <a:t>33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32040">
                <a:tc gridSpan="2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5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Arial Unicode MS"/>
                        </a:rPr>
                        <a:t>Итого: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</a:rPr>
                        <a:t>12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</a:rPr>
                        <a:t>396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</a:rPr>
                        <a:t>3,5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</a:rPr>
                        <a:t>115,5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</a:rPr>
                        <a:t>8,5</a:t>
                      </a:r>
                      <a:endParaRPr lang="ru-RU" sz="120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</a:rPr>
                        <a:t>280,5</a:t>
                      </a:r>
                      <a:endParaRPr lang="ru-RU" sz="12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35218" marR="3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894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2101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Содержание образования в условиях организации и </a:t>
            </a:r>
            <a:r>
              <a:rPr lang="ru-RU" dirty="0" smtClean="0"/>
              <a:t>семьи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85795826"/>
              </p:ext>
            </p:extLst>
          </p:nvPr>
        </p:nvGraphicFramePr>
        <p:xfrm>
          <a:off x="1331640" y="1700808"/>
          <a:ext cx="7299840" cy="462216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596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035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Предмет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Содержание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54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Математика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-количественные представления: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один,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много.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-определение месторасположения предметов в пространстве: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близко,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далеко.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-перемещение в пространстве в заданном направлении: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вперед,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назад.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-временные представления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утро,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обед,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вечер.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637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Перечень возможных задач, мероприятий и форм сотрудничества организации и семьи обучающегося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424935" cy="5420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171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Перечень необходимых технических средств и дидактических материалов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99592" y="1628800"/>
            <a:ext cx="7772400" cy="45720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Требования к наглядным </a:t>
            </a:r>
            <a:r>
              <a:rPr lang="ru-RU" dirty="0" smtClean="0"/>
              <a:t>пособиям:</a:t>
            </a:r>
          </a:p>
          <a:p>
            <a:pPr indent="274320">
              <a:buFont typeface="Wingdings" panose="05000000000000000000" pitchFamily="2" charset="2"/>
              <a:buChar char="v"/>
            </a:pPr>
            <a:r>
              <a:rPr lang="ru-RU" dirty="0"/>
              <a:t>Четкий контур (картинки</a:t>
            </a:r>
            <a:r>
              <a:rPr lang="ru-RU" dirty="0" smtClean="0"/>
              <a:t>).</a:t>
            </a:r>
            <a:endParaRPr lang="ru-RU" dirty="0"/>
          </a:p>
          <a:p>
            <a:pPr indent="274320">
              <a:buFont typeface="Wingdings" panose="05000000000000000000" pitchFamily="2" charset="2"/>
              <a:buChar char="v"/>
            </a:pPr>
            <a:r>
              <a:rPr lang="ru-RU" dirty="0"/>
              <a:t>Размер больше 6 см (предметные картинки</a:t>
            </a:r>
            <a:r>
              <a:rPr lang="ru-RU" dirty="0" smtClean="0"/>
              <a:t>).</a:t>
            </a:r>
            <a:endParaRPr lang="ru-RU" dirty="0"/>
          </a:p>
          <a:p>
            <a:pPr indent="274320">
              <a:buFont typeface="Wingdings" panose="05000000000000000000" pitchFamily="2" charset="2"/>
              <a:buChar char="v"/>
            </a:pPr>
            <a:r>
              <a:rPr lang="ru-RU" dirty="0"/>
              <a:t>Натуральный окрас (животные </a:t>
            </a:r>
            <a:r>
              <a:rPr lang="ru-RU" dirty="0" smtClean="0"/>
              <a:t>).</a:t>
            </a:r>
            <a:endParaRPr lang="ru-RU" dirty="0"/>
          </a:p>
          <a:p>
            <a:pPr indent="274320">
              <a:buFont typeface="Wingdings" panose="05000000000000000000" pitchFamily="2" charset="2"/>
              <a:buChar char="v"/>
            </a:pPr>
            <a:r>
              <a:rPr lang="ru-RU" dirty="0"/>
              <a:t>Матовая поверхность ( нарушения зрения, аутизм</a:t>
            </a:r>
            <a:r>
              <a:rPr lang="ru-RU" dirty="0" smtClean="0"/>
              <a:t>).</a:t>
            </a:r>
            <a:endParaRPr lang="ru-RU" dirty="0"/>
          </a:p>
          <a:p>
            <a:pPr indent="274320">
              <a:buFont typeface="Wingdings" panose="05000000000000000000" pitchFamily="2" charset="2"/>
              <a:buChar char="v"/>
            </a:pPr>
            <a:r>
              <a:rPr lang="ru-RU" dirty="0"/>
              <a:t>Яркий окрас (красный, зеленый, синий, желтый</a:t>
            </a:r>
            <a:r>
              <a:rPr lang="ru-RU" dirty="0" smtClean="0"/>
              <a:t>).</a:t>
            </a:r>
            <a:endParaRPr lang="ru-RU" dirty="0"/>
          </a:p>
          <a:p>
            <a:pPr indent="274320">
              <a:buFont typeface="Wingdings" panose="05000000000000000000" pitchFamily="2" charset="2"/>
              <a:buChar char="v"/>
            </a:pPr>
            <a:r>
              <a:rPr lang="ru-RU" dirty="0"/>
              <a:t>Гигиеничность ( дерево, пластик</a:t>
            </a:r>
            <a:r>
              <a:rPr lang="ru-RU" dirty="0" smtClean="0"/>
              <a:t>).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2557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2101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Средства мониторинга и оценки динамики обучения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179512" y="1628800"/>
            <a:ext cx="8856984" cy="457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Уровни самостоятельности при выполнении заданий 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 smtClean="0"/>
              <a:t>не </a:t>
            </a:r>
            <a:r>
              <a:rPr lang="ru-RU" dirty="0"/>
              <a:t>выполняет задание </a:t>
            </a:r>
            <a:r>
              <a:rPr lang="ru-RU" dirty="0" smtClean="0"/>
              <a:t> «-»;</a:t>
            </a:r>
            <a:endParaRPr lang="ru-RU" dirty="0"/>
          </a:p>
          <a:p>
            <a:r>
              <a:rPr lang="ru-RU" dirty="0" smtClean="0"/>
              <a:t>выполняет </a:t>
            </a:r>
            <a:r>
              <a:rPr lang="ru-RU" dirty="0"/>
              <a:t>задание со значительной помощью </a:t>
            </a:r>
            <a:r>
              <a:rPr lang="ru-RU" dirty="0" smtClean="0"/>
              <a:t> «</a:t>
            </a:r>
            <a:r>
              <a:rPr lang="ru-RU" dirty="0" err="1" smtClean="0"/>
              <a:t>зп</a:t>
            </a:r>
            <a:r>
              <a:rPr lang="ru-RU" dirty="0" smtClean="0"/>
              <a:t>»;</a:t>
            </a:r>
            <a:endParaRPr lang="ru-RU" dirty="0"/>
          </a:p>
          <a:p>
            <a:r>
              <a:rPr lang="ru-RU" dirty="0" smtClean="0"/>
              <a:t>выполняет </a:t>
            </a:r>
            <a:r>
              <a:rPr lang="ru-RU" dirty="0"/>
              <a:t>задание с частичной помощью </a:t>
            </a:r>
            <a:r>
              <a:rPr lang="ru-RU" dirty="0" smtClean="0"/>
              <a:t>«</a:t>
            </a:r>
            <a:r>
              <a:rPr lang="ru-RU" dirty="0" err="1" smtClean="0"/>
              <a:t>чп</a:t>
            </a:r>
            <a:r>
              <a:rPr lang="ru-RU" dirty="0" smtClean="0"/>
              <a:t>»;</a:t>
            </a:r>
            <a:endParaRPr lang="ru-RU" dirty="0"/>
          </a:p>
          <a:p>
            <a:r>
              <a:rPr lang="ru-RU" dirty="0" smtClean="0"/>
              <a:t>выполняет </a:t>
            </a:r>
            <a:r>
              <a:rPr lang="ru-RU" dirty="0"/>
              <a:t>задание по подражанию </a:t>
            </a:r>
            <a:r>
              <a:rPr lang="ru-RU" dirty="0" smtClean="0"/>
              <a:t>«п»;</a:t>
            </a:r>
            <a:endParaRPr lang="ru-RU" dirty="0"/>
          </a:p>
          <a:p>
            <a:r>
              <a:rPr lang="ru-RU" dirty="0" smtClean="0"/>
              <a:t>выполняет </a:t>
            </a:r>
            <a:r>
              <a:rPr lang="ru-RU" dirty="0"/>
              <a:t>задание по образцу </a:t>
            </a:r>
            <a:r>
              <a:rPr lang="ru-RU" dirty="0" smtClean="0"/>
              <a:t>«о»;</a:t>
            </a:r>
            <a:endParaRPr lang="ru-RU" dirty="0"/>
          </a:p>
          <a:p>
            <a:r>
              <a:rPr lang="ru-RU" dirty="0" smtClean="0"/>
              <a:t>выполняет </a:t>
            </a:r>
            <a:r>
              <a:rPr lang="ru-RU" dirty="0"/>
              <a:t>задание самостоятельно, но допускает ошибки </a:t>
            </a:r>
            <a:r>
              <a:rPr lang="ru-RU" dirty="0" smtClean="0"/>
              <a:t>«</a:t>
            </a:r>
            <a:r>
              <a:rPr lang="ru-RU" dirty="0" err="1" smtClean="0"/>
              <a:t>сш</a:t>
            </a:r>
            <a:r>
              <a:rPr lang="ru-RU" dirty="0" smtClean="0"/>
              <a:t>»;</a:t>
            </a:r>
            <a:endParaRPr lang="ru-RU" dirty="0"/>
          </a:p>
          <a:p>
            <a:r>
              <a:rPr lang="ru-RU" dirty="0" smtClean="0"/>
              <a:t>выполняет </a:t>
            </a:r>
            <a:r>
              <a:rPr lang="ru-RU" dirty="0"/>
              <a:t>задание самостоятельно (без ошибок) </a:t>
            </a:r>
            <a:r>
              <a:rPr lang="ru-RU" dirty="0" smtClean="0"/>
              <a:t>«+».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7397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564904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Спасибо за внимание!!!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62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3729608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Рабочая группа: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052736"/>
            <a:ext cx="4233664" cy="2592288"/>
          </a:xfrm>
        </p:spPr>
        <p:txBody>
          <a:bodyPr/>
          <a:lstStyle/>
          <a:p>
            <a:r>
              <a:rPr lang="ru-RU" dirty="0" smtClean="0"/>
              <a:t>Заместитель директора</a:t>
            </a:r>
          </a:p>
          <a:p>
            <a:r>
              <a:rPr lang="ru-RU" dirty="0" smtClean="0"/>
              <a:t>Классный руководитель</a:t>
            </a:r>
          </a:p>
          <a:p>
            <a:r>
              <a:rPr lang="ru-RU" dirty="0" smtClean="0"/>
              <a:t>Учитель-логопед</a:t>
            </a:r>
          </a:p>
          <a:p>
            <a:r>
              <a:rPr lang="ru-RU" dirty="0" smtClean="0"/>
              <a:t>Педагог-психолог</a:t>
            </a:r>
          </a:p>
          <a:p>
            <a:r>
              <a:rPr lang="ru-RU" dirty="0" smtClean="0"/>
              <a:t>Дефектолог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4018282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низ 3"/>
          <p:cNvSpPr/>
          <p:nvPr/>
        </p:nvSpPr>
        <p:spPr>
          <a:xfrm>
            <a:off x="1187624" y="3501008"/>
            <a:ext cx="576064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996306" y="4422513"/>
            <a:ext cx="7929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АООП (для всех детей этой нозологии)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763688" y="5854507"/>
            <a:ext cx="7200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АОП или СИПР </a:t>
            </a:r>
          </a:p>
          <a:p>
            <a:pPr algn="ctr"/>
            <a:r>
              <a:rPr lang="ru-RU" sz="2400" dirty="0" smtClean="0"/>
              <a:t>(для одного, конкретного ребенка)</a:t>
            </a:r>
            <a:endParaRPr lang="ru-RU" sz="2400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4788024" y="4945733"/>
            <a:ext cx="648072" cy="8954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95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01.09.2016 года</a:t>
            </a:r>
            <a:br>
              <a:rPr lang="ru-RU" dirty="0" smtClean="0"/>
            </a:br>
            <a:r>
              <a:rPr lang="ru-RU" dirty="0" smtClean="0"/>
              <a:t>ФГОС НОО обучающихся с ОВЗ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23528" y="2060848"/>
            <a:ext cx="4180656" cy="1333128"/>
          </a:xfrm>
        </p:spPr>
        <p:txBody>
          <a:bodyPr/>
          <a:lstStyle/>
          <a:p>
            <a:pPr algn="ctr"/>
            <a:r>
              <a:rPr lang="ru-RU" dirty="0" smtClean="0"/>
              <a:t>Обучающиеся не по ФГОС</a:t>
            </a:r>
          </a:p>
          <a:p>
            <a:pPr algn="ctr"/>
            <a:r>
              <a:rPr lang="ru-RU" dirty="0" smtClean="0"/>
              <a:t>(начавшие обучение до 01.09.16)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932040" y="2132856"/>
            <a:ext cx="3733800" cy="1224136"/>
          </a:xfrm>
        </p:spPr>
        <p:txBody>
          <a:bodyPr/>
          <a:lstStyle/>
          <a:p>
            <a:pPr algn="ctr"/>
            <a:r>
              <a:rPr lang="ru-RU" dirty="0" smtClean="0"/>
              <a:t>Обучающиеся по ФГОС</a:t>
            </a:r>
          </a:p>
          <a:p>
            <a:pPr algn="ctr"/>
            <a:r>
              <a:rPr lang="ru-RU" dirty="0" smtClean="0"/>
              <a:t>(начавшие обучение после 01.09.16)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3573016"/>
            <a:ext cx="3733800" cy="720080"/>
          </a:xfrm>
        </p:spPr>
        <p:txBody>
          <a:bodyPr/>
          <a:lstStyle/>
          <a:p>
            <a:r>
              <a:rPr lang="ru-RU" dirty="0" smtClean="0"/>
              <a:t>Старым программам 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4"/>
          </p:nvPr>
        </p:nvSpPr>
        <p:spPr>
          <a:xfrm>
            <a:off x="4860032" y="3573016"/>
            <a:ext cx="3733800" cy="648072"/>
          </a:xfrm>
        </p:spPr>
        <p:txBody>
          <a:bodyPr/>
          <a:lstStyle/>
          <a:p>
            <a:pPr algn="ctr"/>
            <a:r>
              <a:rPr lang="ru-RU" dirty="0" smtClean="0"/>
              <a:t>По новым АООП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09120"/>
            <a:ext cx="4067175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694845"/>
            <a:ext cx="31908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3184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49878" y="310102"/>
            <a:ext cx="6950514" cy="706090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Варианты АООП </a:t>
            </a:r>
            <a:r>
              <a:rPr lang="ru-RU" sz="3200" dirty="0" smtClean="0"/>
              <a:t>НОО</a:t>
            </a:r>
            <a:endParaRPr lang="ru-RU" sz="3200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70827757"/>
              </p:ext>
            </p:extLst>
          </p:nvPr>
        </p:nvGraphicFramePr>
        <p:xfrm>
          <a:off x="1149878" y="1141124"/>
          <a:ext cx="3888432" cy="36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8832"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Группы</a:t>
                      </a:r>
                      <a:r>
                        <a:rPr lang="ru-RU" baseline="0" dirty="0" smtClean="0"/>
                        <a:t> детей с ОВЗ (нозологии)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 Глухие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 Слабослышащие и позднооглохшие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 Слепые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 Слабовидящие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5. С тяжелыми нарушениями речи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6. С  НОДА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7. С ЗПР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8. С РАС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56943"/>
              </p:ext>
            </p:extLst>
          </p:nvPr>
        </p:nvGraphicFramePr>
        <p:xfrm>
          <a:off x="1149878" y="4941559"/>
          <a:ext cx="5438346" cy="1411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83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1918">
                <a:tc>
                  <a:txBody>
                    <a:bodyPr/>
                    <a:lstStyle/>
                    <a:p>
                      <a:r>
                        <a:rPr lang="ru-RU" dirty="0" smtClean="0"/>
                        <a:t>Легкая степень УО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623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Умеренная, тяжелая, глубокая УО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тяжелые и множественные нарушения развития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51520" y="112474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1141124"/>
            <a:ext cx="430887" cy="330398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600" dirty="0" smtClean="0"/>
              <a:t>ФГОС НОО обучающихся с ОВЗ 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34215" y="4581128"/>
            <a:ext cx="1015663" cy="213285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dirty="0" smtClean="0"/>
              <a:t>ФГОС образования </a:t>
            </a:r>
          </a:p>
          <a:p>
            <a:pPr algn="ctr"/>
            <a:r>
              <a:rPr lang="ru-RU" dirty="0" smtClean="0"/>
              <a:t>обучающихся </a:t>
            </a:r>
          </a:p>
          <a:p>
            <a:pPr algn="ctr"/>
            <a:r>
              <a:rPr lang="ru-RU" dirty="0" smtClean="0"/>
              <a:t>с УО (ИН)</a:t>
            </a:r>
            <a:endParaRPr lang="ru-RU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696600"/>
              </p:ext>
            </p:extLst>
          </p:nvPr>
        </p:nvGraphicFramePr>
        <p:xfrm>
          <a:off x="5292080" y="1141123"/>
          <a:ext cx="2903984" cy="3609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9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59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59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59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9684"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Варианты</a:t>
                      </a:r>
                      <a:r>
                        <a:rPr lang="ru-RU" baseline="0" dirty="0" smtClean="0"/>
                        <a:t> АООП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3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1.1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1.2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1.3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FF00"/>
                          </a:solidFill>
                        </a:rPr>
                        <a:t>1.4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34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2.1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2.2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2.3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6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3.1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3.2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3.3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FF00"/>
                          </a:solidFill>
                        </a:rPr>
                        <a:t>3.4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6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4.1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4.2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4.3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96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5.1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5.2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73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6.1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6.2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6.3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FF00"/>
                          </a:solidFill>
                        </a:rPr>
                        <a:t>6.4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73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7.1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7.2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96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8.1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8.2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8.3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FF00"/>
                          </a:solidFill>
                        </a:rPr>
                        <a:t>8.4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265125"/>
              </p:ext>
            </p:extLst>
          </p:nvPr>
        </p:nvGraphicFramePr>
        <p:xfrm>
          <a:off x="6732240" y="4945834"/>
          <a:ext cx="1440160" cy="1403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172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722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FF00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rgbClr val="FFFF00"/>
                          </a:solidFill>
                        </a:rPr>
                        <a:t>(СИПР)</a:t>
                      </a:r>
                      <a:endParaRPr lang="ru-RU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8311721" y="1004926"/>
            <a:ext cx="615553" cy="359258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400" dirty="0" smtClean="0"/>
              <a:t>Приказ Министерства образования </a:t>
            </a:r>
          </a:p>
          <a:p>
            <a:pPr algn="ctr"/>
            <a:r>
              <a:rPr lang="ru-RU" sz="1400" dirty="0" smtClean="0"/>
              <a:t>и науки РФ от 19 декабря 2014 г. N 1598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414173" y="4791873"/>
            <a:ext cx="461665" cy="171136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ru-RU" dirty="0" smtClean="0"/>
              <a:t>Приказ № 1598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4332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778098"/>
          </a:xfrm>
        </p:spPr>
        <p:txBody>
          <a:bodyPr/>
          <a:lstStyle/>
          <a:p>
            <a:pPr algn="ctr"/>
            <a:r>
              <a:rPr lang="ru-RU" dirty="0" smtClean="0"/>
              <a:t>АООП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07911505"/>
              </p:ext>
            </p:extLst>
          </p:nvPr>
        </p:nvGraphicFramePr>
        <p:xfrm>
          <a:off x="189364" y="1030157"/>
          <a:ext cx="6408712" cy="56166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08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89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1. Целевой раздел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94" marR="5209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8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1.1. Пояснительная записка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94" marR="5209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8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1.2. Планируемые результаты освоения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94" marR="5209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454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1.3.Система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оценки достижения обучающимися планируемых результатов освоения адаптированной основной общеобразовательной программы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94" marR="5209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9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2. Содержательный раздел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94" marR="5209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8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2.1. Программа формирования базовых учебных действий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94" marR="5209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636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2.2. Программы учебных предметов, курсов коррекционно-развивающей области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94" marR="5209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18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2.3. Программа нравственного развития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94" marR="5209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636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2.4. Программа формирования экологической культуры, здорового и безопасного образа жизни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94" marR="5209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818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2.5.Программа внеурочной деятельности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94" marR="5209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818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2.6.Программа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effectLst/>
                        </a:rPr>
                        <a:t> к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оррекционной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работы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94" marR="5209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89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3. Организационный раздел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94" marR="52094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818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3.1. Учебный план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94" marR="5209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82518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3.2.Система условий реализации адаптированной основной общеобразовательной программы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образования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94" marR="5209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76256" y="1268760"/>
            <a:ext cx="20882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* разработаны ПАООП </a:t>
            </a:r>
          </a:p>
          <a:p>
            <a:pPr algn="ctr"/>
            <a:r>
              <a:rPr lang="ru-RU" sz="2000" dirty="0" smtClean="0"/>
              <a:t>(ищем их на </a:t>
            </a:r>
            <a:r>
              <a:rPr lang="ru-RU" sz="2000" dirty="0" err="1" smtClean="0"/>
              <a:t>фгосреестре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876256" y="2852936"/>
            <a:ext cx="2232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Каждая программа содержательного раздела АООП – полноценная программа, содержащая пояснительную записку и т.д.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10473860">
            <a:off x="6624228" y="3861049"/>
            <a:ext cx="504056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336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СИПР (</a:t>
            </a:r>
            <a:r>
              <a:rPr lang="ru-RU" dirty="0"/>
              <a:t>с</a:t>
            </a:r>
            <a:r>
              <a:rPr lang="ru-RU" dirty="0" smtClean="0"/>
              <a:t>пециальная </a:t>
            </a:r>
            <a:r>
              <a:rPr lang="ru-RU" dirty="0"/>
              <a:t>индивидуальная программа </a:t>
            </a:r>
            <a:r>
              <a:rPr lang="ru-RU" dirty="0" smtClean="0"/>
              <a:t>развития)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2132856"/>
            <a:ext cx="7772400" cy="3886944"/>
          </a:xfrm>
        </p:spPr>
        <p:txBody>
          <a:bodyPr/>
          <a:lstStyle/>
          <a:p>
            <a:r>
              <a:rPr lang="ru-RU" dirty="0"/>
              <a:t>– это программа, разработанная для одного конкретного обучающегося, направленная на решение его проблем. 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711219"/>
              </p:ext>
            </p:extLst>
          </p:nvPr>
        </p:nvGraphicFramePr>
        <p:xfrm>
          <a:off x="1619672" y="4005064"/>
          <a:ext cx="6096000" cy="1317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58872"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АООП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887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1.4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3.4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6.4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8.4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37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реализации СИПР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- включение обучающегося  с нарушениями в развитии в жизнь общества через индивидуальное поэтапное и планомерное расширение жизненного опыта и повседневных социальных контактов, достижение ребенком самостоятельности в доступных для него пределах в решении повседневных жизненных задач.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C:\Users\user\Desktop\Семинар 12 декабря\Картинки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428668"/>
            <a:ext cx="3096344" cy="2329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06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Разработка СИПР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Учитывать: </a:t>
            </a:r>
          </a:p>
          <a:p>
            <a:pPr indent="274320">
              <a:buFont typeface="Wingdings" panose="05000000000000000000" pitchFamily="2" charset="2"/>
              <a:buChar char="v"/>
            </a:pPr>
            <a:r>
              <a:rPr lang="ru-RU" dirty="0"/>
              <a:t>структуру нарушений,</a:t>
            </a:r>
          </a:p>
          <a:p>
            <a:pPr indent="274320">
              <a:buFont typeface="Wingdings" panose="05000000000000000000" pitchFamily="2" charset="2"/>
              <a:buChar char="v"/>
            </a:pPr>
            <a:r>
              <a:rPr lang="ru-RU" dirty="0"/>
              <a:t>особые образовательные потребности,</a:t>
            </a:r>
          </a:p>
          <a:p>
            <a:pPr indent="274320">
              <a:buFont typeface="Wingdings" panose="05000000000000000000" pitchFamily="2" charset="2"/>
              <a:buChar char="v"/>
            </a:pPr>
            <a:r>
              <a:rPr lang="ru-RU" dirty="0"/>
              <a:t>потенциальные возможности    конкретного </a:t>
            </a:r>
            <a:r>
              <a:rPr lang="ru-RU" dirty="0" smtClean="0"/>
              <a:t>обучающегося.</a:t>
            </a:r>
          </a:p>
          <a:p>
            <a:pPr indent="-457200">
              <a:buNone/>
            </a:pPr>
            <a:endParaRPr lang="ru-RU" dirty="0" smtClean="0"/>
          </a:p>
          <a:p>
            <a:pPr indent="-457200">
              <a:buNone/>
            </a:pPr>
            <a:r>
              <a:rPr lang="ru-RU" dirty="0" smtClean="0"/>
              <a:t>Использовать АООП НОО.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49079"/>
            <a:ext cx="2736304" cy="204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528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266"/>
            <a:ext cx="7772400" cy="89745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Структура СИПР: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0" y="980728"/>
            <a:ext cx="8964488" cy="5688632"/>
          </a:xfrm>
        </p:spPr>
        <p:txBody>
          <a:bodyPr>
            <a:noAutofit/>
          </a:bodyPr>
          <a:lstStyle/>
          <a:p>
            <a:pPr marL="0" indent="457200" algn="just">
              <a:buNone/>
            </a:pPr>
            <a:r>
              <a:rPr lang="ru-RU" sz="2200" dirty="0"/>
              <a:t>1.Общие сведения о ребенке и его родителях</a:t>
            </a:r>
          </a:p>
          <a:p>
            <a:pPr marL="0" indent="457200" algn="just">
              <a:buNone/>
            </a:pPr>
            <a:r>
              <a:rPr lang="ru-RU" sz="2200" dirty="0"/>
              <a:t>2. Характеристика, включающая оценку развития обучающегося на момент составления программы и определяющая приоритетные  направления воспитания и обучения ребенка</a:t>
            </a:r>
            <a:r>
              <a:rPr lang="ru-RU" sz="2200" dirty="0" smtClean="0"/>
              <a:t>.</a:t>
            </a:r>
          </a:p>
          <a:p>
            <a:pPr marL="0" indent="457200" algn="just">
              <a:buNone/>
            </a:pPr>
            <a:r>
              <a:rPr lang="ru-RU" sz="2200" dirty="0">
                <a:latin typeface="Times New Roman"/>
                <a:ea typeface="Calibri"/>
                <a:cs typeface="Times New Roman"/>
              </a:rPr>
              <a:t>3. Индивидуальный учебный </a:t>
            </a:r>
            <a:r>
              <a:rPr lang="ru-RU" sz="2200" dirty="0" smtClean="0">
                <a:latin typeface="Times New Roman"/>
                <a:ea typeface="Calibri"/>
                <a:cs typeface="Times New Roman"/>
              </a:rPr>
              <a:t>план.</a:t>
            </a:r>
            <a:endParaRPr lang="ru-RU" sz="2200" dirty="0">
              <a:latin typeface="Calibri"/>
              <a:ea typeface="Calibri"/>
              <a:cs typeface="Times New Roman"/>
            </a:endParaRPr>
          </a:p>
          <a:p>
            <a:pPr marL="0" indent="457200" algn="just">
              <a:buNone/>
            </a:pPr>
            <a:r>
              <a:rPr lang="ru-RU" sz="2200" dirty="0"/>
              <a:t>4</a:t>
            </a:r>
            <a:r>
              <a:rPr lang="ru-RU" sz="2200" dirty="0" smtClean="0"/>
              <a:t>. Содержание </a:t>
            </a:r>
            <a:r>
              <a:rPr lang="ru-RU" sz="2200" dirty="0"/>
              <a:t>образования в условиях организации и </a:t>
            </a:r>
            <a:r>
              <a:rPr lang="ru-RU" sz="2200" dirty="0" smtClean="0"/>
              <a:t>семьи.</a:t>
            </a:r>
          </a:p>
          <a:p>
            <a:pPr marL="0" indent="457200" algn="just">
              <a:buNone/>
            </a:pPr>
            <a:r>
              <a:rPr lang="ru-RU" sz="2200" dirty="0"/>
              <a:t>5. Условия реализации  потребности в уходе и </a:t>
            </a:r>
            <a:r>
              <a:rPr lang="ru-RU" sz="2200" dirty="0" smtClean="0"/>
              <a:t>присмотре.</a:t>
            </a:r>
          </a:p>
          <a:p>
            <a:pPr marL="0" indent="457200" algn="just">
              <a:buNone/>
            </a:pPr>
            <a:r>
              <a:rPr lang="ru-RU" sz="2200" dirty="0"/>
              <a:t>6. Перечень специалистов, участвующих в разработке и реализации </a:t>
            </a:r>
            <a:r>
              <a:rPr lang="ru-RU" sz="2200" dirty="0" smtClean="0"/>
              <a:t>СИПР.</a:t>
            </a:r>
          </a:p>
          <a:p>
            <a:pPr marL="0" indent="457200" algn="just">
              <a:buNone/>
            </a:pPr>
            <a:r>
              <a:rPr lang="ru-RU" sz="2200" dirty="0"/>
              <a:t>7. Перечень возможных задач, мероприятий и форм сотрудничества организации и семьи </a:t>
            </a:r>
            <a:r>
              <a:rPr lang="ru-RU" sz="2200" dirty="0" smtClean="0"/>
              <a:t>обучающегося.</a:t>
            </a:r>
          </a:p>
          <a:p>
            <a:pPr marL="0" indent="457200" algn="just">
              <a:buNone/>
            </a:pPr>
            <a:r>
              <a:rPr lang="ru-RU" sz="2200" dirty="0"/>
              <a:t>8. Перечень необходимых технических средств и дидактических </a:t>
            </a:r>
            <a:r>
              <a:rPr lang="ru-RU" sz="2200" dirty="0" smtClean="0"/>
              <a:t>материалов.</a:t>
            </a:r>
            <a:endParaRPr lang="ru-RU" sz="2200" dirty="0"/>
          </a:p>
          <a:p>
            <a:pPr marL="0" indent="457200" algn="just">
              <a:buNone/>
            </a:pPr>
            <a:r>
              <a:rPr lang="ru-RU" sz="2200" dirty="0"/>
              <a:t>9. Средства мониторинга и оценки динамики </a:t>
            </a:r>
            <a:r>
              <a:rPr lang="ru-RU" sz="2200" dirty="0" smtClean="0"/>
              <a:t>обучения.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38272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594</TotalTime>
  <Words>1075</Words>
  <Application>Microsoft Office PowerPoint</Application>
  <PresentationFormat>Экран (4:3)</PresentationFormat>
  <Paragraphs>392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8" baseType="lpstr">
      <vt:lpstr>Arial Unicode MS</vt:lpstr>
      <vt:lpstr>Calibri</vt:lpstr>
      <vt:lpstr>Cambria</vt:lpstr>
      <vt:lpstr>Franklin Gothic Book</vt:lpstr>
      <vt:lpstr>Perpetua</vt:lpstr>
      <vt:lpstr>Symbol</vt:lpstr>
      <vt:lpstr>Times New Roman</vt:lpstr>
      <vt:lpstr>Wingdings</vt:lpstr>
      <vt:lpstr>Wingdings 2</vt:lpstr>
      <vt:lpstr>Справедливость</vt:lpstr>
      <vt:lpstr>«Современные требования ФГОС ОО к составлению АООП и СИПР для детей с ОВЗ»</vt:lpstr>
      <vt:lpstr>Рабочая группа:</vt:lpstr>
      <vt:lpstr>01.09.2016 года ФГОС НОО обучающихся с ОВЗ</vt:lpstr>
      <vt:lpstr>Варианты АООП НОО</vt:lpstr>
      <vt:lpstr>АООП</vt:lpstr>
      <vt:lpstr>СИПР (специальная индивидуальная программа развития)</vt:lpstr>
      <vt:lpstr>Цель реализации СИПР</vt:lpstr>
      <vt:lpstr>Разработка СИПР</vt:lpstr>
      <vt:lpstr>Структура СИПР:</vt:lpstr>
      <vt:lpstr>Общие сведения о ребенке и его родителях</vt:lpstr>
      <vt:lpstr>Характеристика ребенка</vt:lpstr>
      <vt:lpstr>Индивидуальный учебный план </vt:lpstr>
      <vt:lpstr>Индивидуальный учебный план</vt:lpstr>
      <vt:lpstr>Содержание образования в условиях организации и семьи</vt:lpstr>
      <vt:lpstr>Перечень возможных задач, мероприятий и форм сотрудничества организации и семьи обучающегося</vt:lpstr>
      <vt:lpstr>Перечень необходимых технических средств и дидактических материалов</vt:lpstr>
      <vt:lpstr>Средства мониторинга и оценки динамики обучения.</vt:lpstr>
      <vt:lpstr>Спасибо за внимание!!!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«Определение образовательного маршрута ребенка с ОВЗ»</dc:title>
  <dc:creator>user</dc:creator>
  <cp:lastModifiedBy>Максим</cp:lastModifiedBy>
  <cp:revision>26</cp:revision>
  <dcterms:created xsi:type="dcterms:W3CDTF">2018-12-14T10:12:09Z</dcterms:created>
  <dcterms:modified xsi:type="dcterms:W3CDTF">2018-12-20T17:36:42Z</dcterms:modified>
</cp:coreProperties>
</file>