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79" r:id="rId4"/>
    <p:sldId id="259" r:id="rId5"/>
    <p:sldId id="278" r:id="rId6"/>
    <p:sldId id="265" r:id="rId7"/>
    <p:sldId id="266" r:id="rId8"/>
    <p:sldId id="280" r:id="rId9"/>
    <p:sldId id="267" r:id="rId10"/>
    <p:sldId id="268" r:id="rId11"/>
    <p:sldId id="275" r:id="rId12"/>
    <p:sldId id="281" r:id="rId13"/>
    <p:sldId id="282" r:id="rId14"/>
    <p:sldId id="283" r:id="rId15"/>
    <p:sldId id="277" r:id="rId16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CCCC00"/>
    <a:srgbClr val="35759D"/>
    <a:srgbClr val="35B19D"/>
    <a:srgbClr val="FFFF00"/>
    <a:srgbClr val="B3D3EA"/>
    <a:srgbClr val="78AD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64" autoAdjust="0"/>
    <p:restoredTop sz="95596" autoAdjust="0"/>
  </p:normalViewPr>
  <p:slideViewPr>
    <p:cSldViewPr>
      <p:cViewPr>
        <p:scale>
          <a:sx n="70" d="100"/>
          <a:sy n="70" d="100"/>
        </p:scale>
        <p:origin x="-978" y="-5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 altLang="ru-RU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ru-RU"/>
          </a:p>
        </p:txBody>
      </p:sp>
      <p:sp>
        <p:nvSpPr>
          <p:cNvPr id="819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19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text styles</a:t>
            </a:r>
          </a:p>
          <a:p>
            <a:pPr lvl="1"/>
            <a:r>
              <a:rPr lang="en-US" altLang="ru-RU" smtClean="0"/>
              <a:t>Second level</a:t>
            </a:r>
          </a:p>
          <a:p>
            <a:pPr lvl="2"/>
            <a:r>
              <a:rPr lang="en-US" altLang="ru-RU" smtClean="0"/>
              <a:t>Third level</a:t>
            </a:r>
          </a:p>
          <a:p>
            <a:pPr lvl="3"/>
            <a:r>
              <a:rPr lang="en-US" altLang="ru-RU" smtClean="0"/>
              <a:t>Fourth level</a:t>
            </a:r>
          </a:p>
          <a:p>
            <a:pPr lvl="4"/>
            <a:r>
              <a:rPr lang="en-US" altLang="ru-RU" smtClean="0"/>
              <a:t>Fifth level</a:t>
            </a:r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 altLang="ru-RU"/>
          </a:p>
        </p:txBody>
      </p:sp>
      <p:sp>
        <p:nvSpPr>
          <p:cNvPr id="819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9ED8A57-37FF-4254-A862-72CCA3F5ADBD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67435811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5EF4E71-3827-4EF4-B91F-70876EC4AAB7}" type="slidenum">
              <a:rPr lang="en-US" altLang="ru-RU"/>
              <a:pPr/>
              <a:t>1</a:t>
            </a:fld>
            <a:endParaRPr lang="en-US" altLang="ru-RU"/>
          </a:p>
        </p:txBody>
      </p:sp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114925" y="2800350"/>
            <a:ext cx="3495675" cy="704850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/>
          <a:lstStyle>
            <a:lvl1pPr algn="ctr">
              <a:defRPr sz="4000"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  <a:endParaRPr lang="en-US" altLang="ru-RU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114925" y="3752850"/>
            <a:ext cx="3495675" cy="685800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  <a:endParaRPr lang="en-US" altLang="ru-RU" noProof="0" smtClean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85073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99263" y="438150"/>
            <a:ext cx="1887537" cy="58102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33475" y="438150"/>
            <a:ext cx="5513388" cy="58102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17779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90520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7359981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33475" y="1905000"/>
            <a:ext cx="35814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867275" y="1905000"/>
            <a:ext cx="35814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4020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22944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17784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38711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878360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5929873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38275" y="438150"/>
            <a:ext cx="72485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33475" y="1905000"/>
            <a:ext cx="7315200" cy="434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Rectangle 6"/>
          <p:cNvSpPr>
            <a:spLocks noGrp="1" noChangeArrowheads="1"/>
          </p:cNvSpPr>
          <p:nvPr>
            <p:ph type="ctrTitle"/>
          </p:nvPr>
        </p:nvSpPr>
        <p:spPr>
          <a:xfrm>
            <a:off x="4788024" y="2924944"/>
            <a:ext cx="4215755" cy="920874"/>
          </a:xfrm>
        </p:spPr>
        <p:txBody>
          <a:bodyPr/>
          <a:lstStyle/>
          <a:p>
            <a:r>
              <a:rPr lang="ru-RU" altLang="ru-RU" sz="36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Создание условий для творческих игр </a:t>
            </a:r>
            <a:br>
              <a:rPr lang="ru-RU" altLang="ru-RU" sz="36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altLang="ru-RU" sz="36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группа «Звёздочки»</a:t>
            </a:r>
            <a:endParaRPr lang="ru-RU" altLang="ru-RU" sz="36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860032" y="5157192"/>
            <a:ext cx="39604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Подготовила воспитатель</a:t>
            </a:r>
            <a:r>
              <a:rPr lang="en-US" dirty="0" smtClean="0"/>
              <a:t> I </a:t>
            </a:r>
            <a:r>
              <a:rPr lang="ru-RU" dirty="0" smtClean="0"/>
              <a:t>категории Глущенко </a:t>
            </a:r>
            <a:r>
              <a:rPr lang="ru-RU" dirty="0" err="1" smtClean="0"/>
              <a:t>С.И</a:t>
            </a:r>
            <a:r>
              <a:rPr lang="ru-RU" dirty="0" smtClean="0"/>
              <a:t>. 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7939" name="Picture 3" descr="C:\Users\User\Desktop\IMG_20150910_16544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285860"/>
            <a:ext cx="5355717" cy="33123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C:\Users\User\Desktop\IMG_20160321_09362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9058" y="3357562"/>
            <a:ext cx="4879981" cy="33575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 bwMode="auto">
          <a:xfrm>
            <a:off x="5643570" y="1285860"/>
            <a:ext cx="3357586" cy="1785950"/>
          </a:xfrm>
          <a:prstGeom prst="rect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ru-RU" sz="1800" dirty="0" smtClean="0">
                <a:solidFill>
                  <a:srgbClr val="000000"/>
                </a:solidFill>
                <a:latin typeface="Arial Black" pitchFamily="34" charset="0"/>
              </a:rPr>
              <a:t>Для строителя привычно</a:t>
            </a:r>
            <a:br>
              <a:rPr lang="ru-RU" sz="1800" dirty="0" smtClean="0">
                <a:solidFill>
                  <a:srgbClr val="000000"/>
                </a:solidFill>
                <a:latin typeface="Arial Black" pitchFamily="34" charset="0"/>
              </a:rPr>
            </a:br>
            <a:r>
              <a:rPr lang="ru-RU" sz="1800" dirty="0" smtClean="0">
                <a:solidFill>
                  <a:srgbClr val="000000"/>
                </a:solidFill>
                <a:latin typeface="Arial Black" pitchFamily="34" charset="0"/>
              </a:rPr>
              <a:t>строить </a:t>
            </a:r>
          </a:p>
          <a:p>
            <a:r>
              <a:rPr lang="ru-RU" sz="1800" dirty="0" smtClean="0">
                <a:solidFill>
                  <a:srgbClr val="000000"/>
                </a:solidFill>
                <a:latin typeface="Arial Black" pitchFamily="34" charset="0"/>
              </a:rPr>
              <a:t>новый дом кирпичный.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 Black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214282" y="5357826"/>
            <a:ext cx="3357586" cy="1357322"/>
          </a:xfrm>
          <a:prstGeom prst="rect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ru-RU" sz="1800" dirty="0" smtClean="0">
                <a:solidFill>
                  <a:srgbClr val="000000"/>
                </a:solidFill>
                <a:latin typeface="Arial Black" pitchFamily="34" charset="0"/>
              </a:rPr>
              <a:t>   Трудятся строители, </a:t>
            </a:r>
          </a:p>
          <a:p>
            <a:r>
              <a:rPr lang="ru-RU" sz="1800" dirty="0" smtClean="0">
                <a:solidFill>
                  <a:srgbClr val="000000"/>
                </a:solidFill>
                <a:latin typeface="Arial Black" pitchFamily="34" charset="0"/>
              </a:rPr>
              <a:t>строят мост на славу!</a:t>
            </a:r>
          </a:p>
          <a:p>
            <a:r>
              <a:rPr lang="ru-RU" sz="1800" dirty="0" smtClean="0">
                <a:solidFill>
                  <a:srgbClr val="000000"/>
                </a:solidFill>
                <a:latin typeface="Arial Black" pitchFamily="34" charset="0"/>
              </a:rPr>
              <a:t>Через реку делают </a:t>
            </a:r>
          </a:p>
          <a:p>
            <a:r>
              <a:rPr lang="ru-RU" sz="1800" dirty="0" smtClean="0">
                <a:solidFill>
                  <a:srgbClr val="000000"/>
                </a:solidFill>
                <a:latin typeface="Arial Black" pitchFamily="34" charset="0"/>
              </a:rPr>
              <a:t>чудо - переправу.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4513162"/>
      </p:ext>
    </p:extLst>
  </p:cSld>
  <p:clrMapOvr>
    <a:masterClrMapping/>
  </p:clrMapOvr>
  <p:transition spd="slow" advClick="0" advTm="10000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oksana\Desktop\ТВОР ИГРЫ\20170119_12063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3643314"/>
            <a:ext cx="5281613" cy="29709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171" name="Picture 3" descr="C:\Users\oksana\Desktop\ТВОР ИГРЫ\IMAG125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29322" y="1643050"/>
            <a:ext cx="3000396" cy="50109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 bwMode="auto">
          <a:xfrm>
            <a:off x="357158" y="1357298"/>
            <a:ext cx="5214974" cy="2000264"/>
          </a:xfrm>
          <a:prstGeom prst="rect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ru-RU" sz="1800" dirty="0" smtClean="0">
                <a:solidFill>
                  <a:srgbClr val="000000"/>
                </a:solidFill>
                <a:latin typeface="Arial Black" pitchFamily="34" charset="0"/>
              </a:rPr>
              <a:t>Парикмахер, взяв расчёску,</a:t>
            </a:r>
            <a:br>
              <a:rPr lang="ru-RU" sz="1800" dirty="0" smtClean="0">
                <a:solidFill>
                  <a:srgbClr val="000000"/>
                </a:solidFill>
                <a:latin typeface="Arial Black" pitchFamily="34" charset="0"/>
              </a:rPr>
            </a:br>
            <a:r>
              <a:rPr lang="ru-RU" sz="1800" dirty="0" smtClean="0">
                <a:solidFill>
                  <a:srgbClr val="000000"/>
                </a:solidFill>
                <a:latin typeface="Arial Black" pitchFamily="34" charset="0"/>
              </a:rPr>
              <a:t>Ловко делает причёску.</a:t>
            </a:r>
            <a:br>
              <a:rPr lang="ru-RU" sz="1800" dirty="0" smtClean="0">
                <a:solidFill>
                  <a:srgbClr val="000000"/>
                </a:solidFill>
                <a:latin typeface="Arial Black" pitchFamily="34" charset="0"/>
              </a:rPr>
            </a:br>
            <a:r>
              <a:rPr lang="ru-RU" sz="1800" dirty="0" smtClean="0">
                <a:solidFill>
                  <a:srgbClr val="000000"/>
                </a:solidFill>
                <a:latin typeface="Arial Black" pitchFamily="34" charset="0"/>
              </a:rPr>
              <a:t>Быстро ножницы стригут,</a:t>
            </a:r>
            <a:br>
              <a:rPr lang="ru-RU" sz="1800" dirty="0" smtClean="0">
                <a:solidFill>
                  <a:srgbClr val="000000"/>
                </a:solidFill>
                <a:latin typeface="Arial Black" pitchFamily="34" charset="0"/>
              </a:rPr>
            </a:br>
            <a:r>
              <a:rPr lang="ru-RU" sz="1800" dirty="0" smtClean="0">
                <a:solidFill>
                  <a:srgbClr val="000000"/>
                </a:solidFill>
                <a:latin typeface="Arial Black" pitchFamily="34" charset="0"/>
              </a:rPr>
              <a:t>Облик новый создают.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8059567"/>
      </p:ext>
    </p:extLst>
  </p:cSld>
  <p:clrMapOvr>
    <a:masterClrMapping/>
  </p:clrMapOvr>
  <p:transition spd="slow" advClick="0" advTm="10000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oksana\Desktop\ТВОР ИГРЫ\20170119_12165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285860"/>
            <a:ext cx="5372043" cy="30217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142844" y="4714884"/>
            <a:ext cx="342902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800" dirty="0" smtClean="0">
                <a:solidFill>
                  <a:srgbClr val="000000"/>
                </a:solidFill>
                <a:latin typeface="Arial Black" pitchFamily="34" charset="0"/>
              </a:rPr>
              <a:t>Продавцов мы уважаем,</a:t>
            </a:r>
            <a:br>
              <a:rPr lang="ru-RU" sz="1800" dirty="0" smtClean="0">
                <a:solidFill>
                  <a:srgbClr val="000000"/>
                </a:solidFill>
                <a:latin typeface="Arial Black" pitchFamily="34" charset="0"/>
              </a:rPr>
            </a:br>
            <a:r>
              <a:rPr lang="ru-RU" sz="1800" dirty="0" smtClean="0">
                <a:solidFill>
                  <a:srgbClr val="000000"/>
                </a:solidFill>
                <a:latin typeface="Arial Black" pitchFamily="34" charset="0"/>
              </a:rPr>
              <a:t>Ведь товары покупаем</a:t>
            </a:r>
            <a:br>
              <a:rPr lang="ru-RU" sz="1800" dirty="0" smtClean="0">
                <a:solidFill>
                  <a:srgbClr val="000000"/>
                </a:solidFill>
                <a:latin typeface="Arial Black" pitchFamily="34" charset="0"/>
              </a:rPr>
            </a:br>
            <a:r>
              <a:rPr lang="ru-RU" sz="1800" dirty="0" smtClean="0">
                <a:solidFill>
                  <a:srgbClr val="000000"/>
                </a:solidFill>
                <a:latin typeface="Arial Black" pitchFamily="34" charset="0"/>
              </a:rPr>
              <a:t>Постоянно, каждый день</a:t>
            </a:r>
            <a:br>
              <a:rPr lang="ru-RU" sz="1800" dirty="0" smtClean="0">
                <a:solidFill>
                  <a:srgbClr val="000000"/>
                </a:solidFill>
                <a:latin typeface="Arial Black" pitchFamily="34" charset="0"/>
              </a:rPr>
            </a:br>
            <a:r>
              <a:rPr lang="ru-RU" sz="1800" dirty="0" smtClean="0">
                <a:solidFill>
                  <a:srgbClr val="000000"/>
                </a:solidFill>
                <a:latin typeface="Arial Black" pitchFamily="34" charset="0"/>
              </a:rPr>
              <a:t>И работать им не лень</a:t>
            </a:r>
            <a:r>
              <a:rPr lang="ru-RU" dirty="0" smtClean="0"/>
              <a:t>.</a:t>
            </a:r>
            <a:endParaRPr lang="ru-RU" dirty="0" smtClean="0">
              <a:solidFill>
                <a:srgbClr val="000000"/>
              </a:solidFill>
              <a:latin typeface="Arial Black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5643570" y="1357298"/>
            <a:ext cx="3286116" cy="1571636"/>
          </a:xfrm>
          <a:prstGeom prst="rect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ru-RU" sz="1800" dirty="0" smtClean="0">
                <a:solidFill>
                  <a:srgbClr val="000000"/>
                </a:solidFill>
                <a:latin typeface="Arial Black" pitchFamily="34" charset="0"/>
              </a:rPr>
              <a:t>В магазине возле касс</a:t>
            </a:r>
            <a:br>
              <a:rPr lang="ru-RU" sz="1800" dirty="0" smtClean="0">
                <a:solidFill>
                  <a:srgbClr val="000000"/>
                </a:solidFill>
                <a:latin typeface="Arial Black" pitchFamily="34" charset="0"/>
              </a:rPr>
            </a:br>
            <a:r>
              <a:rPr lang="ru-RU" sz="1800" dirty="0" smtClean="0">
                <a:solidFill>
                  <a:srgbClr val="000000"/>
                </a:solidFill>
                <a:latin typeface="Arial Black" pitchFamily="34" charset="0"/>
              </a:rPr>
              <a:t>Продавец встречает нас: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 Black" pitchFamily="34" charset="0"/>
            </a:endParaRPr>
          </a:p>
        </p:txBody>
      </p:sp>
      <p:pic>
        <p:nvPicPr>
          <p:cNvPr id="8196" name="Picture 4" descr="C:\Users\oksana\Desktop\ТВОР ИГРЫ\IMAG267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1934" y="3643314"/>
            <a:ext cx="4891662" cy="29289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48059567"/>
      </p:ext>
    </p:extLst>
  </p:cSld>
  <p:clrMapOvr>
    <a:masterClrMapping/>
  </p:clrMapOvr>
  <p:transition spd="slow" advClick="0" advTm="10000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oksana\Desktop\ТВОР ИГРЫ\20170119_12231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285719" y="1500174"/>
            <a:ext cx="4953036" cy="27860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219" name="Picture 3" descr="C:\Users\oksana\Desktop\ТВОР ИГРЫ\20170119_12235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7620" y="3929066"/>
            <a:ext cx="4871934" cy="27404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Прямоугольник 8"/>
          <p:cNvSpPr/>
          <p:nvPr/>
        </p:nvSpPr>
        <p:spPr bwMode="auto">
          <a:xfrm>
            <a:off x="5429256" y="1357298"/>
            <a:ext cx="3357586" cy="2214578"/>
          </a:xfrm>
          <a:prstGeom prst="rect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ru-RU" sz="1800" dirty="0" smtClean="0">
                <a:solidFill>
                  <a:srgbClr val="000000"/>
                </a:solidFill>
                <a:latin typeface="Arial Black" pitchFamily="34" charset="0"/>
              </a:rPr>
              <a:t>Семья-это труд, </a:t>
            </a:r>
          </a:p>
          <a:p>
            <a:r>
              <a:rPr lang="ru-RU" sz="1800" dirty="0" smtClean="0">
                <a:solidFill>
                  <a:srgbClr val="000000"/>
                </a:solidFill>
                <a:latin typeface="Arial Black" pitchFamily="34" charset="0"/>
              </a:rPr>
              <a:t>друг о друге забота,</a:t>
            </a:r>
          </a:p>
          <a:p>
            <a:r>
              <a:rPr lang="ru-RU" sz="1800" dirty="0" smtClean="0">
                <a:solidFill>
                  <a:srgbClr val="000000"/>
                </a:solidFill>
                <a:latin typeface="Arial Black" pitchFamily="34" charset="0"/>
              </a:rPr>
              <a:t>Семья-это много </a:t>
            </a:r>
          </a:p>
          <a:p>
            <a:r>
              <a:rPr lang="ru-RU" sz="1800" dirty="0" smtClean="0">
                <a:solidFill>
                  <a:srgbClr val="000000"/>
                </a:solidFill>
                <a:latin typeface="Arial Black" pitchFamily="34" charset="0"/>
              </a:rPr>
              <a:t>домашней работы.</a:t>
            </a:r>
          </a:p>
          <a:p>
            <a:r>
              <a:rPr lang="ru-RU" sz="1800" dirty="0" smtClean="0">
                <a:solidFill>
                  <a:srgbClr val="000000"/>
                </a:solidFill>
                <a:latin typeface="Arial Black" pitchFamily="34" charset="0"/>
              </a:rPr>
              <a:t>Семья-это важно! </a:t>
            </a:r>
          </a:p>
          <a:p>
            <a:r>
              <a:rPr lang="ru-RU" sz="1800" dirty="0" smtClean="0">
                <a:solidFill>
                  <a:srgbClr val="000000"/>
                </a:solidFill>
                <a:latin typeface="Arial Black" pitchFamily="34" charset="0"/>
              </a:rPr>
              <a:t>Семья-это сложно!</a:t>
            </a:r>
          </a:p>
          <a:p>
            <a:r>
              <a:rPr lang="ru-RU" sz="1800" dirty="0" smtClean="0">
                <a:solidFill>
                  <a:srgbClr val="000000"/>
                </a:solidFill>
                <a:latin typeface="Arial Black" pitchFamily="34" charset="0"/>
              </a:rPr>
              <a:t>Но счастливо жить </a:t>
            </a:r>
          </a:p>
          <a:p>
            <a:r>
              <a:rPr lang="ru-RU" sz="1800" dirty="0" smtClean="0">
                <a:solidFill>
                  <a:srgbClr val="000000"/>
                </a:solidFill>
                <a:latin typeface="Arial Black" pitchFamily="34" charset="0"/>
              </a:rPr>
              <a:t>одному невозможно!</a:t>
            </a:r>
            <a:endParaRPr lang="ru-RU" sz="1800" dirty="0">
              <a:solidFill>
                <a:srgbClr val="00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8059567"/>
      </p:ext>
    </p:extLst>
  </p:cSld>
  <p:clrMapOvr>
    <a:masterClrMapping/>
  </p:clrMapOvr>
  <p:transition spd="slow" advClick="0" advTm="10000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oksana\Desktop\ТВОР ИГРЫ\IMAG153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1214422"/>
            <a:ext cx="5066562" cy="3033682"/>
          </a:xfrm>
          <a:prstGeom prst="rect">
            <a:avLst/>
          </a:prstGeom>
          <a:noFill/>
        </p:spPr>
      </p:pic>
      <p:pic>
        <p:nvPicPr>
          <p:cNvPr id="10243" name="Picture 3" descr="C:\Users\oksana\Desktop\ТВОР ИГРЫ\IMAG153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7554" y="3429000"/>
            <a:ext cx="5499990" cy="3293204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 bwMode="auto">
          <a:xfrm>
            <a:off x="5429256" y="1214422"/>
            <a:ext cx="3571868" cy="2000264"/>
          </a:xfrm>
          <a:prstGeom prst="rect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ru-RU" sz="1800" dirty="0" smtClean="0">
                <a:solidFill>
                  <a:srgbClr val="000000"/>
                </a:solidFill>
                <a:latin typeface="Arial Black" pitchFamily="34" charset="0"/>
              </a:rPr>
              <a:t>Слесарь – это призвание,</a:t>
            </a:r>
            <a:br>
              <a:rPr lang="ru-RU" sz="1800" dirty="0" smtClean="0">
                <a:solidFill>
                  <a:srgbClr val="000000"/>
                </a:solidFill>
                <a:latin typeface="Arial Black" pitchFamily="34" charset="0"/>
              </a:rPr>
            </a:br>
            <a:r>
              <a:rPr lang="ru-RU" sz="1800" dirty="0" smtClean="0">
                <a:solidFill>
                  <a:srgbClr val="000000"/>
                </a:solidFill>
                <a:latin typeface="Arial Black" pitchFamily="34" charset="0"/>
              </a:rPr>
              <a:t>Рук золотых старание!</a:t>
            </a:r>
            <a:br>
              <a:rPr lang="ru-RU" sz="1800" dirty="0" smtClean="0">
                <a:solidFill>
                  <a:srgbClr val="000000"/>
                </a:solidFill>
                <a:latin typeface="Arial Black" pitchFamily="34" charset="0"/>
              </a:rPr>
            </a:br>
            <a:r>
              <a:rPr lang="ru-RU" sz="1800" dirty="0" smtClean="0">
                <a:solidFill>
                  <a:srgbClr val="000000"/>
                </a:solidFill>
                <a:latin typeface="Arial Black" pitchFamily="34" charset="0"/>
              </a:rPr>
              <a:t>Как ловко работает он,</a:t>
            </a:r>
            <a:br>
              <a:rPr lang="ru-RU" sz="1800" dirty="0" smtClean="0">
                <a:solidFill>
                  <a:srgbClr val="000000"/>
                </a:solidFill>
                <a:latin typeface="Arial Black" pitchFamily="34" charset="0"/>
              </a:rPr>
            </a:br>
            <a:r>
              <a:rPr lang="ru-RU" sz="1800" dirty="0" smtClean="0">
                <a:solidFill>
                  <a:srgbClr val="000000"/>
                </a:solidFill>
                <a:latin typeface="Arial Black" pitchFamily="34" charset="0"/>
              </a:rPr>
              <a:t>Он в деле своем – чемпион!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 Black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142844" y="4572008"/>
            <a:ext cx="3000396" cy="1785950"/>
          </a:xfrm>
          <a:prstGeom prst="rect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ru-RU" sz="1800" dirty="0" smtClean="0">
                <a:solidFill>
                  <a:srgbClr val="000000"/>
                </a:solidFill>
                <a:latin typeface="Arial Black" pitchFamily="34" charset="0"/>
              </a:rPr>
              <a:t>Всё в порядке, </a:t>
            </a:r>
          </a:p>
          <a:p>
            <a:r>
              <a:rPr lang="ru-RU" sz="1800" dirty="0" smtClean="0">
                <a:solidFill>
                  <a:srgbClr val="000000"/>
                </a:solidFill>
                <a:latin typeface="Arial Black" pitchFamily="34" charset="0"/>
              </a:rPr>
              <a:t>если слесарь</a:t>
            </a:r>
            <a:br>
              <a:rPr lang="ru-RU" sz="1800" dirty="0" smtClean="0">
                <a:solidFill>
                  <a:srgbClr val="000000"/>
                </a:solidFill>
                <a:latin typeface="Arial Black" pitchFamily="34" charset="0"/>
              </a:rPr>
            </a:br>
            <a:r>
              <a:rPr lang="ru-RU" sz="1800" dirty="0" smtClean="0">
                <a:solidFill>
                  <a:srgbClr val="000000"/>
                </a:solidFill>
                <a:latin typeface="Arial Black" pitchFamily="34" charset="0"/>
              </a:rPr>
              <a:t>Знает дело, </a:t>
            </a:r>
          </a:p>
          <a:p>
            <a:r>
              <a:rPr lang="ru-RU" sz="1800" dirty="0" smtClean="0">
                <a:solidFill>
                  <a:srgbClr val="000000"/>
                </a:solidFill>
                <a:latin typeface="Arial Black" pitchFamily="34" charset="0"/>
              </a:rPr>
              <a:t>как профессор</a:t>
            </a:r>
            <a:r>
              <a:rPr lang="ru-RU" dirty="0" smtClean="0"/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8059567"/>
      </p:ext>
    </p:extLst>
  </p:cSld>
  <p:clrMapOvr>
    <a:masterClrMapping/>
  </p:clrMapOvr>
  <p:transition spd="slow" advClick="0" advTm="10000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860032" y="2564904"/>
            <a:ext cx="3849563" cy="1492746"/>
          </a:xfrm>
        </p:spPr>
        <p:txBody>
          <a:bodyPr/>
          <a:lstStyle/>
          <a:p>
            <a:r>
              <a:rPr lang="ru-RU" sz="44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sz="44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06582304"/>
      </p:ext>
    </p:extLst>
  </p:cSld>
  <p:clrMapOvr>
    <a:masterClrMapping/>
  </p:clrMapOvr>
  <p:transition spd="slow" advClick="0" advTm="10000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C:\Users\User\Desktop\IMG_20160325_08174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1142984"/>
            <a:ext cx="4185573" cy="48577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oksana\Desktop\ТВОР ИГРЫ\IMG_20170120_08022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7752" y="3643314"/>
            <a:ext cx="4071966" cy="3053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Прямоугольник 8"/>
          <p:cNvSpPr/>
          <p:nvPr/>
        </p:nvSpPr>
        <p:spPr bwMode="auto">
          <a:xfrm>
            <a:off x="4714844" y="1142984"/>
            <a:ext cx="4429156" cy="2414598"/>
          </a:xfrm>
          <a:prstGeom prst="rect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ru-RU" sz="1800" dirty="0" smtClean="0">
                <a:solidFill>
                  <a:srgbClr val="000000"/>
                </a:solidFill>
                <a:latin typeface="Arial Black" pitchFamily="34" charset="0"/>
              </a:rPr>
              <a:t>Вниманье, занавес, звонок</a:t>
            </a:r>
            <a:br>
              <a:rPr lang="ru-RU" sz="1800" dirty="0" smtClean="0">
                <a:solidFill>
                  <a:srgbClr val="000000"/>
                </a:solidFill>
                <a:latin typeface="Arial Black" pitchFamily="34" charset="0"/>
              </a:rPr>
            </a:br>
            <a:r>
              <a:rPr lang="ru-RU" sz="1800" dirty="0" smtClean="0">
                <a:solidFill>
                  <a:srgbClr val="000000"/>
                </a:solidFill>
                <a:latin typeface="Arial Black" pitchFamily="34" charset="0"/>
              </a:rPr>
              <a:t>Я – театральный уголок.</a:t>
            </a:r>
            <a:br>
              <a:rPr lang="ru-RU" sz="1800" dirty="0" smtClean="0">
                <a:solidFill>
                  <a:srgbClr val="000000"/>
                </a:solidFill>
                <a:latin typeface="Arial Black" pitchFamily="34" charset="0"/>
              </a:rPr>
            </a:br>
            <a:r>
              <a:rPr lang="ru-RU" sz="1800" dirty="0" smtClean="0">
                <a:solidFill>
                  <a:srgbClr val="000000"/>
                </a:solidFill>
                <a:latin typeface="Arial Black" pitchFamily="34" charset="0"/>
              </a:rPr>
              <a:t>Здесь можно в гнома </a:t>
            </a:r>
          </a:p>
          <a:p>
            <a:r>
              <a:rPr lang="ru-RU" sz="1800" dirty="0" smtClean="0">
                <a:solidFill>
                  <a:srgbClr val="000000"/>
                </a:solidFill>
                <a:latin typeface="Arial Black" pitchFamily="34" charset="0"/>
              </a:rPr>
              <a:t>   превратиться</a:t>
            </a:r>
            <a:br>
              <a:rPr lang="ru-RU" sz="1800" dirty="0" smtClean="0">
                <a:solidFill>
                  <a:srgbClr val="000000"/>
                </a:solidFill>
                <a:latin typeface="Arial Black" pitchFamily="34" charset="0"/>
              </a:rPr>
            </a:br>
            <a:r>
              <a:rPr lang="ru-RU" sz="1800" dirty="0" smtClean="0">
                <a:solidFill>
                  <a:srgbClr val="000000"/>
                </a:solidFill>
                <a:latin typeface="Arial Black" pitchFamily="34" charset="0"/>
              </a:rPr>
              <a:t>И </a:t>
            </a:r>
          </a:p>
          <a:p>
            <a:r>
              <a:rPr lang="ru-RU" sz="1800" dirty="0" smtClean="0">
                <a:solidFill>
                  <a:srgbClr val="000000"/>
                </a:solidFill>
                <a:latin typeface="Arial Black" pitchFamily="34" charset="0"/>
              </a:rPr>
              <a:t>в Бабку </a:t>
            </a:r>
            <a:r>
              <a:rPr lang="ru-RU" sz="1800" dirty="0" err="1" smtClean="0">
                <a:solidFill>
                  <a:srgbClr val="000000"/>
                </a:solidFill>
                <a:latin typeface="Arial Black" pitchFamily="34" charset="0"/>
              </a:rPr>
              <a:t>Ёжку</a:t>
            </a:r>
            <a:r>
              <a:rPr lang="ru-RU" sz="1800" dirty="0" smtClean="0">
                <a:solidFill>
                  <a:srgbClr val="000000"/>
                </a:solidFill>
                <a:latin typeface="Arial Black" pitchFamily="34" charset="0"/>
              </a:rPr>
              <a:t> нарядиться.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744579"/>
      </p:ext>
    </p:extLst>
  </p:cSld>
  <p:clrMapOvr>
    <a:masterClrMapping/>
  </p:clrMapOvr>
  <p:transition spd="slow" advClick="0" advTm="10000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674" name="Picture 2" descr="C:\Users\User\Desktop\IMG_20151027_16574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1214422"/>
            <a:ext cx="4992554" cy="28083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oksana\Desktop\ТВОР ИГРЫ\IMAG219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1934" y="3857628"/>
            <a:ext cx="4622468" cy="27677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 bwMode="auto">
          <a:xfrm>
            <a:off x="5429256" y="1357298"/>
            <a:ext cx="3571868" cy="2214578"/>
          </a:xfrm>
          <a:prstGeom prst="rect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ru-RU" sz="1800" dirty="0" smtClean="0">
                <a:solidFill>
                  <a:srgbClr val="000000"/>
                </a:solidFill>
                <a:latin typeface="Arial Black" pitchFamily="34" charset="0"/>
              </a:rPr>
              <a:t>Актёр по сцене ходит,</a:t>
            </a:r>
          </a:p>
          <a:p>
            <a:r>
              <a:rPr lang="ru-RU" sz="1800" dirty="0" smtClean="0">
                <a:solidFill>
                  <a:srgbClr val="000000"/>
                </a:solidFill>
                <a:latin typeface="Arial Black" pitchFamily="34" charset="0"/>
              </a:rPr>
              <a:t> скачет,</a:t>
            </a:r>
            <a:br>
              <a:rPr lang="ru-RU" sz="1800" dirty="0" smtClean="0">
                <a:solidFill>
                  <a:srgbClr val="000000"/>
                </a:solidFill>
                <a:latin typeface="Arial Black" pitchFamily="34" charset="0"/>
              </a:rPr>
            </a:br>
            <a:r>
              <a:rPr lang="ru-RU" sz="1800" dirty="0" smtClean="0">
                <a:solidFill>
                  <a:srgbClr val="000000"/>
                </a:solidFill>
                <a:latin typeface="Arial Black" pitchFamily="34" charset="0"/>
              </a:rPr>
              <a:t>То смеется он, то плачет!</a:t>
            </a:r>
            <a:br>
              <a:rPr lang="ru-RU" sz="1800" dirty="0" smtClean="0">
                <a:solidFill>
                  <a:srgbClr val="000000"/>
                </a:solidFill>
                <a:latin typeface="Arial Black" pitchFamily="34" charset="0"/>
              </a:rPr>
            </a:br>
            <a:r>
              <a:rPr lang="ru-RU" sz="1800" dirty="0" smtClean="0">
                <a:solidFill>
                  <a:srgbClr val="000000"/>
                </a:solidFill>
                <a:latin typeface="Arial Black" pitchFamily="34" charset="0"/>
              </a:rPr>
              <a:t/>
            </a:r>
            <a:br>
              <a:rPr lang="ru-RU" sz="1800" dirty="0" smtClean="0">
                <a:solidFill>
                  <a:srgbClr val="000000"/>
                </a:solidFill>
                <a:latin typeface="Arial Black" pitchFamily="34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 Black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0" y="4857761"/>
            <a:ext cx="39290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800" dirty="0" smtClean="0">
                <a:solidFill>
                  <a:srgbClr val="000000"/>
                </a:solidFill>
                <a:latin typeface="Arial Black" pitchFamily="34" charset="0"/>
              </a:rPr>
              <a:t>Хоть кого изобразит, —</a:t>
            </a:r>
            <a:br>
              <a:rPr lang="ru-RU" sz="1800" dirty="0" smtClean="0">
                <a:solidFill>
                  <a:srgbClr val="000000"/>
                </a:solidFill>
                <a:latin typeface="Arial Black" pitchFamily="34" charset="0"/>
              </a:rPr>
            </a:br>
            <a:r>
              <a:rPr lang="ru-RU" sz="1800" dirty="0" smtClean="0">
                <a:solidFill>
                  <a:srgbClr val="000000"/>
                </a:solidFill>
                <a:latin typeface="Arial Black" pitchFamily="34" charset="0"/>
              </a:rPr>
              <a:t>Мастерством всех поразит!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181744579"/>
      </p:ext>
    </p:extLst>
  </p:cSld>
  <p:clrMapOvr>
    <a:masterClrMapping/>
  </p:clrMapOvr>
  <p:transition spd="slow" advClick="0" advTm="10000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:\Users\User\Desktop\IMG_20160325_07595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1214422"/>
            <a:ext cx="4729216" cy="30003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User\Desktop\IMG_20160325_08054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3372" y="3286124"/>
            <a:ext cx="4643470" cy="32046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 bwMode="auto">
          <a:xfrm>
            <a:off x="5000628" y="1214422"/>
            <a:ext cx="4143372" cy="1843094"/>
          </a:xfrm>
          <a:prstGeom prst="rect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857752" y="1214422"/>
            <a:ext cx="428624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800" dirty="0" smtClean="0">
                <a:solidFill>
                  <a:srgbClr val="000000"/>
                </a:solidFill>
                <a:latin typeface="Arial Black" pitchFamily="34" charset="0"/>
              </a:rPr>
              <a:t>Мы можем в театр поиграть,</a:t>
            </a:r>
            <a:br>
              <a:rPr lang="ru-RU" sz="1800" dirty="0" smtClean="0">
                <a:solidFill>
                  <a:srgbClr val="000000"/>
                </a:solidFill>
                <a:latin typeface="Arial Black" pitchFamily="34" charset="0"/>
              </a:rPr>
            </a:br>
            <a:r>
              <a:rPr lang="ru-RU" sz="1800" dirty="0" smtClean="0">
                <a:solidFill>
                  <a:srgbClr val="000000"/>
                </a:solidFill>
                <a:latin typeface="Arial Black" pitchFamily="34" charset="0"/>
              </a:rPr>
              <a:t>Всего лишь куклы в руки взять.</a:t>
            </a:r>
            <a:br>
              <a:rPr lang="ru-RU" sz="1800" dirty="0" smtClean="0">
                <a:solidFill>
                  <a:srgbClr val="000000"/>
                </a:solidFill>
                <a:latin typeface="Arial Black" pitchFamily="34" charset="0"/>
              </a:rPr>
            </a:br>
            <a:r>
              <a:rPr lang="ru-RU" sz="1800" dirty="0" smtClean="0">
                <a:solidFill>
                  <a:srgbClr val="000000"/>
                </a:solidFill>
                <a:latin typeface="Arial Black" pitchFamily="34" charset="0"/>
              </a:rPr>
              <a:t>Игра тех кукол так занятна,</a:t>
            </a:r>
            <a:br>
              <a:rPr lang="ru-RU" sz="1800" dirty="0" smtClean="0">
                <a:solidFill>
                  <a:srgbClr val="000000"/>
                </a:solidFill>
                <a:latin typeface="Arial Black" pitchFamily="34" charset="0"/>
              </a:rPr>
            </a:br>
            <a:r>
              <a:rPr lang="ru-RU" sz="1800" dirty="0" smtClean="0">
                <a:solidFill>
                  <a:srgbClr val="000000"/>
                </a:solidFill>
                <a:latin typeface="Arial Black" pitchFamily="34" charset="0"/>
              </a:rPr>
              <a:t>Про что Шекспир писал,</a:t>
            </a:r>
            <a:br>
              <a:rPr lang="ru-RU" sz="1800" dirty="0" smtClean="0">
                <a:solidFill>
                  <a:srgbClr val="000000"/>
                </a:solidFill>
                <a:latin typeface="Arial Black" pitchFamily="34" charset="0"/>
              </a:rPr>
            </a:br>
            <a:r>
              <a:rPr lang="ru-RU" sz="1800" dirty="0" smtClean="0">
                <a:solidFill>
                  <a:srgbClr val="000000"/>
                </a:solidFill>
                <a:latin typeface="Arial Black" pitchFamily="34" charset="0"/>
              </a:rPr>
              <a:t>Теперь понятно!</a:t>
            </a:r>
          </a:p>
        </p:txBody>
      </p:sp>
    </p:spTree>
    <p:extLst>
      <p:ext uri="{BB962C8B-B14F-4D97-AF65-F5344CB8AC3E}">
        <p14:creationId xmlns:p14="http://schemas.microsoft.com/office/powerpoint/2010/main" val="357328994"/>
      </p:ext>
    </p:extLst>
  </p:cSld>
  <p:clrMapOvr>
    <a:masterClrMapping/>
  </p:clrMapOvr>
  <p:transition spd="slow" advClick="0" advTm="9000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8723" name="Picture 3" descr="C:\Users\User\Desktop\IMG_20150514_11095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1142983"/>
            <a:ext cx="4048153" cy="30361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 bwMode="auto">
          <a:xfrm>
            <a:off x="5286380" y="1785926"/>
            <a:ext cx="3500462" cy="1357322"/>
          </a:xfrm>
          <a:prstGeom prst="rect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ru-RU" dirty="0" smtClean="0">
                <a:solidFill>
                  <a:srgbClr val="000000"/>
                </a:solidFill>
                <a:latin typeface="Arial Black" pitchFamily="34" charset="0"/>
              </a:rPr>
              <a:t>Рано-рано рыбаки,</a:t>
            </a:r>
            <a:br>
              <a:rPr lang="ru-RU" dirty="0" smtClean="0">
                <a:solidFill>
                  <a:srgbClr val="000000"/>
                </a:solidFill>
                <a:latin typeface="Arial Black" pitchFamily="34" charset="0"/>
              </a:rPr>
            </a:br>
            <a:r>
              <a:rPr lang="ru-RU" dirty="0" smtClean="0">
                <a:solidFill>
                  <a:srgbClr val="000000"/>
                </a:solidFill>
                <a:latin typeface="Arial Black" pitchFamily="34" charset="0"/>
              </a:rPr>
              <a:t>рыбу ловят у реки.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 Black" pitchFamily="34" charset="0"/>
            </a:endParaRPr>
          </a:p>
        </p:txBody>
      </p:sp>
      <p:pic>
        <p:nvPicPr>
          <p:cNvPr id="3074" name="Picture 2" descr="C:\Users\oksana\ФОТО САД\СР.ГР. ЗВЕЗДОЧКИ\ПРОГУЛКА\IMAG216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61944" y="3786190"/>
            <a:ext cx="4453460" cy="26665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7328994"/>
      </p:ext>
    </p:extLst>
  </p:cSld>
  <p:clrMapOvr>
    <a:masterClrMapping/>
  </p:clrMapOvr>
  <p:transition spd="slow" advClick="0" advTm="9000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1285860"/>
            <a:ext cx="4892600" cy="27146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00" name="Picture 4" descr="C:\Users\oksana\ФОТО САД\мл.гр.ЗВЕЗДОЧКИ\ПРОГУЛКА\IMAG066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75456" y="3571876"/>
            <a:ext cx="4829798" cy="28919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 bwMode="auto">
          <a:xfrm>
            <a:off x="5357818" y="1357298"/>
            <a:ext cx="3214710" cy="1857388"/>
          </a:xfrm>
          <a:prstGeom prst="rect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itchFamily="34" charset="0"/>
              </a:rPr>
              <a:t>Мы едем,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itchFamily="34" charset="0"/>
              </a:rPr>
              <a:t> едем, 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itchFamily="34" charset="0"/>
              </a:rPr>
              <a:t>едем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aseline="0" dirty="0" smtClean="0">
                <a:solidFill>
                  <a:srgbClr val="000000"/>
                </a:solidFill>
                <a:latin typeface="Arial Black" pitchFamily="34" charset="0"/>
              </a:rPr>
              <a:t>В</a:t>
            </a:r>
            <a:r>
              <a:rPr lang="ru-RU" dirty="0" smtClean="0">
                <a:solidFill>
                  <a:srgbClr val="000000"/>
                </a:solidFill>
                <a:latin typeface="Arial Black" pitchFamily="34" charset="0"/>
              </a:rPr>
              <a:t> далёкие края!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 Black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285720" y="4500570"/>
            <a:ext cx="3128978" cy="1771656"/>
          </a:xfrm>
          <a:prstGeom prst="rect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itchFamily="34" charset="0"/>
              </a:rPr>
              <a:t>Весёлые соседи,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solidFill>
                  <a:srgbClr val="000000"/>
                </a:solidFill>
                <a:latin typeface="Arial Black" pitchFamily="34" charset="0"/>
              </a:rPr>
              <a:t>Хорошие друзья!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5959701"/>
      </p:ext>
    </p:extLst>
  </p:cSld>
  <p:clrMapOvr>
    <a:masterClrMapping/>
  </p:clrMapOvr>
  <p:transition spd="slow" advClick="0" advTm="10000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890" name="Picture 2" descr="C:\Users\User\Desktop\IMG_20150514_11444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142984"/>
            <a:ext cx="4752528" cy="37147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5122" name="Picture 2" descr="C:\Users\oksana\Desktop\ТВОР ИГРЫ\20161031_17091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86182" y="3714752"/>
            <a:ext cx="5230838" cy="29423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Прямоугольник 4"/>
          <p:cNvSpPr/>
          <p:nvPr/>
        </p:nvSpPr>
        <p:spPr bwMode="auto">
          <a:xfrm>
            <a:off x="285720" y="5000636"/>
            <a:ext cx="3214710" cy="1700218"/>
          </a:xfrm>
          <a:prstGeom prst="rect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ru-RU" sz="1800" dirty="0" smtClean="0">
                <a:solidFill>
                  <a:srgbClr val="000000"/>
                </a:solidFill>
                <a:latin typeface="Arial Black" pitchFamily="34" charset="0"/>
              </a:rPr>
              <a:t>Шуршат по дорогам</a:t>
            </a:r>
            <a:br>
              <a:rPr lang="ru-RU" sz="1800" dirty="0" smtClean="0">
                <a:solidFill>
                  <a:srgbClr val="000000"/>
                </a:solidFill>
                <a:latin typeface="Arial Black" pitchFamily="34" charset="0"/>
              </a:rPr>
            </a:br>
            <a:r>
              <a:rPr lang="ru-RU" sz="1800" dirty="0" smtClean="0">
                <a:solidFill>
                  <a:srgbClr val="000000"/>
                </a:solidFill>
                <a:latin typeface="Arial Black" pitchFamily="34" charset="0"/>
              </a:rPr>
              <a:t>Весёлые шины,</a:t>
            </a:r>
            <a:br>
              <a:rPr lang="ru-RU" sz="1800" dirty="0" smtClean="0">
                <a:solidFill>
                  <a:srgbClr val="000000"/>
                </a:solidFill>
                <a:latin typeface="Arial Black" pitchFamily="34" charset="0"/>
              </a:rPr>
            </a:br>
            <a:r>
              <a:rPr lang="ru-RU" sz="1800" dirty="0" smtClean="0">
                <a:solidFill>
                  <a:srgbClr val="000000"/>
                </a:solidFill>
                <a:latin typeface="Arial Black" pitchFamily="34" charset="0"/>
              </a:rPr>
              <a:t>Спешат по дорогам</a:t>
            </a:r>
            <a:br>
              <a:rPr lang="ru-RU" sz="1800" dirty="0" smtClean="0">
                <a:solidFill>
                  <a:srgbClr val="000000"/>
                </a:solidFill>
                <a:latin typeface="Arial Black" pitchFamily="34" charset="0"/>
              </a:rPr>
            </a:br>
            <a:r>
              <a:rPr lang="ru-RU" sz="1800" dirty="0" smtClean="0">
                <a:solidFill>
                  <a:srgbClr val="000000"/>
                </a:solidFill>
                <a:latin typeface="Arial Black" pitchFamily="34" charset="0"/>
              </a:rPr>
              <a:t>Машины, машины...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 Black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5072066" y="1357298"/>
            <a:ext cx="3857652" cy="1414466"/>
          </a:xfrm>
          <a:prstGeom prst="rect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ru-RU" sz="1800" dirty="0" smtClean="0">
                <a:solidFill>
                  <a:srgbClr val="000000"/>
                </a:solidFill>
                <a:latin typeface="Arial Black" pitchFamily="34" charset="0"/>
              </a:rPr>
              <a:t>Он главный на дороге.</a:t>
            </a:r>
            <a:br>
              <a:rPr lang="ru-RU" sz="1800" dirty="0" smtClean="0">
                <a:solidFill>
                  <a:srgbClr val="000000"/>
                </a:solidFill>
                <a:latin typeface="Arial Black" pitchFamily="34" charset="0"/>
              </a:rPr>
            </a:br>
            <a:r>
              <a:rPr lang="ru-RU" sz="1800" dirty="0" smtClean="0">
                <a:solidFill>
                  <a:srgbClr val="000000"/>
                </a:solidFill>
                <a:latin typeface="Arial Black" pitchFamily="34" charset="0"/>
              </a:rPr>
              <a:t>Он важный, как директор.</a:t>
            </a:r>
            <a:br>
              <a:rPr lang="ru-RU" sz="1800" dirty="0" smtClean="0">
                <a:solidFill>
                  <a:srgbClr val="000000"/>
                </a:solidFill>
                <a:latin typeface="Arial Black" pitchFamily="34" charset="0"/>
              </a:rPr>
            </a:br>
            <a:r>
              <a:rPr lang="ru-RU" sz="1800" dirty="0" smtClean="0">
                <a:solidFill>
                  <a:srgbClr val="000000"/>
                </a:solidFill>
                <a:latin typeface="Arial Black" pitchFamily="34" charset="0"/>
              </a:rPr>
              <a:t>И смотри взглядом строгим</a:t>
            </a:r>
            <a:br>
              <a:rPr lang="ru-RU" sz="1800" dirty="0" smtClean="0">
                <a:solidFill>
                  <a:srgbClr val="000000"/>
                </a:solidFill>
                <a:latin typeface="Arial Black" pitchFamily="34" charset="0"/>
              </a:rPr>
            </a:br>
            <a:r>
              <a:rPr lang="ru-RU" sz="1800" dirty="0" smtClean="0">
                <a:solidFill>
                  <a:srgbClr val="000000"/>
                </a:solidFill>
                <a:latin typeface="Arial Black" pitchFamily="34" charset="0"/>
              </a:rPr>
              <a:t>На всех автоинспектор.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4211289"/>
      </p:ext>
    </p:extLst>
  </p:cSld>
  <p:clrMapOvr>
    <a:masterClrMapping/>
  </p:clrMapOvr>
  <p:transition spd="slow" advClick="0" advTm="10000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891" name="Picture 3" descr="C:\Users\User\Desktop\IMG_20150514_11500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1142984"/>
            <a:ext cx="4158463" cy="55446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 bwMode="auto">
          <a:xfrm>
            <a:off x="285720" y="1500174"/>
            <a:ext cx="4000528" cy="4857784"/>
          </a:xfrm>
          <a:prstGeom prst="rect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ru-RU" sz="2000" dirty="0" smtClean="0">
                <a:solidFill>
                  <a:srgbClr val="000000"/>
                </a:solidFill>
                <a:latin typeface="Arial Black" pitchFamily="34" charset="0"/>
              </a:rPr>
              <a:t>  Огонь бывает добрый: </a:t>
            </a:r>
          </a:p>
          <a:p>
            <a:r>
              <a:rPr lang="ru-RU" sz="2000" dirty="0" smtClean="0">
                <a:solidFill>
                  <a:srgbClr val="000000"/>
                </a:solidFill>
                <a:latin typeface="Arial Black" pitchFamily="34" charset="0"/>
              </a:rPr>
              <a:t>он греет нам еду.</a:t>
            </a:r>
            <a:br>
              <a:rPr lang="ru-RU" sz="2000" dirty="0" smtClean="0">
                <a:solidFill>
                  <a:srgbClr val="000000"/>
                </a:solidFill>
                <a:latin typeface="Arial Black" pitchFamily="34" charset="0"/>
              </a:rPr>
            </a:br>
            <a:r>
              <a:rPr lang="ru-RU" sz="2000" dirty="0" smtClean="0">
                <a:solidFill>
                  <a:srgbClr val="000000"/>
                </a:solidFill>
                <a:latin typeface="Arial Black" pitchFamily="34" charset="0"/>
              </a:rPr>
              <a:t> Но, иногда, бывает, </a:t>
            </a:r>
          </a:p>
          <a:p>
            <a:r>
              <a:rPr lang="ru-RU" sz="2000" dirty="0" smtClean="0">
                <a:solidFill>
                  <a:srgbClr val="000000"/>
                </a:solidFill>
                <a:latin typeface="Arial Black" pitchFamily="34" charset="0"/>
              </a:rPr>
              <a:t>приносит он беду.</a:t>
            </a:r>
            <a:br>
              <a:rPr lang="ru-RU" sz="2000" dirty="0" smtClean="0">
                <a:solidFill>
                  <a:srgbClr val="000000"/>
                </a:solidFill>
                <a:latin typeface="Arial Black" pitchFamily="34" charset="0"/>
              </a:rPr>
            </a:br>
            <a:r>
              <a:rPr lang="ru-RU" sz="2000" dirty="0" smtClean="0">
                <a:solidFill>
                  <a:srgbClr val="000000"/>
                </a:solidFill>
                <a:latin typeface="Arial Black" pitchFamily="34" charset="0"/>
              </a:rPr>
              <a:t>  Выходит с ним сражаться </a:t>
            </a:r>
          </a:p>
          <a:p>
            <a:r>
              <a:rPr lang="ru-RU" sz="2000" dirty="0" smtClean="0">
                <a:solidFill>
                  <a:srgbClr val="000000"/>
                </a:solidFill>
                <a:latin typeface="Arial Black" pitchFamily="34" charset="0"/>
              </a:rPr>
              <a:t>пожарный в час любой,</a:t>
            </a:r>
            <a:br>
              <a:rPr lang="ru-RU" sz="2000" dirty="0" smtClean="0">
                <a:solidFill>
                  <a:srgbClr val="000000"/>
                </a:solidFill>
                <a:latin typeface="Arial Black" pitchFamily="34" charset="0"/>
              </a:rPr>
            </a:br>
            <a:r>
              <a:rPr lang="ru-RU" sz="2000" dirty="0" smtClean="0">
                <a:solidFill>
                  <a:srgbClr val="000000"/>
                </a:solidFill>
                <a:latin typeface="Arial Black" pitchFamily="34" charset="0"/>
              </a:rPr>
              <a:t>  Решительный, отважный, </a:t>
            </a:r>
          </a:p>
          <a:p>
            <a:r>
              <a:rPr lang="ru-RU" sz="2000" dirty="0" smtClean="0">
                <a:solidFill>
                  <a:srgbClr val="000000"/>
                </a:solidFill>
                <a:latin typeface="Arial Black" pitchFamily="34" charset="0"/>
              </a:rPr>
              <a:t>бесстрашный, как герой.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4211289"/>
      </p:ext>
    </p:extLst>
  </p:cSld>
  <p:clrMapOvr>
    <a:masterClrMapping/>
  </p:clrMapOvr>
  <p:transition spd="slow" advClick="0" advTm="10000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6914" name="Picture 2" descr="C:\Users\User\Desktop\IMG_20150514_10051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214422"/>
            <a:ext cx="3942437" cy="52565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C:\Users\oksana\Desktop\ТВОР ИГРЫ\20170119_11593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0430" y="3714752"/>
            <a:ext cx="5214942" cy="29334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 bwMode="auto">
          <a:xfrm>
            <a:off x="4500562" y="1285860"/>
            <a:ext cx="4357718" cy="1928826"/>
          </a:xfrm>
          <a:prstGeom prst="rect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ru-RU" sz="1800" dirty="0" smtClean="0">
                <a:solidFill>
                  <a:srgbClr val="000000"/>
                </a:solidFill>
                <a:latin typeface="Arial Black" pitchFamily="34" charset="0"/>
              </a:rPr>
              <a:t>Если вдруг болезнь случится,</a:t>
            </a:r>
            <a:br>
              <a:rPr lang="ru-RU" sz="1800" dirty="0" smtClean="0">
                <a:solidFill>
                  <a:srgbClr val="000000"/>
                </a:solidFill>
                <a:latin typeface="Arial Black" pitchFamily="34" charset="0"/>
              </a:rPr>
            </a:br>
            <a:r>
              <a:rPr lang="ru-RU" sz="1800" dirty="0" smtClean="0">
                <a:solidFill>
                  <a:srgbClr val="000000"/>
                </a:solidFill>
                <a:latin typeface="Arial Black" pitchFamily="34" charset="0"/>
              </a:rPr>
              <a:t>Нужно к доктору – лечиться!</a:t>
            </a:r>
            <a:br>
              <a:rPr lang="ru-RU" sz="1800" dirty="0" smtClean="0">
                <a:solidFill>
                  <a:srgbClr val="000000"/>
                </a:solidFill>
                <a:latin typeface="Arial Black" pitchFamily="34" charset="0"/>
              </a:rPr>
            </a:br>
            <a:r>
              <a:rPr lang="ru-RU" sz="1800" dirty="0" smtClean="0">
                <a:solidFill>
                  <a:srgbClr val="000000"/>
                </a:solidFill>
                <a:latin typeface="Arial Black" pitchFamily="34" charset="0"/>
              </a:rPr>
              <a:t>В поликлинику пойдём,</a:t>
            </a:r>
            <a:br>
              <a:rPr lang="ru-RU" sz="1800" dirty="0" smtClean="0">
                <a:solidFill>
                  <a:srgbClr val="000000"/>
                </a:solidFill>
                <a:latin typeface="Arial Black" pitchFamily="34" charset="0"/>
              </a:rPr>
            </a:br>
            <a:r>
              <a:rPr lang="ru-RU" sz="1800" dirty="0" smtClean="0">
                <a:solidFill>
                  <a:srgbClr val="000000"/>
                </a:solidFill>
                <a:latin typeface="Arial Black" pitchFamily="34" charset="0"/>
              </a:rPr>
              <a:t>К терапевту на приём.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933398"/>
      </p:ext>
    </p:extLst>
  </p:cSld>
  <p:clrMapOvr>
    <a:masterClrMapping/>
  </p:clrMapOvr>
  <p:transition spd="slow" advClick="0" advTm="10000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werpoint-template">
  <a:themeElements>
    <a:clrScheme name="powerpoint-template-24 14">
      <a:dk1>
        <a:srgbClr val="4D4D4D"/>
      </a:dk1>
      <a:lt1>
        <a:srgbClr val="FFFFFF"/>
      </a:lt1>
      <a:dk2>
        <a:srgbClr val="4D4D4D"/>
      </a:dk2>
      <a:lt2>
        <a:srgbClr val="888888"/>
      </a:lt2>
      <a:accent1>
        <a:srgbClr val="9E9E9E"/>
      </a:accent1>
      <a:accent2>
        <a:srgbClr val="BEBEBE"/>
      </a:accent2>
      <a:accent3>
        <a:srgbClr val="FFFFFF"/>
      </a:accent3>
      <a:accent4>
        <a:srgbClr val="404040"/>
      </a:accent4>
      <a:accent5>
        <a:srgbClr val="CCCCCC"/>
      </a:accent5>
      <a:accent6>
        <a:srgbClr val="ACACAC"/>
      </a:accent6>
      <a:hlink>
        <a:srgbClr val="BDD006"/>
      </a:hlink>
      <a:folHlink>
        <a:srgbClr val="DDDDDD"/>
      </a:folHlink>
    </a:clrScheme>
    <a:fontScheme name="powerpoint-template-24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owerpoint-template-24 1">
        <a:dk1>
          <a:srgbClr val="4D4D4D"/>
        </a:dk1>
        <a:lt1>
          <a:srgbClr val="FFFFFF"/>
        </a:lt1>
        <a:dk2>
          <a:srgbClr val="4D4D4D"/>
        </a:dk2>
        <a:lt2>
          <a:srgbClr val="0C209B"/>
        </a:lt2>
        <a:accent1>
          <a:srgbClr val="2167BF"/>
        </a:accent1>
        <a:accent2>
          <a:srgbClr val="C60C0D"/>
        </a:accent2>
        <a:accent3>
          <a:srgbClr val="FFFFFF"/>
        </a:accent3>
        <a:accent4>
          <a:srgbClr val="404040"/>
        </a:accent4>
        <a:accent5>
          <a:srgbClr val="ABB8DC"/>
        </a:accent5>
        <a:accent6>
          <a:srgbClr val="B30A0B"/>
        </a:accent6>
        <a:hlink>
          <a:srgbClr val="4793C7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2">
        <a:dk1>
          <a:srgbClr val="4D4D4D"/>
        </a:dk1>
        <a:lt1>
          <a:srgbClr val="FFFFFF"/>
        </a:lt1>
        <a:dk2>
          <a:srgbClr val="4D4D4D"/>
        </a:dk2>
        <a:lt2>
          <a:srgbClr val="CC0000"/>
        </a:lt2>
        <a:accent1>
          <a:srgbClr val="FF9933"/>
        </a:accent1>
        <a:accent2>
          <a:srgbClr val="009900"/>
        </a:accent2>
        <a:accent3>
          <a:srgbClr val="FFFFFF"/>
        </a:accent3>
        <a:accent4>
          <a:srgbClr val="404040"/>
        </a:accent4>
        <a:accent5>
          <a:srgbClr val="FFCAAD"/>
        </a:accent5>
        <a:accent6>
          <a:srgbClr val="008A00"/>
        </a:accent6>
        <a:hlink>
          <a:srgbClr val="3366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3">
        <a:dk1>
          <a:srgbClr val="4D4D4D"/>
        </a:dk1>
        <a:lt1>
          <a:srgbClr val="FFFFFF"/>
        </a:lt1>
        <a:dk2>
          <a:srgbClr val="4D4D4D"/>
        </a:dk2>
        <a:lt2>
          <a:srgbClr val="0E0F83"/>
        </a:lt2>
        <a:accent1>
          <a:srgbClr val="4049D2"/>
        </a:accent1>
        <a:accent2>
          <a:srgbClr val="494FD9"/>
        </a:accent2>
        <a:accent3>
          <a:srgbClr val="FFFFFF"/>
        </a:accent3>
        <a:accent4>
          <a:srgbClr val="404040"/>
        </a:accent4>
        <a:accent5>
          <a:srgbClr val="AFB1E5"/>
        </a:accent5>
        <a:accent6>
          <a:srgbClr val="4147C4"/>
        </a:accent6>
        <a:hlink>
          <a:srgbClr val="757DD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4">
        <a:dk1>
          <a:srgbClr val="4D4D4D"/>
        </a:dk1>
        <a:lt1>
          <a:srgbClr val="FFFFFF"/>
        </a:lt1>
        <a:dk2>
          <a:srgbClr val="4D4D4D"/>
        </a:dk2>
        <a:lt2>
          <a:srgbClr val="4B8ACD"/>
        </a:lt2>
        <a:accent1>
          <a:srgbClr val="5C98C2"/>
        </a:accent1>
        <a:accent2>
          <a:srgbClr val="93BAD6"/>
        </a:accent2>
        <a:accent3>
          <a:srgbClr val="FFFFFF"/>
        </a:accent3>
        <a:accent4>
          <a:srgbClr val="404040"/>
        </a:accent4>
        <a:accent5>
          <a:srgbClr val="B5CADD"/>
        </a:accent5>
        <a:accent6>
          <a:srgbClr val="85A8C2"/>
        </a:accent6>
        <a:hlink>
          <a:srgbClr val="AECDE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5">
        <a:dk1>
          <a:srgbClr val="4D4D4D"/>
        </a:dk1>
        <a:lt1>
          <a:srgbClr val="FFFFFF"/>
        </a:lt1>
        <a:dk2>
          <a:srgbClr val="4D4D4D"/>
        </a:dk2>
        <a:lt2>
          <a:srgbClr val="114682"/>
        </a:lt2>
        <a:accent1>
          <a:srgbClr val="295B99"/>
        </a:accent1>
        <a:accent2>
          <a:srgbClr val="406DA6"/>
        </a:accent2>
        <a:accent3>
          <a:srgbClr val="FFFFFF"/>
        </a:accent3>
        <a:accent4>
          <a:srgbClr val="404040"/>
        </a:accent4>
        <a:accent5>
          <a:srgbClr val="ACB5CA"/>
        </a:accent5>
        <a:accent6>
          <a:srgbClr val="396296"/>
        </a:accent6>
        <a:hlink>
          <a:srgbClr val="5F84B5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6">
        <a:dk1>
          <a:srgbClr val="4D4D4D"/>
        </a:dk1>
        <a:lt1>
          <a:srgbClr val="FFFFFF"/>
        </a:lt1>
        <a:dk2>
          <a:srgbClr val="4D4D4D"/>
        </a:dk2>
        <a:lt2>
          <a:srgbClr val="617180"/>
        </a:lt2>
        <a:accent1>
          <a:srgbClr val="85919F"/>
        </a:accent1>
        <a:accent2>
          <a:srgbClr val="96A3AF"/>
        </a:accent2>
        <a:accent3>
          <a:srgbClr val="FFFFFF"/>
        </a:accent3>
        <a:accent4>
          <a:srgbClr val="404040"/>
        </a:accent4>
        <a:accent5>
          <a:srgbClr val="C2C7CD"/>
        </a:accent5>
        <a:accent6>
          <a:srgbClr val="87939E"/>
        </a:accent6>
        <a:hlink>
          <a:srgbClr val="AFB9C3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7">
        <a:dk1>
          <a:srgbClr val="4D4D4D"/>
        </a:dk1>
        <a:lt1>
          <a:srgbClr val="FFFFFF"/>
        </a:lt1>
        <a:dk2>
          <a:srgbClr val="4D4D4D"/>
        </a:dk2>
        <a:lt2>
          <a:srgbClr val="888888"/>
        </a:lt2>
        <a:accent1>
          <a:srgbClr val="9E9E9E"/>
        </a:accent1>
        <a:accent2>
          <a:srgbClr val="BEBEBE"/>
        </a:accent2>
        <a:accent3>
          <a:srgbClr val="FFFFFF"/>
        </a:accent3>
        <a:accent4>
          <a:srgbClr val="404040"/>
        </a:accent4>
        <a:accent5>
          <a:srgbClr val="CCCCCC"/>
        </a:accent5>
        <a:accent6>
          <a:srgbClr val="ACACAC"/>
        </a:accent6>
        <a:hlink>
          <a:srgbClr val="C8C8C8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8">
        <a:dk1>
          <a:srgbClr val="4D4D4D"/>
        </a:dk1>
        <a:lt1>
          <a:srgbClr val="FFFFFF"/>
        </a:lt1>
        <a:dk2>
          <a:srgbClr val="4D4D4D"/>
        </a:dk2>
        <a:lt2>
          <a:srgbClr val="888888"/>
        </a:lt2>
        <a:accent1>
          <a:srgbClr val="9E9E9E"/>
        </a:accent1>
        <a:accent2>
          <a:srgbClr val="BEBEBE"/>
        </a:accent2>
        <a:accent3>
          <a:srgbClr val="FFFFFF"/>
        </a:accent3>
        <a:accent4>
          <a:srgbClr val="404040"/>
        </a:accent4>
        <a:accent5>
          <a:srgbClr val="CCCCCC"/>
        </a:accent5>
        <a:accent6>
          <a:srgbClr val="ACACAC"/>
        </a:accent6>
        <a:hlink>
          <a:srgbClr val="F20000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9">
        <a:dk1>
          <a:srgbClr val="4D4D4D"/>
        </a:dk1>
        <a:lt1>
          <a:srgbClr val="FFFFFF"/>
        </a:lt1>
        <a:dk2>
          <a:srgbClr val="4D4D4D"/>
        </a:dk2>
        <a:lt2>
          <a:srgbClr val="888888"/>
        </a:lt2>
        <a:accent1>
          <a:srgbClr val="9E9E9E"/>
        </a:accent1>
        <a:accent2>
          <a:srgbClr val="BEBEBE"/>
        </a:accent2>
        <a:accent3>
          <a:srgbClr val="FFFFFF"/>
        </a:accent3>
        <a:accent4>
          <a:srgbClr val="404040"/>
        </a:accent4>
        <a:accent5>
          <a:srgbClr val="CCCCCC"/>
        </a:accent5>
        <a:accent6>
          <a:srgbClr val="ACACAC"/>
        </a:accent6>
        <a:hlink>
          <a:srgbClr val="D00000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0">
        <a:dk1>
          <a:srgbClr val="4D4D4D"/>
        </a:dk1>
        <a:lt1>
          <a:srgbClr val="FFFFFF"/>
        </a:lt1>
        <a:dk2>
          <a:srgbClr val="4D4D4D"/>
        </a:dk2>
        <a:lt2>
          <a:srgbClr val="888888"/>
        </a:lt2>
        <a:accent1>
          <a:srgbClr val="9E9E9E"/>
        </a:accent1>
        <a:accent2>
          <a:srgbClr val="BEBEBE"/>
        </a:accent2>
        <a:accent3>
          <a:srgbClr val="FFFFFF"/>
        </a:accent3>
        <a:accent4>
          <a:srgbClr val="404040"/>
        </a:accent4>
        <a:accent5>
          <a:srgbClr val="CCCCCC"/>
        </a:accent5>
        <a:accent6>
          <a:srgbClr val="ACACAC"/>
        </a:accent6>
        <a:hlink>
          <a:srgbClr val="397AFD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1">
        <a:dk1>
          <a:srgbClr val="4D4D4D"/>
        </a:dk1>
        <a:lt1>
          <a:srgbClr val="FFFFFF"/>
        </a:lt1>
        <a:dk2>
          <a:srgbClr val="4D4D4D"/>
        </a:dk2>
        <a:lt2>
          <a:srgbClr val="888888"/>
        </a:lt2>
        <a:accent1>
          <a:srgbClr val="9E9E9E"/>
        </a:accent1>
        <a:accent2>
          <a:srgbClr val="BEBEBE"/>
        </a:accent2>
        <a:accent3>
          <a:srgbClr val="FFFFFF"/>
        </a:accent3>
        <a:accent4>
          <a:srgbClr val="404040"/>
        </a:accent4>
        <a:accent5>
          <a:srgbClr val="CCCCCC"/>
        </a:accent5>
        <a:accent6>
          <a:srgbClr val="ACACAC"/>
        </a:accent6>
        <a:hlink>
          <a:srgbClr val="3892FE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2">
        <a:dk1>
          <a:srgbClr val="4D4D4D"/>
        </a:dk1>
        <a:lt1>
          <a:srgbClr val="FFFFFF"/>
        </a:lt1>
        <a:dk2>
          <a:srgbClr val="4D4D4D"/>
        </a:dk2>
        <a:lt2>
          <a:srgbClr val="888888"/>
        </a:lt2>
        <a:accent1>
          <a:srgbClr val="9E9E9E"/>
        </a:accent1>
        <a:accent2>
          <a:srgbClr val="BEBEBE"/>
        </a:accent2>
        <a:accent3>
          <a:srgbClr val="FFFFFF"/>
        </a:accent3>
        <a:accent4>
          <a:srgbClr val="404040"/>
        </a:accent4>
        <a:accent5>
          <a:srgbClr val="CCCCCC"/>
        </a:accent5>
        <a:accent6>
          <a:srgbClr val="ACACAC"/>
        </a:accent6>
        <a:hlink>
          <a:srgbClr val="FFC90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3">
        <a:dk1>
          <a:srgbClr val="4D4D4D"/>
        </a:dk1>
        <a:lt1>
          <a:srgbClr val="FFFFFF"/>
        </a:lt1>
        <a:dk2>
          <a:srgbClr val="4D4D4D"/>
        </a:dk2>
        <a:lt2>
          <a:srgbClr val="888888"/>
        </a:lt2>
        <a:accent1>
          <a:srgbClr val="9E9E9E"/>
        </a:accent1>
        <a:accent2>
          <a:srgbClr val="BEBEBE"/>
        </a:accent2>
        <a:accent3>
          <a:srgbClr val="FFFFFF"/>
        </a:accent3>
        <a:accent4>
          <a:srgbClr val="404040"/>
        </a:accent4>
        <a:accent5>
          <a:srgbClr val="CCCCCC"/>
        </a:accent5>
        <a:accent6>
          <a:srgbClr val="ACACAC"/>
        </a:accent6>
        <a:hlink>
          <a:srgbClr val="FFA219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4">
        <a:dk1>
          <a:srgbClr val="4D4D4D"/>
        </a:dk1>
        <a:lt1>
          <a:srgbClr val="FFFFFF"/>
        </a:lt1>
        <a:dk2>
          <a:srgbClr val="4D4D4D"/>
        </a:dk2>
        <a:lt2>
          <a:srgbClr val="888888"/>
        </a:lt2>
        <a:accent1>
          <a:srgbClr val="9E9E9E"/>
        </a:accent1>
        <a:accent2>
          <a:srgbClr val="BEBEBE"/>
        </a:accent2>
        <a:accent3>
          <a:srgbClr val="FFFFFF"/>
        </a:accent3>
        <a:accent4>
          <a:srgbClr val="404040"/>
        </a:accent4>
        <a:accent5>
          <a:srgbClr val="CCCCCC"/>
        </a:accent5>
        <a:accent6>
          <a:srgbClr val="ACACAC"/>
        </a:accent6>
        <a:hlink>
          <a:srgbClr val="BDD006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powerpoint-template</Template>
  <TotalTime>320</TotalTime>
  <Words>151</Words>
  <Application>Microsoft Office PowerPoint</Application>
  <PresentationFormat>Экран (4:3)</PresentationFormat>
  <Paragraphs>46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powerpoint-template</vt:lpstr>
      <vt:lpstr>Создание условий для творческих игр  группа «Звёздочки»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Игровые образовательные ситуации в детском саду</dc:title>
  <dc:creator>User</dc:creator>
  <cp:lastModifiedBy>User</cp:lastModifiedBy>
  <cp:revision>31</cp:revision>
  <dcterms:created xsi:type="dcterms:W3CDTF">2016-03-27T13:59:40Z</dcterms:created>
  <dcterms:modified xsi:type="dcterms:W3CDTF">2020-04-03T14:47:05Z</dcterms:modified>
</cp:coreProperties>
</file>