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5" r:id="rId6"/>
    <p:sldId id="264" r:id="rId7"/>
    <p:sldId id="263" r:id="rId8"/>
    <p:sldId id="262" r:id="rId9"/>
    <p:sldId id="261" r:id="rId10"/>
    <p:sldId id="266" r:id="rId11"/>
    <p:sldId id="260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9E300BE-584B-4045-BBC6-EF45C53C776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48B4BD-73EA-44EC-9C53-8628BE16E8A9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B15C7-6B25-425E-9C4F-648C4E8099B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78C0D-47FE-4A21-8D91-3F9A2FBE3AD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7066F7-F4F4-4FC7-900A-0D1270AA862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C594B4-BCD4-4DA4-9C69-482B123EBB7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EC32CB-CB5C-4AED-AAB2-CBE01E9F058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1D637A-07B0-48B4-BB38-DA2E10F2D87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43A038-85D3-43B6-8950-947250A1262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07AEAE-B70B-4FF2-B61F-FBCDB51E926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C9804C-9D63-4B70-9EBE-797D41F3795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57E0BB-E32A-4D86-8923-B3D9560D13C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4C9EFD-E54C-4BEC-B933-8C4019B102B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6E974ED3-301F-45DF-ABC3-84777A57F50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57224" y="1071546"/>
            <a:ext cx="7127913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altLang="ru-RU" sz="54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Такая занимательная</a:t>
            </a:r>
          </a:p>
          <a:p>
            <a:pPr algn="ctr" eaLnBrk="1" hangingPunct="1">
              <a:defRPr/>
            </a:pPr>
            <a:r>
              <a:rPr lang="ru-RU" altLang="ru-RU" sz="54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скакалка</a:t>
            </a:r>
            <a:r>
              <a:rPr lang="ru-RU" altLang="ru-RU" sz="4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sz="4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4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4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3500438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Муниципальное автономное дошкольное образовательное учреждение «Центр развития ребенка – детский сад № 51»</a:t>
            </a:r>
          </a:p>
          <a:p>
            <a:pPr algn="r"/>
            <a:endParaRPr lang="ru-RU" sz="1600" dirty="0" smtClean="0"/>
          </a:p>
          <a:p>
            <a:pPr algn="r"/>
            <a:r>
              <a:rPr lang="ru-RU" sz="1600" dirty="0" smtClean="0"/>
              <a:t>Подготовила воспитатель: </a:t>
            </a:r>
          </a:p>
          <a:p>
            <a:pPr algn="r"/>
            <a:r>
              <a:rPr lang="ru-RU" sz="1600" dirty="0" err="1" smtClean="0"/>
              <a:t>Угрюмова</a:t>
            </a:r>
            <a:r>
              <a:rPr lang="ru-RU" sz="1600" dirty="0" smtClean="0"/>
              <a:t> Е.В.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867400" y="3810000"/>
            <a:ext cx="2743200" cy="2133600"/>
          </a:xfrm>
        </p:spPr>
      </p:pic>
      <p:pic>
        <p:nvPicPr>
          <p:cNvPr id="13315" name="Picture 4" descr="Pict000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82000" contrast="100000"/>
          </a:blip>
          <a:srcRect l="17380" t="5370" r="17207" b="37352"/>
          <a:stretch>
            <a:fillRect/>
          </a:stretch>
        </p:blipFill>
        <p:spPr>
          <a:xfrm>
            <a:off x="533400" y="1905000"/>
            <a:ext cx="4800600" cy="4151313"/>
          </a:xfrm>
          <a:noFill/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09600" y="304800"/>
            <a:ext cx="8001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40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Комплекс ОРУ </a:t>
            </a:r>
          </a:p>
          <a:p>
            <a:pPr algn="ctr" eaLnBrk="1" hangingPunct="1">
              <a:defRPr/>
            </a:pPr>
            <a:r>
              <a:rPr lang="ru-RU" altLang="ru-RU" sz="40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 скакалкой</a:t>
            </a:r>
          </a:p>
        </p:txBody>
      </p:sp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1828800"/>
            <a:ext cx="14573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5800" y="609600"/>
            <a:ext cx="81803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>
                <a:solidFill>
                  <a:schemeClr val="tx2"/>
                </a:solidFill>
              </a:rPr>
              <a:t>История возникновения скакалки.</a:t>
            </a:r>
            <a:br>
              <a:rPr lang="ru-RU" altLang="ru-RU" sz="4000">
                <a:solidFill>
                  <a:schemeClr val="tx2"/>
                </a:solidFill>
              </a:rPr>
            </a:br>
            <a:endParaRPr lang="ru-RU" altLang="ru-RU" sz="4000">
              <a:solidFill>
                <a:schemeClr val="tx2"/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762000" y="3962400"/>
            <a:ext cx="774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/>
              <a:t>http://tabeganat.moy.su/news/skakalka_zalog_tonusa_vashego_tela/2014-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524000" y="1524000"/>
            <a:ext cx="541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/>
              <a:t>http://infa.kharkov.ua/interesnye-fakty-pro-skakalku/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533400" y="2971800"/>
            <a:ext cx="7737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tabLst>
                <a:tab pos="457200" algn="l"/>
              </a:tabLst>
            </a:pPr>
            <a:r>
              <a:rPr lang="ru-RU" altLang="ru-RU"/>
              <a:t>Научно-методический журнал «Физкультура в школе», 2006г. №7, №8.</a:t>
            </a:r>
          </a:p>
          <a:p>
            <a:pPr algn="ctr" eaLnBrk="1" hangingPunct="1">
              <a:tabLst>
                <a:tab pos="457200" algn="l"/>
              </a:tabLst>
            </a:pPr>
            <a:r>
              <a:rPr lang="ru-RU" altLang="ru-RU"/>
              <a:t>Научно-методический журнал «Физкультура в школе», 1991г. №3. 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838200" y="2286000"/>
            <a:ext cx="727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/>
              <a:t>http://game4kid.ru/games/sportivnye/povtoryay-za-mnoy-so-skakalkoy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990600" y="4953000"/>
            <a:ext cx="5962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/>
              <a:t>http://www.liveinternet.ru/users/3480112/post178119051/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1295400" y="5562600"/>
            <a:ext cx="403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/>
              <a:t>http://blog.i.ua/user/4435136/1008174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1066800" y="457200"/>
            <a:ext cx="7165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4000" b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Информационные ресурсы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85800" y="609600"/>
            <a:ext cx="81803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>
                <a:solidFill>
                  <a:schemeClr val="tx2"/>
                </a:solidFill>
              </a:rPr>
              <a:t>История возникновения скакалки.</a:t>
            </a:r>
            <a:br>
              <a:rPr lang="ru-RU" altLang="ru-RU" sz="4000">
                <a:solidFill>
                  <a:schemeClr val="tx2"/>
                </a:solidFill>
              </a:rPr>
            </a:br>
            <a:endParaRPr lang="ru-RU" altLang="ru-RU" sz="4000">
              <a:solidFill>
                <a:schemeClr val="tx2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990600" y="838200"/>
            <a:ext cx="69342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/>
              <a:t>Скакалка — спортивный снаряд для физических упражнений взрослых и детей. Представляет собой синтетический или кожаный шнур. Используется как один из спортивных снарядов в упражнениях по художественной гимнастике.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419600"/>
            <a:ext cx="17145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495800"/>
            <a:ext cx="16002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419600"/>
            <a:ext cx="16764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85800" y="609600"/>
            <a:ext cx="81803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>
                <a:solidFill>
                  <a:schemeClr val="tx2"/>
                </a:solidFill>
              </a:rPr>
              <a:t>История возникновения скакалки.</a:t>
            </a:r>
            <a:br>
              <a:rPr lang="ru-RU" altLang="ru-RU" sz="4000">
                <a:solidFill>
                  <a:schemeClr val="tx2"/>
                </a:solidFill>
              </a:rPr>
            </a:br>
            <a:endParaRPr lang="ru-RU" altLang="ru-RU" sz="4000">
              <a:solidFill>
                <a:schemeClr val="tx2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057400"/>
            <a:ext cx="2514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1447800" y="290513"/>
            <a:ext cx="6669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ru-RU" altLang="ru-RU" sz="4000" b="1"/>
              <a:t>Из чего состоит этот </a:t>
            </a:r>
          </a:p>
          <a:p>
            <a:pPr algn="ctr" eaLnBrk="1" hangingPunct="1"/>
            <a:r>
              <a:rPr lang="ru-RU" altLang="ru-RU" sz="4000" b="1"/>
              <a:t>гимнастический предмет.</a:t>
            </a:r>
          </a:p>
        </p:txBody>
      </p:sp>
      <p:sp>
        <p:nvSpPr>
          <p:cNvPr id="5128" name="Rectangle 10"/>
          <p:cNvSpPr>
            <a:spLocks noChangeArrowheads="1"/>
          </p:cNvSpPr>
          <p:nvPr/>
        </p:nvSpPr>
        <p:spPr bwMode="auto">
          <a:xfrm>
            <a:off x="4267200" y="1981200"/>
            <a:ext cx="35052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800" b="1"/>
              <a:t>Скакалка, «прыгалка»-это верёвочка с ручками. Сами названия говорят, какие действия можно выполнять с данным предметом.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85800" y="609600"/>
            <a:ext cx="81803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>
                <a:solidFill>
                  <a:schemeClr val="tx2"/>
                </a:solidFill>
              </a:rPr>
              <a:t>История возникновения скакалки.</a:t>
            </a:r>
            <a:br>
              <a:rPr lang="ru-RU" altLang="ru-RU" sz="4000">
                <a:solidFill>
                  <a:schemeClr val="tx2"/>
                </a:solidFill>
              </a:rPr>
            </a:br>
            <a:endParaRPr lang="ru-RU" altLang="ru-RU" sz="4000">
              <a:solidFill>
                <a:schemeClr val="tx2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038600"/>
            <a:ext cx="2933700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600200" y="304800"/>
            <a:ext cx="5891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4000" b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ИГРЫ С ВЕРЕВОЧКОЙ</a:t>
            </a:r>
            <a:endParaRPr lang="ru-RU" altLang="ru-RU" sz="6000" b="1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52" name="Picture 9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600200"/>
            <a:ext cx="190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3352800" y="1219200"/>
            <a:ext cx="4724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1" hangingPunct="1">
              <a:tabLst>
                <a:tab pos="457200" algn="l"/>
              </a:tabLst>
            </a:pPr>
            <a:r>
              <a:rPr lang="ru-RU" altLang="ru-RU" sz="2400" b="1"/>
              <a:t>«Бабочка». Водящий вращает над головой веревочку, закрепленную на конце палочки. На свободном конце веревочки прикреплена поролоновая бабочка .</a:t>
            </a:r>
          </a:p>
        </p:txBody>
      </p:sp>
      <p:sp>
        <p:nvSpPr>
          <p:cNvPr id="6154" name="Rectangle 12"/>
          <p:cNvSpPr>
            <a:spLocks noChangeArrowheads="1"/>
          </p:cNvSpPr>
          <p:nvPr/>
        </p:nvSpPr>
        <p:spPr bwMode="auto">
          <a:xfrm>
            <a:off x="838200" y="3733800"/>
            <a:ext cx="3962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/>
            <a:r>
              <a:rPr lang="ru-RU" altLang="ru-RU" sz="2400" b="1"/>
              <a:t>Дети, стоящие по кругу, подпрыгивают, и стараясь коснуться руками бабочки или поймать ее. Тот, кому это удается, становится водящим.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85800" y="609600"/>
            <a:ext cx="93376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>
                <a:solidFill>
                  <a:schemeClr val="tx2"/>
                </a:solidFill>
              </a:rPr>
              <a:t>История </a:t>
            </a:r>
            <a:r>
              <a:rPr lang="ru-RU" altLang="ru-RU"/>
              <a:t>«Змейка». </a:t>
            </a:r>
            <a:r>
              <a:rPr lang="ru-RU" altLang="ru-RU" sz="4000">
                <a:solidFill>
                  <a:schemeClr val="tx2"/>
                </a:solidFill>
              </a:rPr>
              <a:t>возникновения скакалки.</a:t>
            </a:r>
            <a:br>
              <a:rPr lang="ru-RU" altLang="ru-RU" sz="4000">
                <a:solidFill>
                  <a:schemeClr val="tx2"/>
                </a:solidFill>
              </a:rPr>
            </a:br>
            <a:endParaRPr lang="ru-RU" altLang="ru-RU" sz="4000">
              <a:solidFill>
                <a:schemeClr val="tx2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9624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8" descr="skip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1371600"/>
            <a:ext cx="37623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2895600" y="4330700"/>
            <a:ext cx="5181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400" b="1"/>
              <a:t>Кто быстрее выполнит упражнение и не сойдет с веревочки на землю, тот становится победителем </a:t>
            </a:r>
          </a:p>
        </p:txBody>
      </p:sp>
      <p:sp>
        <p:nvSpPr>
          <p:cNvPr id="7177" name="Rectangle 10"/>
          <p:cNvSpPr>
            <a:spLocks noChangeArrowheads="1"/>
          </p:cNvSpPr>
          <p:nvPr/>
        </p:nvSpPr>
        <p:spPr bwMode="auto">
          <a:xfrm>
            <a:off x="2971800" y="457200"/>
            <a:ext cx="29225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30000"/>
              </a:spcBef>
            </a:pPr>
            <a:r>
              <a:rPr lang="ru-RU" altLang="ru-RU" sz="6000" b="1"/>
              <a:t>Змейка</a:t>
            </a:r>
          </a:p>
        </p:txBody>
      </p:sp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685800" y="1752600"/>
            <a:ext cx="4114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/>
              <a:t>В руках играющего свернутая в клубок веревочка. Клубок разматывают, наступая на веревочку. Укладывают ее змейкой.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85800" y="609600"/>
            <a:ext cx="81803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>
                <a:solidFill>
                  <a:schemeClr val="tx2"/>
                </a:solidFill>
              </a:rPr>
              <a:t>История возникновения скакалки.</a:t>
            </a:r>
            <a:br>
              <a:rPr lang="ru-RU" altLang="ru-RU" sz="4000">
                <a:solidFill>
                  <a:schemeClr val="tx2"/>
                </a:solidFill>
              </a:rPr>
            </a:br>
            <a:endParaRPr lang="ru-RU" altLang="ru-RU" sz="4000">
              <a:solidFill>
                <a:schemeClr val="tx2"/>
              </a:solidFill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7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4038600"/>
            <a:ext cx="2743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-4351338" y="2335213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endParaRPr lang="ru-RU" altLang="ru-RU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914400" y="366713"/>
            <a:ext cx="7239000" cy="411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mtClean="0">
                <a:cs typeface="Times New Roman" panose="02020603050405020304" pitchFamily="18" charset="0"/>
              </a:rPr>
              <a:t> </a:t>
            </a:r>
            <a:r>
              <a:rPr lang="ru-RU" altLang="ru-RU" sz="4000" b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«Лебедь, рак и щука»</a:t>
            </a:r>
            <a:endParaRPr lang="ru-RU" altLang="ru-RU" sz="4000" b="1" smtClean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altLang="ru-RU" sz="2800" b="1" smtClean="0">
                <a:cs typeface="Times New Roman" panose="02020603050405020304" pitchFamily="18" charset="0"/>
              </a:rPr>
              <a:t>Перетягивание веревочки в разные стороны. Несколько верёвочек связывают таким образом, чтобы получилось столько концов, сколько участников игры. Побеждает игрок, перетянувший веревочку в свою сторону на расстояние</a:t>
            </a:r>
            <a:endParaRPr lang="ru-RU" altLang="ru-RU" sz="2800" b="1" smtClean="0"/>
          </a:p>
          <a:p>
            <a:pPr eaLnBrk="1" hangingPunct="1">
              <a:defRPr/>
            </a:pPr>
            <a:r>
              <a:rPr lang="ru-RU" altLang="ru-RU" sz="2800" b="1" smtClean="0">
                <a:cs typeface="Times New Roman" panose="02020603050405020304" pitchFamily="18" charset="0"/>
              </a:rPr>
              <a:t>1-1,5 м. </a:t>
            </a:r>
            <a:endParaRPr lang="ru-RU" altLang="ru-RU" sz="2800" b="1" smtClean="0"/>
          </a:p>
          <a:p>
            <a:pPr>
              <a:defRPr/>
            </a:pPr>
            <a:endParaRPr lang="ru-RU" altLang="ru-RU" sz="2800" b="1" smtClean="0"/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-4343400" y="30940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pic>
        <p:nvPicPr>
          <p:cNvPr id="922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3962400"/>
            <a:ext cx="2590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85800" y="609600"/>
            <a:ext cx="81803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>
                <a:solidFill>
                  <a:schemeClr val="tx2"/>
                </a:solidFill>
              </a:rPr>
              <a:t>История возникновения скакалки.</a:t>
            </a:r>
            <a:br>
              <a:rPr lang="ru-RU" altLang="ru-RU" sz="4000">
                <a:solidFill>
                  <a:schemeClr val="tx2"/>
                </a:solidFill>
              </a:rPr>
            </a:br>
            <a:endParaRPr lang="ru-RU" altLang="ru-RU" sz="4000">
              <a:solidFill>
                <a:schemeClr val="tx2"/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4191000"/>
            <a:ext cx="2819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-4049713" y="2982913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 eaLnBrk="1" hangingPunct="1"/>
            <a:endParaRPr lang="ru-RU" alt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295400" y="1339850"/>
            <a:ext cx="6629400" cy="283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000" b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«Лебедка».</a:t>
            </a:r>
            <a:r>
              <a:rPr lang="ru-RU" altLang="ru-RU" smtClean="0">
                <a:cs typeface="Times New Roman" panose="02020603050405020304" pitchFamily="18" charset="0"/>
              </a:rPr>
              <a:t> </a:t>
            </a:r>
            <a:endParaRPr lang="ru-RU" altLang="ru-RU" smtClean="0"/>
          </a:p>
          <a:p>
            <a:pPr algn="just" eaLnBrk="1" hangingPunct="1">
              <a:defRPr/>
            </a:pPr>
            <a:r>
              <a:rPr lang="ru-RU" altLang="ru-RU" sz="2800" b="1" smtClean="0">
                <a:cs typeface="Times New Roman" panose="02020603050405020304" pitchFamily="18" charset="0"/>
              </a:rPr>
              <a:t>Двое игроков, начиная с конца, накручивают веревочку на пояс. Третий игрок-судья. Он берет эту веревочку по середине. Кто первым дойдет до середины, тот и победитель.</a:t>
            </a:r>
            <a:endParaRPr lang="ru-RU" altLang="ru-RU" sz="2800" b="1" smtClean="0"/>
          </a:p>
        </p:txBody>
      </p:sp>
      <p:pic>
        <p:nvPicPr>
          <p:cNvPr id="10249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4114800"/>
            <a:ext cx="18002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altLang="ru-RU" sz="4400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85800" y="609600"/>
            <a:ext cx="81803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>
                <a:solidFill>
                  <a:schemeClr val="tx2"/>
                </a:solidFill>
              </a:rPr>
              <a:t>История возникновения скакалки.</a:t>
            </a:r>
            <a:br>
              <a:rPr lang="ru-RU" altLang="ru-RU" sz="4000">
                <a:solidFill>
                  <a:schemeClr val="tx2"/>
                </a:solidFill>
              </a:rPr>
            </a:br>
            <a:endParaRPr lang="ru-RU" altLang="ru-RU" sz="4000">
              <a:solidFill>
                <a:schemeClr val="tx2"/>
              </a:solidFill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1524000" y="457200"/>
            <a:ext cx="56753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1" hangingPunct="1">
              <a:defRPr/>
            </a:pPr>
            <a:r>
              <a:rPr lang="ru-RU" altLang="ru-RU" sz="4000" b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Комплекс ОРУ </a:t>
            </a:r>
          </a:p>
          <a:p>
            <a:pPr algn="ctr" eaLnBrk="1" hangingPunct="1">
              <a:defRPr/>
            </a:pPr>
            <a:r>
              <a:rPr lang="ru-RU" altLang="ru-RU" sz="4000" b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 короткой скакалкой</a:t>
            </a:r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1271" name="Picture 11" descr="Pict0006"/>
          <p:cNvPicPr>
            <a:picLocks noChangeAspect="1" noChangeArrowheads="1"/>
          </p:cNvPicPr>
          <p:nvPr/>
        </p:nvPicPr>
        <p:blipFill>
          <a:blip r:embed="rId3"/>
          <a:srcRect l="17395" r="13342" b="63280"/>
          <a:stretch>
            <a:fillRect/>
          </a:stretch>
        </p:blipFill>
        <p:spPr bwMode="auto">
          <a:xfrm>
            <a:off x="1447800" y="1676400"/>
            <a:ext cx="6553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Комплекс упражнений со скакалкой</a:t>
            </a:r>
          </a:p>
        </p:txBody>
      </p:sp>
      <p:pic>
        <p:nvPicPr>
          <p:cNvPr id="12291" name="Picture 4" descr="Pict0008"/>
          <p:cNvPicPr>
            <a:picLocks noChangeAspect="1" noChangeArrowheads="1"/>
          </p:cNvPicPr>
          <p:nvPr/>
        </p:nvPicPr>
        <p:blipFill>
          <a:blip r:embed="rId2"/>
          <a:srcRect l="17448" t="6642" r="15100" b="24136"/>
          <a:stretch>
            <a:fillRect/>
          </a:stretch>
        </p:blipFill>
        <p:spPr bwMode="auto">
          <a:xfrm>
            <a:off x="3429000" y="1676400"/>
            <a:ext cx="5486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09800"/>
            <a:ext cx="3276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352</Words>
  <Application>Microsoft Office PowerPoint</Application>
  <PresentationFormat>Экран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 </vt:lpstr>
      <vt:lpstr> </vt:lpstr>
      <vt:lpstr> </vt:lpstr>
      <vt:lpstr> </vt:lpstr>
      <vt:lpstr> </vt:lpstr>
      <vt:lpstr> </vt:lpstr>
      <vt:lpstr> </vt:lpstr>
      <vt:lpstr> </vt:lpstr>
      <vt:lpstr>Комплекс упражнений со скакалкой</vt:lpstr>
      <vt:lpstr>Слайд 10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user32</cp:lastModifiedBy>
  <cp:revision>4</cp:revision>
  <cp:lastPrinted>1601-01-01T00:00:00Z</cp:lastPrinted>
  <dcterms:created xsi:type="dcterms:W3CDTF">2014-10-13T18:44:27Z</dcterms:created>
  <dcterms:modified xsi:type="dcterms:W3CDTF">2020-04-03T02:45:43Z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