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84" r:id="rId2"/>
    <p:sldId id="256" r:id="rId3"/>
    <p:sldId id="283" r:id="rId4"/>
    <p:sldId id="273" r:id="rId5"/>
    <p:sldId id="257" r:id="rId6"/>
    <p:sldId id="282" r:id="rId7"/>
    <p:sldId id="274" r:id="rId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3300"/>
    <a:srgbClr val="00FFFF"/>
    <a:srgbClr val="FF0066"/>
    <a:srgbClr val="D60093"/>
    <a:srgbClr val="CCFFFF"/>
    <a:srgbClr val="CC0066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245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ru-RU" sz="240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61D2E-A752-46BD-9B84-411296671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010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FDDD0-A9E3-4BF9-B810-B2C2593BF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1188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B3553-C5A1-49CD-8D79-40B07774C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046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09336-8FF2-4FAE-A240-B1F3C962C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626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D39BB-78A5-4CC8-8A75-0F05DFB16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479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97497-1887-4040-945A-8CE8A49A6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0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7463-90CC-4561-98DB-E61C29386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75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9C94C-357C-4E45-ACC9-A0D3075BD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012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EA270-9585-48CF-8EFF-3810C6368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3331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F7125-43E9-4FAF-9B75-EFDD1BE33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568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1784C-2985-44A2-AEE2-9CA8806B6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033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7251499-DE56-4DAF-A75D-16AD8C663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277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7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0" lang="ru-RU" sz="240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2779" name="Rectangle 11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tionary.org/w/index.php?title=%D0%BA%D0%B0%D0%BA%D0%BE%D0%B2%D0%B0_%D0%B4%D0%B5%D1%80%D0%B5%D0%B2%D0%BD%D1%8F,_%D1%82%D0%B0%D0%BA%D0%BE%D0%B2%D0%B0_%D0%B8_%D0%BE%D0%B1%D1%80%D1%8F%D0%B4%D0%BD%D1%8F&amp;action=edit&amp;redlink=1" TargetMode="External"/><Relationship Id="rId3" Type="http://schemas.openxmlformats.org/officeDocument/2006/relationships/hyperlink" Target="http://ru.wiktionary.org/wiki/%D0%B3%D0%BE%D1%80%D0%BE%D0%B4" TargetMode="External"/><Relationship Id="rId7" Type="http://schemas.openxmlformats.org/officeDocument/2006/relationships/hyperlink" Target="http://ru.wiktionary.org/wiki/%D0%BD%D0%B0_%D0%B4%D0%B5%D1%80%D0%B5%D0%B2%D0%BD%D1%8E_%D0%B4%D0%B5%D0%B4%D1%83%D1%88%D0%BA%D0%B5" TargetMode="External"/><Relationship Id="rId2" Type="http://schemas.openxmlformats.org/officeDocument/2006/relationships/hyperlink" Target="http://ru.wiktionary.org/wiki/%D0%B4%D0%B5%D1%80%D0%B5%D0%B2%D0%B5%D0%BD%D1%89%D0%B8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tionary.org/wiki/%D0%B4%D1%80%D0%B0%D1%82%D1%8C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ru.wiktionary.org/wiki/%D0%B3%D0%BE%D1%80%D0%BE%D0%B6%D0%B0%D0%BD%D0%B8%D0%BD" TargetMode="External"/><Relationship Id="rId10" Type="http://schemas.openxmlformats.org/officeDocument/2006/relationships/hyperlink" Target="http://ru.wiktionary.org/w/index.php?title=%D0%B4%D0%B5%D1%80%D0%B5%D0%B2%D0%BD%D1%8F_%D0%BF%D0%B5%D1%80%D0%B5%D0%B5%D1%85%D0%B0%D0%BB%D0%B0_%D0%BF%D0%BE%D0%BF%D0%B5%D1%80%D1%91%D0%BA_%D0%BC%D1%83%D0%B6%D0%B8%D0%BA%D0%B0&amp;action=edit&amp;redlink=1" TargetMode="External"/><Relationship Id="rId4" Type="http://schemas.openxmlformats.org/officeDocument/2006/relationships/hyperlink" Target="http://ru.wiktionary.org/wiki/%D0%BF%D0%BE%D0%BB%D0%B5" TargetMode="External"/><Relationship Id="rId9" Type="http://schemas.openxmlformats.org/officeDocument/2006/relationships/hyperlink" Target="http://ru.wiktionary.org/w/index.php?title=%D0%BC%D0%B5%D0%B6_%D0%B3%D0%BB%D0%B0%D0%B7_%D0%B4%D0%B5%D1%80%D0%B5%D0%B2%D0%BD%D1%8F_%D1%81%D0%B3%D0%BE%D1%80%D0%B5%D0%BB%D0%B0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jpeg"/><Relationship Id="rId4" Type="http://schemas.openxmlformats.org/officeDocument/2006/relationships/package" Target="../embeddings/______Microsoft_Office_PowerPoint1.sl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tionary.org/wiki/hrad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://ru.wiktionary.org/wiki/%D0%B3%D1%80%D0%B0%D0%B4%D1%8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tionary.org/wiki/%D0%BD%D0%B8_%D0%BA_%D1%81%D0%B5%D0%BB%D1%83,_%D0%BD%D0%B8_%D0%BA_%D0%B3%D0%BE%D1%80%D0%BE%D0%B4%D1%83" TargetMode="External"/><Relationship Id="rId5" Type="http://schemas.openxmlformats.org/officeDocument/2006/relationships/hyperlink" Target="http://ru.wiktionary.org/wiki/gord" TargetMode="External"/><Relationship Id="rId4" Type="http://schemas.openxmlformats.org/officeDocument/2006/relationships/hyperlink" Target="http://ru.wiktionary.org/wiki/gar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4905388"/>
          </a:xfrm>
        </p:spPr>
        <p:txBody>
          <a:bodyPr/>
          <a:lstStyle/>
          <a:p>
            <a:pPr algn="ctr"/>
            <a:r>
              <a:rPr lang="ru-RU" dirty="0" smtClean="0"/>
              <a:t>Работа над словарными словами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3357562"/>
            <a:ext cx="7772400" cy="2586038"/>
          </a:xfrm>
        </p:spPr>
        <p:txBody>
          <a:bodyPr/>
          <a:lstStyle/>
          <a:p>
            <a:pPr algn="ctr"/>
            <a:r>
              <a:rPr lang="ru-RU" dirty="0" smtClean="0"/>
              <a:t>Создаём классный</a:t>
            </a:r>
            <a:br>
              <a:rPr lang="ru-RU" dirty="0" smtClean="0"/>
            </a:br>
            <a:r>
              <a:rPr lang="ru-RU" dirty="0" smtClean="0"/>
              <a:t> электронный </a:t>
            </a:r>
            <a:r>
              <a:rPr lang="ru-RU" dirty="0" smtClean="0"/>
              <a:t>словарик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Рисунок3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643313"/>
            <a:ext cx="270033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65752" y="1285860"/>
            <a:ext cx="2337564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</a:t>
            </a:r>
            <a:r>
              <a:rPr lang="ru-RU" sz="6000" b="1" dirty="0" smtClean="0">
                <a:ln w="12700">
                  <a:solidFill>
                    <a:srgbClr val="FF33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лова</a:t>
            </a:r>
            <a:endParaRPr lang="ru-RU" sz="6000" b="1" dirty="0">
              <a:ln w="12700">
                <a:solidFill>
                  <a:srgbClr val="FF33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0390" y="2500306"/>
            <a:ext cx="735643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«Город» и «деревня»</a:t>
            </a:r>
            <a:endParaRPr lang="ru-RU" sz="60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4509120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Подготовил: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Ученик  2а класса</a:t>
            </a:r>
          </a:p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Камышников Максим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Иногда согласные  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Играют с нами в прятки.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Они не произносятся, 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что писать , 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неясно нам…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Что же делать,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как нам быть?</a:t>
            </a:r>
          </a:p>
          <a:p>
            <a:pPr marL="136525" indent="0" algn="ctr" eaLnBrk="1" hangingPunct="1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Как проблему – то решить?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890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571500"/>
            <a:ext cx="7530033" cy="3289548"/>
          </a:xfrm>
          <a:noFill/>
        </p:spPr>
        <p:txBody>
          <a:bodyPr/>
          <a:lstStyle/>
          <a:p>
            <a:pPr algn="just" eaLnBrk="1" hangingPunct="1"/>
            <a:endParaRPr lang="ru-RU" sz="3600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3212976"/>
            <a:ext cx="4414336" cy="327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://cs9615.vkontakte.ru/u10620493/-14/x_67d342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4104456" cy="3168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Oj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6632"/>
            <a:ext cx="2259012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476671"/>
            <a:ext cx="7772400" cy="5871195"/>
          </a:xfrm>
        </p:spPr>
        <p:txBody>
          <a:bodyPr/>
          <a:lstStyle/>
          <a:p>
            <a:r>
              <a:rPr lang="ru-RU" sz="1400" b="1" dirty="0" smtClean="0"/>
              <a:t>Однокоренные слова: </a:t>
            </a:r>
            <a:r>
              <a:rPr lang="ru-RU" sz="1400" dirty="0" smtClean="0"/>
              <a:t>Деревенский, деревушка, деревенщина</a:t>
            </a:r>
          </a:p>
          <a:p>
            <a:r>
              <a:rPr lang="ru-RU" sz="1400" b="1" dirty="0" smtClean="0"/>
              <a:t>Синонимы к слову деревня: </a:t>
            </a:r>
            <a:r>
              <a:rPr lang="ru-RU" sz="1400" dirty="0" smtClean="0"/>
              <a:t>село, поселок, поселение, станица, местечко, урочище, хутор, </a:t>
            </a:r>
            <a:r>
              <a:rPr lang="ru-RU" sz="1400" u="sng" dirty="0" smtClean="0">
                <a:solidFill>
                  <a:srgbClr val="000000"/>
                </a:solidFill>
                <a:hlinkClick r:id="rId2" tooltip="деревенщина"/>
              </a:rPr>
              <a:t>деревенщина</a:t>
            </a:r>
            <a:r>
              <a:rPr lang="ru-RU" sz="1400" dirty="0"/>
              <a:t>.</a:t>
            </a:r>
            <a:endParaRPr lang="ru-RU" sz="1400" dirty="0" smtClean="0"/>
          </a:p>
          <a:p>
            <a:r>
              <a:rPr lang="ru-RU" sz="1400" b="1" dirty="0" smtClean="0"/>
              <a:t>Антонимы: </a:t>
            </a:r>
            <a:r>
              <a:rPr lang="ru-RU" sz="1400" dirty="0" smtClean="0">
                <a:hlinkClick r:id="rId3" tooltip="город"/>
              </a:rPr>
              <a:t>город</a:t>
            </a:r>
            <a:r>
              <a:rPr lang="ru-RU" sz="1400" dirty="0" smtClean="0"/>
              <a:t> (по признаку величины), </a:t>
            </a:r>
            <a:r>
              <a:rPr lang="ru-RU" sz="1400" dirty="0" smtClean="0">
                <a:hlinkClick r:id="rId4" tooltip="поле"/>
              </a:rPr>
              <a:t>поле</a:t>
            </a:r>
            <a:r>
              <a:rPr lang="ru-RU" sz="1400" dirty="0" smtClean="0"/>
              <a:t> (по признаку населённости), </a:t>
            </a:r>
          </a:p>
          <a:p>
            <a:pPr marL="0" indent="0">
              <a:buNone/>
            </a:pPr>
            <a:r>
              <a:rPr lang="ru-RU" sz="1400" dirty="0" smtClean="0"/>
              <a:t>       </a:t>
            </a:r>
            <a:r>
              <a:rPr lang="ru-RU" sz="1400" dirty="0" smtClean="0">
                <a:hlinkClick r:id="rId5" tooltip="горожанин"/>
              </a:rPr>
              <a:t>горожане</a:t>
            </a:r>
            <a:r>
              <a:rPr lang="ru-RU" sz="1400" dirty="0" smtClean="0"/>
              <a:t>,  мегаполис.</a:t>
            </a:r>
          </a:p>
          <a:p>
            <a:r>
              <a:rPr lang="ru-RU" sz="1400" b="1" dirty="0" smtClean="0"/>
              <a:t>Этимология</a:t>
            </a:r>
          </a:p>
          <a:p>
            <a:pPr marL="0" indent="0">
              <a:buNone/>
            </a:pPr>
            <a:r>
              <a:rPr lang="ru-RU" sz="1400" dirty="0" smtClean="0"/>
              <a:t>       Происходит от формы *</a:t>
            </a:r>
            <a:r>
              <a:rPr lang="ru-RU" sz="1400" dirty="0" err="1" smtClean="0"/>
              <a:t>дьрвьня</a:t>
            </a:r>
            <a:r>
              <a:rPr lang="ru-RU" sz="1400" dirty="0" smtClean="0"/>
              <a:t> (*</a:t>
            </a:r>
            <a:r>
              <a:rPr lang="ru-RU" sz="1400" dirty="0" err="1" smtClean="0"/>
              <a:t>дьрвьна</a:t>
            </a:r>
            <a:r>
              <a:rPr lang="ru-RU" sz="1400" dirty="0" smtClean="0"/>
              <a:t>) первонач. «пашня», затем «крестьянский двор или хутор с участком земли», наконец, «селение». </a:t>
            </a:r>
            <a:r>
              <a:rPr lang="ru-RU" sz="1400" dirty="0" err="1" smtClean="0"/>
              <a:t>Бернекер</a:t>
            </a:r>
            <a:r>
              <a:rPr lang="ru-RU" sz="1400" dirty="0" smtClean="0"/>
              <a:t> и Эндзелин относят русск. слово к лит. </a:t>
            </a:r>
            <a:r>
              <a:rPr lang="ru-RU" sz="1400" dirty="0" err="1" smtClean="0"/>
              <a:t>dirvà</a:t>
            </a:r>
            <a:r>
              <a:rPr lang="ru-RU" sz="1400" dirty="0" smtClean="0"/>
              <a:t> «пашня, нива», </a:t>
            </a:r>
            <a:r>
              <a:rPr lang="ru-RU" sz="1400" dirty="0" err="1" smtClean="0"/>
              <a:t>dirvónas</a:t>
            </a:r>
            <a:r>
              <a:rPr lang="ru-RU" sz="1400" dirty="0" smtClean="0"/>
              <a:t> «пашня, оставленная под луг», </a:t>
            </a:r>
            <a:r>
              <a:rPr lang="ru-RU" sz="1400" dirty="0" err="1" smtClean="0"/>
              <a:t>латышск</a:t>
            </a:r>
            <a:r>
              <a:rPr lang="ru-RU" sz="1400" dirty="0" smtClean="0"/>
              <a:t>. </a:t>
            </a:r>
            <a:r>
              <a:rPr lang="ru-RU" sz="1400" dirty="0" err="1" smtClean="0"/>
              <a:t>druva</a:t>
            </a:r>
            <a:r>
              <a:rPr lang="ru-RU" sz="1400" dirty="0" smtClean="0"/>
              <a:t> «пашня» и далее к русск. </a:t>
            </a:r>
            <a:r>
              <a:rPr lang="ru-RU" sz="1400" dirty="0" smtClean="0">
                <a:hlinkClick r:id="rId6" tooltip="драть"/>
              </a:rPr>
              <a:t>деру́</a:t>
            </a:r>
            <a:r>
              <a:rPr lang="ru-RU" sz="1400" dirty="0" smtClean="0"/>
              <a:t>. Ср. русск. </a:t>
            </a:r>
            <a:r>
              <a:rPr lang="ru-RU" sz="1400" i="1" dirty="0" err="1" smtClean="0"/>
              <a:t>ро́здерть</a:t>
            </a:r>
            <a:r>
              <a:rPr lang="ru-RU" sz="1400" dirty="0" smtClean="0"/>
              <a:t> ж., </a:t>
            </a:r>
            <a:r>
              <a:rPr lang="ru-RU" sz="1400" i="1" dirty="0" smtClean="0"/>
              <a:t>дор</a:t>
            </a:r>
            <a:r>
              <a:rPr lang="ru-RU" sz="1400" dirty="0" smtClean="0"/>
              <a:t> «</a:t>
            </a:r>
            <a:r>
              <a:rPr lang="ru-RU" sz="1400" dirty="0" err="1" smtClean="0"/>
              <a:t>корчевье</a:t>
            </a:r>
            <a:r>
              <a:rPr lang="ru-RU" sz="1400" dirty="0" smtClean="0"/>
              <a:t>, новь». </a:t>
            </a:r>
          </a:p>
          <a:p>
            <a:pPr marL="0" indent="0">
              <a:buNone/>
            </a:pPr>
            <a:r>
              <a:rPr lang="ru-RU" sz="1400" b="1" dirty="0" smtClean="0"/>
              <a:t>        Фразеологизмы и устойчивые сочетания</a:t>
            </a:r>
          </a:p>
          <a:p>
            <a:pPr marL="0" indent="0">
              <a:buNone/>
            </a:pPr>
            <a:r>
              <a:rPr lang="ru-RU" sz="1400" dirty="0" smtClean="0">
                <a:hlinkClick r:id="rId7" tooltip="на деревню дедушке"/>
              </a:rPr>
              <a:t> на деревню дедушке</a:t>
            </a:r>
            <a:endParaRPr lang="ru-RU" sz="1400" dirty="0" smtClean="0"/>
          </a:p>
          <a:p>
            <a:r>
              <a:rPr lang="ru-RU" sz="1400" b="1" dirty="0" smtClean="0"/>
              <a:t>Пословицы и поговорки</a:t>
            </a:r>
          </a:p>
          <a:p>
            <a:pPr marL="0" indent="0">
              <a:buNone/>
            </a:pPr>
            <a:r>
              <a:rPr lang="ru-RU" sz="1400" dirty="0" smtClean="0">
                <a:hlinkClick r:id="rId8" tooltip="какова деревня, такова и обрядня (страница не существует)"/>
              </a:rPr>
              <a:t>какова деревня, такова и </a:t>
            </a:r>
            <a:r>
              <a:rPr lang="ru-RU" sz="1400" dirty="0" err="1" smtClean="0">
                <a:hlinkClick r:id="rId8" tooltip="какова деревня, такова и обрядня (страница не существует)"/>
              </a:rPr>
              <a:t>обрядня</a:t>
            </a:r>
            <a:endParaRPr lang="ru-RU" sz="1400" dirty="0" smtClean="0"/>
          </a:p>
          <a:p>
            <a:pPr marL="0" indent="0">
              <a:buNone/>
            </a:pPr>
            <a:r>
              <a:rPr lang="ru-RU" sz="1400" dirty="0" smtClean="0">
                <a:hlinkClick r:id="rId9" tooltip="меж глаз деревня сгорела (страница не существует)"/>
              </a:rPr>
              <a:t>меж глаз деревня сгорела</a:t>
            </a:r>
            <a:r>
              <a:rPr lang="ru-RU" sz="1400" dirty="0" smtClean="0"/>
              <a:t> — прозевал</a:t>
            </a:r>
          </a:p>
          <a:p>
            <a:pPr marL="0" indent="0">
              <a:buNone/>
            </a:pPr>
            <a:r>
              <a:rPr lang="ru-RU" sz="1400" dirty="0" smtClean="0">
                <a:hlinkClick r:id="rId10" tooltip="деревня переехала поперёк мужика (страница не существует)"/>
              </a:rPr>
              <a:t>деревня переехала поперёк мужика</a:t>
            </a:r>
            <a:r>
              <a:rPr lang="ru-RU" sz="1400" dirty="0" smtClean="0"/>
              <a:t> — о бессмыслице</a:t>
            </a:r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b="1" dirty="0" smtClean="0"/>
              <a:t>Моя бабушка живет в деревне. </a:t>
            </a:r>
          </a:p>
          <a:p>
            <a:pPr marL="0" indent="0">
              <a:buNone/>
            </a:pPr>
            <a:r>
              <a:rPr lang="ru-RU" sz="1400" b="1" dirty="0" smtClean="0"/>
              <a:t>На каникулах в деревне было очень интересно.</a:t>
            </a:r>
          </a:p>
          <a:p>
            <a:pPr eaLnBrk="1" hangingPunct="1"/>
            <a:endParaRPr lang="ru-RU" b="1" dirty="0" smtClean="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8960"/>
            <a:ext cx="3240360" cy="327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Oj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6632"/>
            <a:ext cx="2259012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Содержимое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14576172"/>
              </p:ext>
            </p:extLst>
          </p:nvPr>
        </p:nvGraphicFramePr>
        <p:xfrm>
          <a:off x="4260129" y="3212976"/>
          <a:ext cx="4570413" cy="3427413"/>
        </p:xfrm>
        <a:graphic>
          <a:graphicData uri="http://schemas.openxmlformats.org/presentationml/2006/ole">
            <p:oleObj spid="_x0000_s6161" name="Слайд" r:id="rId4" imgW="4570530" imgH="3427618" progId="PowerPoint.Slide.12">
              <p:embed/>
            </p:oleObj>
          </a:graphicData>
        </a:graphic>
      </p:graphicFrame>
      <p:pic>
        <p:nvPicPr>
          <p:cNvPr id="8" name="Picture 2" descr="http://eliciabuzz.files.wordpress.com/2008/05/boston-skylin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3672407" cy="32403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187450" y="765175"/>
            <a:ext cx="7705725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endParaRPr kumimoji="0" lang="ru-RU" sz="3600" b="1">
              <a:solidFill>
                <a:srgbClr val="000000"/>
              </a:solidFill>
            </a:endParaRPr>
          </a:p>
          <a:p>
            <a:pPr algn="l">
              <a:spcBef>
                <a:spcPct val="50000"/>
              </a:spcBef>
            </a:pPr>
            <a:endParaRPr kumimoji="0" lang="ru-RU" sz="3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92696"/>
            <a:ext cx="7772400" cy="5544616"/>
          </a:xfrm>
        </p:spPr>
        <p:txBody>
          <a:bodyPr/>
          <a:lstStyle/>
          <a:p>
            <a:pPr algn="just"/>
            <a:r>
              <a:rPr lang="ru-RU" sz="1400" b="1" dirty="0" smtClean="0"/>
              <a:t>Однокоренные слова</a:t>
            </a:r>
            <a:r>
              <a:rPr lang="ru-RU" sz="1400" dirty="0" smtClean="0"/>
              <a:t>: </a:t>
            </a:r>
            <a:r>
              <a:rPr lang="ru-RU" sz="1400" i="1" dirty="0" smtClean="0"/>
              <a:t>городецкий, городивший, городимый, городить, городишко, городится, городки, городничего, Городня, городовик, городовой, городок, городошник, городьба, городящий, огород,  пригород, пригород.</a:t>
            </a:r>
          </a:p>
          <a:p>
            <a:r>
              <a:rPr lang="vi-VN" sz="1400" b="1" dirty="0" smtClean="0"/>
              <a:t>Этимология</a:t>
            </a:r>
          </a:p>
          <a:p>
            <a:pPr marL="0" indent="0">
              <a:buNone/>
            </a:pPr>
            <a:r>
              <a:rPr lang="ru-RU" sz="1400" dirty="0" smtClean="0"/>
              <a:t>       </a:t>
            </a:r>
            <a:r>
              <a:rPr lang="vi-VN" sz="1400" dirty="0" smtClean="0"/>
              <a:t>Происходит от праслав. формы, от которой в числе прочего произошли: ст.-слав. </a:t>
            </a:r>
            <a:r>
              <a:rPr lang="vi-VN" sz="1400" dirty="0" smtClean="0">
                <a:hlinkClick r:id="rId2" tooltip="градъ"/>
              </a:rPr>
              <a:t>градъ</a:t>
            </a:r>
            <a:r>
              <a:rPr lang="el-GR" sz="1400" dirty="0" smtClean="0"/>
              <a:t>, </a:t>
            </a:r>
            <a:r>
              <a:rPr lang="vi-VN" sz="1400" dirty="0" smtClean="0"/>
              <a:t>укр. го́род, болг. градъ́т, сербохорв. гра̑д, словенск. </a:t>
            </a:r>
            <a:r>
              <a:rPr lang="en-US" sz="1400" dirty="0" err="1" smtClean="0"/>
              <a:t>grȃd</a:t>
            </a:r>
            <a:r>
              <a:rPr lang="en-US" sz="1400" dirty="0" smtClean="0"/>
              <a:t>, </a:t>
            </a:r>
            <a:r>
              <a:rPr lang="vi-VN" sz="1400" dirty="0" smtClean="0"/>
              <a:t>чешск. </a:t>
            </a:r>
            <a:r>
              <a:rPr lang="en-US" sz="1400" dirty="0" err="1" smtClean="0">
                <a:hlinkClick r:id="rId3" tooltip="hrad"/>
              </a:rPr>
              <a:t>hrad</a:t>
            </a:r>
            <a:r>
              <a:rPr lang="en-US" sz="1400" dirty="0" smtClean="0"/>
              <a:t>, </a:t>
            </a:r>
            <a:r>
              <a:rPr lang="vi-VN" sz="1400" dirty="0" smtClean="0"/>
              <a:t>польск. </a:t>
            </a:r>
            <a:r>
              <a:rPr lang="en-US" sz="1400" dirty="0" err="1" smtClean="0"/>
              <a:t>gród</a:t>
            </a:r>
            <a:r>
              <a:rPr lang="en-US" sz="1400" dirty="0" smtClean="0"/>
              <a:t>, </a:t>
            </a:r>
            <a:r>
              <a:rPr lang="vi-VN" sz="1400" dirty="0" smtClean="0"/>
              <a:t>в.-луж. </a:t>
            </a:r>
            <a:r>
              <a:rPr lang="en-US" sz="1400" dirty="0" err="1" smtClean="0"/>
              <a:t>hród</a:t>
            </a:r>
            <a:r>
              <a:rPr lang="en-US" sz="1400" dirty="0" smtClean="0"/>
              <a:t>, </a:t>
            </a:r>
            <a:r>
              <a:rPr lang="vi-VN" sz="1400" dirty="0" smtClean="0"/>
              <a:t>н.-луж. </a:t>
            </a:r>
            <a:r>
              <a:rPr lang="en-US" sz="1400" dirty="0" err="1" smtClean="0"/>
              <a:t>grod</a:t>
            </a:r>
            <a:r>
              <a:rPr lang="en-US" sz="1400" dirty="0" smtClean="0"/>
              <a:t>, </a:t>
            </a:r>
            <a:r>
              <a:rPr lang="vi-VN" sz="1400" dirty="0" smtClean="0"/>
              <a:t>кашубск. </a:t>
            </a:r>
            <a:r>
              <a:rPr lang="en-US" sz="1400" dirty="0" err="1" smtClean="0">
                <a:hlinkClick r:id="rId4" tooltip="gard"/>
              </a:rPr>
              <a:t>gard</a:t>
            </a:r>
            <a:r>
              <a:rPr lang="en-US" sz="1400" dirty="0" smtClean="0"/>
              <a:t>, </a:t>
            </a:r>
            <a:r>
              <a:rPr lang="vi-VN" sz="1400" dirty="0" smtClean="0"/>
              <a:t>полабск. </a:t>
            </a:r>
            <a:r>
              <a:rPr lang="en-US" sz="1400" dirty="0" err="1" smtClean="0">
                <a:hlinkClick r:id="rId5" tooltip="gord"/>
              </a:rPr>
              <a:t>Gord</a:t>
            </a:r>
            <a:r>
              <a:rPr lang="ru-RU" sz="1400" dirty="0" smtClean="0"/>
              <a:t>.</a:t>
            </a:r>
            <a:endParaRPr lang="en-US" sz="1400" dirty="0" smtClean="0"/>
          </a:p>
          <a:p>
            <a:pPr marL="0" indent="0">
              <a:buNone/>
            </a:pPr>
            <a:endParaRPr lang="ru-RU" sz="1400" dirty="0" smtClean="0"/>
          </a:p>
          <a:p>
            <a:r>
              <a:rPr lang="ru-RU" sz="1400" b="1" dirty="0" smtClean="0"/>
              <a:t>Антонимы: </a:t>
            </a:r>
            <a:r>
              <a:rPr lang="ru-RU" sz="1400" dirty="0" smtClean="0"/>
              <a:t>деревня, село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Синонимы слова: </a:t>
            </a:r>
            <a:r>
              <a:rPr lang="ru-RU" sz="1400" dirty="0" smtClean="0"/>
              <a:t>столица, крепость. </a:t>
            </a:r>
          </a:p>
          <a:p>
            <a:pPr marL="0" indent="0">
              <a:buNone/>
            </a:pPr>
            <a:endParaRPr lang="ru-RU" sz="1400" dirty="0" smtClean="0"/>
          </a:p>
          <a:p>
            <a:r>
              <a:rPr lang="ru-RU" sz="1400" b="1" dirty="0" smtClean="0"/>
              <a:t>Фразеологизмы:</a:t>
            </a:r>
          </a:p>
          <a:p>
            <a:pPr marL="0" indent="0">
              <a:buNone/>
            </a:pPr>
            <a:r>
              <a:rPr lang="vi-VN" sz="1400" dirty="0" smtClean="0">
                <a:solidFill>
                  <a:srgbClr val="000000"/>
                </a:solidFill>
                <a:hlinkClick r:id="rId6" tooltip="ни к селу, ни к городу"/>
              </a:rPr>
              <a:t>ни к селу, ни к городу</a:t>
            </a:r>
            <a:endParaRPr lang="vi-VN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1400" dirty="0" smtClean="0"/>
              <a:t>В огороде бузина, а в Киеве дядька. </a:t>
            </a:r>
            <a:br>
              <a:rPr lang="ru-RU" sz="1400" dirty="0" smtClean="0"/>
            </a:br>
            <a:r>
              <a:rPr lang="ru-RU" sz="1400" dirty="0" smtClean="0"/>
              <a:t>Язык до Киева доведет. </a:t>
            </a:r>
            <a:br>
              <a:rPr lang="ru-RU" sz="1400" dirty="0" smtClean="0"/>
            </a:br>
            <a:r>
              <a:rPr lang="ru-RU" sz="1400" dirty="0" smtClean="0"/>
              <a:t>Киев - мать городов русских. </a:t>
            </a:r>
            <a:br>
              <a:rPr lang="ru-RU" sz="1400" dirty="0" smtClean="0"/>
            </a:br>
            <a:r>
              <a:rPr lang="ru-RU" sz="1400" dirty="0" smtClean="0"/>
              <a:t>Один в Москве, другой в Вологде, а оба голодны. </a:t>
            </a:r>
            <a:br>
              <a:rPr lang="ru-RU" sz="1400" dirty="0" smtClean="0"/>
            </a:br>
            <a:r>
              <a:rPr lang="ru-RU" sz="1400" dirty="0" smtClean="0"/>
              <a:t>Москва - всем городам мать. </a:t>
            </a:r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Энгельс – мой любимый город. </a:t>
            </a:r>
          </a:p>
          <a:p>
            <a:pPr marL="0" indent="0">
              <a:buNone/>
            </a:pPr>
            <a:r>
              <a:rPr lang="ru-RU" sz="1400" b="1" dirty="0" smtClean="0"/>
              <a:t>Париж – город мечта.</a:t>
            </a:r>
          </a:p>
          <a:p>
            <a:endParaRPr lang="ru-RU" sz="1600" dirty="0"/>
          </a:p>
          <a:p>
            <a:endParaRPr lang="ru-RU" sz="1600" dirty="0" smtClean="0"/>
          </a:p>
        </p:txBody>
      </p:sp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68960"/>
            <a:ext cx="3394348" cy="328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a Product or Service">
  <a:themeElements>
    <a:clrScheme name="Selling a Product or Service 2">
      <a:dk1>
        <a:srgbClr val="000066"/>
      </a:dk1>
      <a:lt1>
        <a:srgbClr val="FFFFFF"/>
      </a:lt1>
      <a:dk2>
        <a:srgbClr val="3333FF"/>
      </a:dk2>
      <a:lt2>
        <a:srgbClr val="3399FF"/>
      </a:lt2>
      <a:accent1>
        <a:srgbClr val="66CCFF"/>
      </a:accent1>
      <a:accent2>
        <a:srgbClr val="FF66FF"/>
      </a:accent2>
      <a:accent3>
        <a:srgbClr val="FFFFFF"/>
      </a:accent3>
      <a:accent4>
        <a:srgbClr val="000056"/>
      </a:accent4>
      <a:accent5>
        <a:srgbClr val="B8E2FF"/>
      </a:accent5>
      <a:accent6>
        <a:srgbClr val="E75CE7"/>
      </a:accent6>
      <a:hlink>
        <a:srgbClr val="CC00CC"/>
      </a:hlink>
      <a:folHlink>
        <a:srgbClr val="CC99FF"/>
      </a:folHlink>
    </a:clrScheme>
    <a:fontScheme name="Selling a Product or Serv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elling a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5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FF99CC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FFCAE2"/>
        </a:accent5>
        <a:accent6>
          <a:srgbClr val="E75CE7"/>
        </a:accent6>
        <a:hlink>
          <a:srgbClr val="FF99FF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6">
        <a:dk1>
          <a:srgbClr val="808080"/>
        </a:dk1>
        <a:lt1>
          <a:srgbClr val="F8F8F8"/>
        </a:lt1>
        <a:dk2>
          <a:srgbClr val="FF6699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FFB8C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7">
        <a:dk1>
          <a:srgbClr val="808080"/>
        </a:dk1>
        <a:lt1>
          <a:srgbClr val="F8F8F8"/>
        </a:lt1>
        <a:dk2>
          <a:srgbClr val="6699FF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B8CAFF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703</TotalTime>
  <Words>263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Selling a Product or Service</vt:lpstr>
      <vt:lpstr>Слайд</vt:lpstr>
      <vt:lpstr>Работа над словарными словами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Ушакова ГИ</cp:lastModifiedBy>
  <cp:revision>39</cp:revision>
  <dcterms:created xsi:type="dcterms:W3CDTF">2010-03-06T22:34:56Z</dcterms:created>
  <dcterms:modified xsi:type="dcterms:W3CDTF">2020-04-03T14:52:02Z</dcterms:modified>
</cp:coreProperties>
</file>