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4"/>
  </p:notesMasterIdLst>
  <p:sldIdLst>
    <p:sldId id="256" r:id="rId2"/>
    <p:sldId id="261" r:id="rId3"/>
    <p:sldId id="262" r:id="rId4"/>
    <p:sldId id="264" r:id="rId5"/>
    <p:sldId id="263" r:id="rId6"/>
    <p:sldId id="270" r:id="rId7"/>
    <p:sldId id="260" r:id="rId8"/>
    <p:sldId id="258" r:id="rId9"/>
    <p:sldId id="269" r:id="rId10"/>
    <p:sldId id="268" r:id="rId11"/>
    <p:sldId id="265"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autoAdjust="0"/>
  </p:normalViewPr>
  <p:slideViewPr>
    <p:cSldViewPr snapToGrid="0">
      <p:cViewPr varScale="1">
        <p:scale>
          <a:sx n="88" d="100"/>
          <a:sy n="88" d="100"/>
        </p:scale>
        <p:origin x="57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2166E5-8F04-4BD7-A9CE-A307176541BE}" type="datetimeFigureOut">
              <a:rPr lang="ru-RU" smtClean="0"/>
              <a:t>03.04.2020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CCE2A4-D971-4EBE-A969-6AB345FACC05}" type="slidenum">
              <a:rPr lang="ru-RU" smtClean="0"/>
              <a:t>‹#›</a:t>
            </a:fld>
            <a:endParaRPr lang="ru-RU"/>
          </a:p>
        </p:txBody>
      </p:sp>
    </p:spTree>
    <p:extLst>
      <p:ext uri="{BB962C8B-B14F-4D97-AF65-F5344CB8AC3E}">
        <p14:creationId xmlns:p14="http://schemas.microsoft.com/office/powerpoint/2010/main" val="3361189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DCCE2A4-D971-4EBE-A969-6AB345FACC05}" type="slidenum">
              <a:rPr lang="ru-RU" smtClean="0"/>
              <a:t>5</a:t>
            </a:fld>
            <a:endParaRPr lang="ru-RU"/>
          </a:p>
        </p:txBody>
      </p:sp>
    </p:spTree>
    <p:extLst>
      <p:ext uri="{BB962C8B-B14F-4D97-AF65-F5344CB8AC3E}">
        <p14:creationId xmlns:p14="http://schemas.microsoft.com/office/powerpoint/2010/main" val="700700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341514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64963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74752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843124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47930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009284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2581221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648477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2865460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99C4B76-3122-4EAB-9326-2C08A5E9C17D}" type="datetimeFigureOut">
              <a:rPr lang="ru-RU" smtClean="0"/>
              <a:t>03.04.2020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13651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99C4B76-3122-4EAB-9326-2C08A5E9C17D}" type="datetimeFigureOut">
              <a:rPr lang="ru-RU" smtClean="0"/>
              <a:t>03.04.2020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413917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99C4B76-3122-4EAB-9326-2C08A5E9C17D}" type="datetimeFigureOut">
              <a:rPr lang="ru-RU" smtClean="0"/>
              <a:t>03.04.2020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27972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99C4B76-3122-4EAB-9326-2C08A5E9C17D}" type="datetimeFigureOut">
              <a:rPr lang="ru-RU" smtClean="0"/>
              <a:t>03.04.2020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186129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9C4B76-3122-4EAB-9326-2C08A5E9C17D}" type="datetimeFigureOut">
              <a:rPr lang="ru-RU" smtClean="0"/>
              <a:t>03.04.2020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2959446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E99C4B76-3122-4EAB-9326-2C08A5E9C17D}" type="datetimeFigureOut">
              <a:rPr lang="ru-RU" smtClean="0"/>
              <a:t>03.04.2020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2467597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99C4B76-3122-4EAB-9326-2C08A5E9C17D}" type="datetimeFigureOut">
              <a:rPr lang="ru-RU" smtClean="0"/>
              <a:t>03.04.2020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9CFDDB6-66DE-40B9-B49A-3E00C05303DE}" type="slidenum">
              <a:rPr lang="ru-RU" smtClean="0"/>
              <a:t>‹#›</a:t>
            </a:fld>
            <a:endParaRPr lang="ru-RU"/>
          </a:p>
        </p:txBody>
      </p:sp>
    </p:spTree>
    <p:extLst>
      <p:ext uri="{BB962C8B-B14F-4D97-AF65-F5344CB8AC3E}">
        <p14:creationId xmlns:p14="http://schemas.microsoft.com/office/powerpoint/2010/main" val="410949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9C4B76-3122-4EAB-9326-2C08A5E9C17D}" type="datetimeFigureOut">
              <a:rPr lang="ru-RU" smtClean="0"/>
              <a:t>03.04.2020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9CFDDB6-66DE-40B9-B49A-3E00C05303DE}" type="slidenum">
              <a:rPr lang="ru-RU" smtClean="0"/>
              <a:t>‹#›</a:t>
            </a:fld>
            <a:endParaRPr lang="ru-RU"/>
          </a:p>
        </p:txBody>
      </p:sp>
    </p:spTree>
    <p:extLst>
      <p:ext uri="{BB962C8B-B14F-4D97-AF65-F5344CB8AC3E}">
        <p14:creationId xmlns:p14="http://schemas.microsoft.com/office/powerpoint/2010/main" val="4175457362"/>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7.gif"/><Relationship Id="rId3" Type="http://schemas.openxmlformats.org/officeDocument/2006/relationships/image" Target="../media/image18.jpeg"/><Relationship Id="rId7" Type="http://schemas.openxmlformats.org/officeDocument/2006/relationships/image" Target="../media/image19.png"/><Relationship Id="rId12" Type="http://schemas.openxmlformats.org/officeDocument/2006/relationships/image" Target="../media/image26.png"/><Relationship Id="rId2" Type="http://schemas.openxmlformats.org/officeDocument/2006/relationships/image" Target="../media/image20.png"/><Relationship Id="rId16"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5.png"/><Relationship Id="rId5" Type="http://schemas.openxmlformats.org/officeDocument/2006/relationships/image" Target="../media/image23.png"/><Relationship Id="rId15" Type="http://schemas.openxmlformats.org/officeDocument/2006/relationships/image" Target="../media/image29.jpeg"/><Relationship Id="rId10" Type="http://schemas.openxmlformats.org/officeDocument/2006/relationships/image" Target="../media/image22.jpeg"/><Relationship Id="rId4" Type="http://schemas.openxmlformats.org/officeDocument/2006/relationships/image" Target="../media/image22.png"/><Relationship Id="rId9" Type="http://schemas.openxmlformats.org/officeDocument/2006/relationships/image" Target="../media/image21.gif"/><Relationship Id="rId1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18" Type="http://schemas.openxmlformats.org/officeDocument/2006/relationships/image" Target="../media/image15.pn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2.xml"/><Relationship Id="rId11" Type="http://schemas.openxmlformats.org/officeDocument/2006/relationships/image" Target="../media/image8.png"/><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6.png"/><Relationship Id="rId9" Type="http://schemas.openxmlformats.org/officeDocument/2006/relationships/image" Target="../media/image6.png"/><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762" y="958289"/>
            <a:ext cx="9808824" cy="2387600"/>
          </a:xfrm>
        </p:spPr>
        <p:txBody>
          <a:bodyPr/>
          <a:lstStyle/>
          <a:p>
            <a:pPr algn="ctr"/>
            <a:r>
              <a:rPr lang="ru-RU" b="1" dirty="0" smtClean="0"/>
              <a:t>			   </a:t>
            </a:r>
            <a:r>
              <a:rPr lang="ru-RU" sz="4400" b="1" dirty="0" smtClean="0">
                <a:solidFill>
                  <a:schemeClr val="accent1">
                    <a:lumMod val="75000"/>
                  </a:schemeClr>
                </a:solidFill>
              </a:rPr>
              <a:t>Алгебра 8а класс</a:t>
            </a:r>
            <a:br>
              <a:rPr lang="ru-RU" sz="4400" b="1" dirty="0" smtClean="0">
                <a:solidFill>
                  <a:schemeClr val="accent1">
                    <a:lumMod val="75000"/>
                  </a:schemeClr>
                </a:solidFill>
              </a:rPr>
            </a:br>
            <a:r>
              <a:rPr lang="ru-RU" sz="4400" b="1" dirty="0" smtClean="0">
                <a:solidFill>
                  <a:schemeClr val="accent1">
                    <a:lumMod val="75000"/>
                  </a:schemeClr>
                </a:solidFill>
              </a:rPr>
              <a:t>           </a:t>
            </a:r>
            <a:r>
              <a:rPr lang="ru-RU" sz="2000" b="1" dirty="0" err="1" smtClean="0">
                <a:solidFill>
                  <a:schemeClr val="accent1">
                    <a:lumMod val="75000"/>
                  </a:schemeClr>
                </a:solidFill>
              </a:rPr>
              <a:t>предпрофильный</a:t>
            </a:r>
            <a:r>
              <a:rPr lang="ru-RU" sz="2000" b="1" dirty="0" smtClean="0">
                <a:solidFill>
                  <a:schemeClr val="accent1">
                    <a:lumMod val="75000"/>
                  </a:schemeClr>
                </a:solidFill>
              </a:rPr>
              <a:t>: информационно-математический</a:t>
            </a:r>
            <a:endParaRPr lang="ru-RU" sz="4400" b="1" dirty="0">
              <a:solidFill>
                <a:schemeClr val="accent1">
                  <a:lumMod val="75000"/>
                </a:schemeClr>
              </a:solidFill>
            </a:endParaRPr>
          </a:p>
        </p:txBody>
      </p:sp>
      <p:sp>
        <p:nvSpPr>
          <p:cNvPr id="3" name="Подзаголовок 2"/>
          <p:cNvSpPr>
            <a:spLocks noGrp="1"/>
          </p:cNvSpPr>
          <p:nvPr>
            <p:ph type="subTitle" idx="1"/>
          </p:nvPr>
        </p:nvSpPr>
        <p:spPr>
          <a:xfrm>
            <a:off x="2157650" y="3591215"/>
            <a:ext cx="7766936" cy="1096899"/>
          </a:xfrm>
        </p:spPr>
        <p:txBody>
          <a:bodyPr>
            <a:normAutofit fontScale="70000" lnSpcReduction="20000"/>
          </a:bodyPr>
          <a:lstStyle/>
          <a:p>
            <a:pPr algn="ctr"/>
            <a:r>
              <a:rPr lang="ru-RU" sz="4500" b="1" dirty="0" smtClean="0">
                <a:solidFill>
                  <a:schemeClr val="accent1">
                    <a:lumMod val="75000"/>
                  </a:schemeClr>
                </a:solidFill>
                <a:latin typeface="+mj-lt"/>
                <a:ea typeface="+mj-ea"/>
                <a:cs typeface="+mj-cs"/>
              </a:rPr>
              <a:t>Применение квадратных</a:t>
            </a:r>
            <a:r>
              <a:rPr lang="ru-RU" sz="4000" b="1" dirty="0" smtClean="0">
                <a:solidFill>
                  <a:schemeClr val="accent1">
                    <a:lumMod val="75000"/>
                  </a:schemeClr>
                </a:solidFill>
              </a:rPr>
              <a:t> </a:t>
            </a:r>
            <a:r>
              <a:rPr lang="ru-RU" sz="4500" b="1" dirty="0" smtClean="0">
                <a:solidFill>
                  <a:schemeClr val="accent1">
                    <a:lumMod val="75000"/>
                  </a:schemeClr>
                </a:solidFill>
                <a:latin typeface="+mj-lt"/>
                <a:ea typeface="+mj-ea"/>
                <a:cs typeface="+mj-cs"/>
              </a:rPr>
              <a:t>уравнений при решении экономических задач</a:t>
            </a:r>
            <a:endParaRPr lang="ru-RU" sz="4500" b="1" dirty="0">
              <a:solidFill>
                <a:schemeClr val="accent1">
                  <a:lumMod val="75000"/>
                </a:schemeClr>
              </a:solidFill>
              <a:latin typeface="+mj-lt"/>
              <a:ea typeface="+mj-ea"/>
              <a:cs typeface="+mj-cs"/>
            </a:endParaRPr>
          </a:p>
        </p:txBody>
      </p:sp>
      <p:sp>
        <p:nvSpPr>
          <p:cNvPr id="4" name="TextBox 3"/>
          <p:cNvSpPr txBox="1"/>
          <p:nvPr/>
        </p:nvSpPr>
        <p:spPr>
          <a:xfrm>
            <a:off x="4069264" y="5192486"/>
            <a:ext cx="3943708" cy="461665"/>
          </a:xfrm>
          <a:prstGeom prst="rect">
            <a:avLst/>
          </a:prstGeom>
          <a:noFill/>
        </p:spPr>
        <p:txBody>
          <a:bodyPr wrap="none" rtlCol="0">
            <a:spAutoFit/>
          </a:bodyPr>
          <a:lstStyle/>
          <a:p>
            <a:r>
              <a:rPr lang="ru-RU" sz="2400" b="1" dirty="0"/>
              <a:t>у</a:t>
            </a:r>
            <a:r>
              <a:rPr lang="ru-RU" sz="2400" b="1" dirty="0" smtClean="0"/>
              <a:t>читель: </a:t>
            </a:r>
            <a:r>
              <a:rPr lang="ru-RU" sz="2400" b="1" dirty="0" err="1" smtClean="0"/>
              <a:t>Дармахеев</a:t>
            </a:r>
            <a:r>
              <a:rPr lang="ru-RU" sz="2400" b="1" dirty="0" smtClean="0"/>
              <a:t> Э.В.</a:t>
            </a:r>
            <a:endParaRPr lang="ru-RU" b="1" dirty="0"/>
          </a:p>
        </p:txBody>
      </p:sp>
    </p:spTree>
    <p:extLst>
      <p:ext uri="{BB962C8B-B14F-4D97-AF65-F5344CB8AC3E}">
        <p14:creationId xmlns:p14="http://schemas.microsoft.com/office/powerpoint/2010/main" val="1061435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3" name="TextBox 22"/>
              <p:cNvSpPr txBox="1"/>
              <p:nvPr/>
            </p:nvSpPr>
            <p:spPr>
              <a:xfrm>
                <a:off x="837054" y="3443427"/>
                <a:ext cx="2082237" cy="7148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C00000"/>
                          </a:solidFill>
                          <a:latin typeface="Cambria Math" panose="02040503050406030204" pitchFamily="18" charset="0"/>
                        </a:rPr>
                        <m:t>𝒙</m:t>
                      </m:r>
                      <m:r>
                        <a:rPr lang="en-US" sz="2000" b="1" i="1" dirty="0" smtClean="0">
                          <a:solidFill>
                            <a:srgbClr val="C00000"/>
                          </a:solidFill>
                          <a:latin typeface="Cambria Math" panose="02040503050406030204" pitchFamily="18" charset="0"/>
                        </a:rPr>
                        <m:t>(</m:t>
                      </m:r>
                      <m:r>
                        <a:rPr lang="en-US" sz="2000" b="1" i="1" dirty="0" err="1" smtClean="0">
                          <a:solidFill>
                            <a:srgbClr val="C00000"/>
                          </a:solidFill>
                          <a:latin typeface="Cambria Math" panose="02040503050406030204" pitchFamily="18" charset="0"/>
                        </a:rPr>
                        <m:t>𝒙</m:t>
                      </m:r>
                      <m:r>
                        <a:rPr lang="en-US" sz="2000" b="1" i="1" dirty="0" err="1" smtClean="0">
                          <a:solidFill>
                            <a:srgbClr val="C00000"/>
                          </a:solidFill>
                          <a:latin typeface="Cambria Math" panose="02040503050406030204" pitchFamily="18" charset="0"/>
                        </a:rPr>
                        <m:t>+</m:t>
                      </m:r>
                      <m:r>
                        <a:rPr lang="en-US" sz="2000" b="1" i="1" dirty="0" err="1" smtClean="0">
                          <a:solidFill>
                            <a:srgbClr val="C00000"/>
                          </a:solidFill>
                          <a:latin typeface="Cambria Math" panose="02040503050406030204" pitchFamily="18" charset="0"/>
                        </a:rPr>
                        <m:t>𝒃</m:t>
                      </m:r>
                      <m:r>
                        <a:rPr lang="en-US" sz="2000" b="1" i="1" dirty="0" smtClean="0">
                          <a:solidFill>
                            <a:srgbClr val="C00000"/>
                          </a:solidFill>
                          <a:latin typeface="Cambria Math" panose="02040503050406030204" pitchFamily="18" charset="0"/>
                        </a:rPr>
                        <m:t>)=</m:t>
                      </m:r>
                      <m:r>
                        <a:rPr lang="en-US" sz="2000" b="1" i="1" dirty="0" smtClean="0">
                          <a:solidFill>
                            <a:srgbClr val="C00000"/>
                          </a:solidFill>
                          <a:latin typeface="Cambria Math" panose="02040503050406030204" pitchFamily="18" charset="0"/>
                        </a:rPr>
                        <m:t>𝑺</m:t>
                      </m:r>
                    </m:oMath>
                  </m:oMathPara>
                </a14:m>
                <a:endParaRPr lang="en-US" sz="2000" b="1" i="1" dirty="0" smtClean="0">
                  <a:solidFill>
                    <a:srgbClr val="C00000"/>
                  </a:solidFill>
                </a:endParaRPr>
              </a:p>
              <a:p>
                <a:pPr/>
                <a14:m>
                  <m:oMathPara xmlns:m="http://schemas.openxmlformats.org/officeDocument/2006/math">
                    <m:oMathParaPr>
                      <m:jc m:val="centerGroup"/>
                    </m:oMathParaPr>
                    <m:oMath xmlns:m="http://schemas.openxmlformats.org/officeDocument/2006/math">
                      <m:sSup>
                        <m:sSupPr>
                          <m:ctrlPr>
                            <a:rPr lang="en-US" sz="2000" b="1" i="1" smtClean="0">
                              <a:solidFill>
                                <a:srgbClr val="C00000"/>
                              </a:solidFill>
                              <a:latin typeface="Cambria Math" panose="02040503050406030204" pitchFamily="18" charset="0"/>
                            </a:rPr>
                          </m:ctrlPr>
                        </m:sSupPr>
                        <m:e>
                          <m:r>
                            <a:rPr lang="en-US" sz="2000" b="1" i="1" smtClean="0">
                              <a:solidFill>
                                <a:srgbClr val="C00000"/>
                              </a:solidFill>
                              <a:latin typeface="Cambria Math" panose="02040503050406030204" pitchFamily="18" charset="0"/>
                            </a:rPr>
                            <m:t>𝒙</m:t>
                          </m:r>
                        </m:e>
                        <m:sup>
                          <m:r>
                            <a:rPr lang="en-US" sz="2000" b="1" i="1" smtClean="0">
                              <a:solidFill>
                                <a:srgbClr val="C00000"/>
                              </a:solidFill>
                              <a:latin typeface="Cambria Math" panose="02040503050406030204" pitchFamily="18" charset="0"/>
                            </a:rPr>
                            <m:t>𝟐</m:t>
                          </m:r>
                        </m:sup>
                      </m:sSup>
                      <m:r>
                        <a:rPr lang="en-US" sz="2000" b="1" i="1" smtClean="0">
                          <a:solidFill>
                            <a:srgbClr val="C00000"/>
                          </a:solidFill>
                          <a:latin typeface="Cambria Math" panose="02040503050406030204" pitchFamily="18" charset="0"/>
                        </a:rPr>
                        <m:t>+</m:t>
                      </m:r>
                      <m:r>
                        <a:rPr lang="en-US" sz="2000" b="1" i="1" smtClean="0">
                          <a:solidFill>
                            <a:srgbClr val="C00000"/>
                          </a:solidFill>
                          <a:latin typeface="Cambria Math" panose="02040503050406030204" pitchFamily="18" charset="0"/>
                        </a:rPr>
                        <m:t>𝒃𝒙</m:t>
                      </m:r>
                      <m:r>
                        <a:rPr lang="en-US" sz="2000" b="1" i="1" smtClean="0">
                          <a:solidFill>
                            <a:srgbClr val="C00000"/>
                          </a:solidFill>
                          <a:latin typeface="Cambria Math" panose="02040503050406030204" pitchFamily="18" charset="0"/>
                        </a:rPr>
                        <m:t>−</m:t>
                      </m:r>
                      <m:r>
                        <a:rPr lang="en-US" sz="2000" b="1" i="1" smtClean="0">
                          <a:solidFill>
                            <a:srgbClr val="C00000"/>
                          </a:solidFill>
                          <a:latin typeface="Cambria Math" panose="02040503050406030204" pitchFamily="18" charset="0"/>
                        </a:rPr>
                        <m:t>𝑺</m:t>
                      </m:r>
                      <m:r>
                        <a:rPr lang="en-US" sz="2000" b="1" i="1" smtClean="0">
                          <a:solidFill>
                            <a:srgbClr val="C00000"/>
                          </a:solidFill>
                          <a:latin typeface="Cambria Math" panose="02040503050406030204" pitchFamily="18" charset="0"/>
                        </a:rPr>
                        <m:t>=</m:t>
                      </m:r>
                      <m:r>
                        <a:rPr lang="en-US" sz="2000" b="1" i="1" smtClean="0">
                          <a:solidFill>
                            <a:srgbClr val="C00000"/>
                          </a:solidFill>
                          <a:latin typeface="Cambria Math" panose="02040503050406030204" pitchFamily="18" charset="0"/>
                        </a:rPr>
                        <m:t>𝟎</m:t>
                      </m:r>
                    </m:oMath>
                  </m:oMathPara>
                </a14:m>
                <a:endParaRPr lang="ru-RU" b="1" i="1" dirty="0"/>
              </a:p>
            </p:txBody>
          </p:sp>
        </mc:Choice>
        <mc:Fallback xmlns="">
          <p:sp>
            <p:nvSpPr>
              <p:cNvPr id="23" name="TextBox 22"/>
              <p:cNvSpPr txBox="1">
                <a:spLocks noRot="1" noChangeAspect="1" noMove="1" noResize="1" noEditPoints="1" noAdjustHandles="1" noChangeArrowheads="1" noChangeShapeType="1" noTextEdit="1"/>
              </p:cNvSpPr>
              <p:nvPr/>
            </p:nvSpPr>
            <p:spPr>
              <a:xfrm>
                <a:off x="837054" y="3443427"/>
                <a:ext cx="2082237" cy="714876"/>
              </a:xfrm>
              <a:prstGeom prst="rect">
                <a:avLst/>
              </a:prstGeom>
              <a:blipFill rotWithShape="0">
                <a:blip r:embed="rId2"/>
                <a:stretch>
                  <a:fillRect/>
                </a:stretch>
              </a:blipFill>
            </p:spPr>
            <p:txBody>
              <a:bodyPr/>
              <a:lstStyle/>
              <a:p>
                <a:r>
                  <a:rPr lang="ru-RU">
                    <a:noFill/>
                  </a:rPr>
                  <a:t> </a:t>
                </a:r>
              </a:p>
            </p:txBody>
          </p:sp>
        </mc:Fallback>
      </mc:AlternateContent>
      <p:sp>
        <p:nvSpPr>
          <p:cNvPr id="2" name="Заголовок 1"/>
          <p:cNvSpPr>
            <a:spLocks noGrp="1"/>
          </p:cNvSpPr>
          <p:nvPr>
            <p:ph type="title"/>
          </p:nvPr>
        </p:nvSpPr>
        <p:spPr>
          <a:xfrm>
            <a:off x="677334" y="498088"/>
            <a:ext cx="8596668" cy="1320800"/>
          </a:xfrm>
        </p:spPr>
        <p:txBody>
          <a:bodyPr/>
          <a:lstStyle/>
          <a:p>
            <a:r>
              <a:rPr lang="ru-RU" dirty="0" smtClean="0"/>
              <a:t>Применение квадратных уравнений</a:t>
            </a:r>
            <a:endParaRPr lang="ru-RU" dirty="0"/>
          </a:p>
        </p:txBody>
      </p:sp>
      <p:sp>
        <p:nvSpPr>
          <p:cNvPr id="3" name="Объект 2"/>
          <p:cNvSpPr>
            <a:spLocks noGrp="1"/>
          </p:cNvSpPr>
          <p:nvPr>
            <p:ph idx="1"/>
          </p:nvPr>
        </p:nvSpPr>
        <p:spPr>
          <a:xfrm>
            <a:off x="652985" y="5687726"/>
            <a:ext cx="9717650" cy="892764"/>
          </a:xfrm>
        </p:spPr>
        <p:txBody>
          <a:bodyPr>
            <a:noAutofit/>
          </a:bodyPr>
          <a:lstStyle/>
          <a:p>
            <a:pPr algn="just"/>
            <a:r>
              <a:rPr lang="ru-RU" sz="2000" b="1" dirty="0" smtClean="0">
                <a:solidFill>
                  <a:schemeClr val="tx1"/>
                </a:solidFill>
              </a:rPr>
              <a:t>А также при решении более сложных алгебраических, функциональных и дифференциальных уравнений, которые при своем решении сводятся к квадратным уравнениям</a:t>
            </a:r>
            <a:endParaRPr lang="ru-RU" sz="2000" b="1" dirty="0">
              <a:solidFill>
                <a:schemeClr val="tx1"/>
              </a:solidFill>
            </a:endParaRPr>
          </a:p>
        </p:txBody>
      </p:sp>
      <p:pic>
        <p:nvPicPr>
          <p:cNvPr id="4" name="Рисунок 3" descr="http://im1-tub-ru.yandex.net/i?id=379405906-59-72&amp;n=2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9125" y="1456855"/>
            <a:ext cx="3337772" cy="1869058"/>
          </a:xfrm>
          <a:prstGeom prst="rect">
            <a:avLst/>
          </a:prstGeom>
          <a:noFill/>
          <a:ln>
            <a:noFill/>
          </a:ln>
        </p:spPr>
      </p:pic>
      <mc:AlternateContent xmlns:mc="http://schemas.openxmlformats.org/markup-compatibility/2006" xmlns:a14="http://schemas.microsoft.com/office/drawing/2010/main">
        <mc:Choice Requires="a14">
          <p:sp>
            <p:nvSpPr>
              <p:cNvPr id="24" name="TextBox 23"/>
              <p:cNvSpPr txBox="1"/>
              <p:nvPr/>
            </p:nvSpPr>
            <p:spPr>
              <a:xfrm>
                <a:off x="768882" y="2269651"/>
                <a:ext cx="639207"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FF0000"/>
                          </a:solidFill>
                          <a:latin typeface="Cambria Math" panose="02040503050406030204" pitchFamily="18" charset="0"/>
                        </a:rPr>
                        <m:t>𝒙</m:t>
                      </m:r>
                    </m:oMath>
                  </m:oMathPara>
                </a14:m>
                <a:endParaRPr lang="ru-RU" sz="3600" b="1" dirty="0">
                  <a:solidFill>
                    <a:srgbClr val="FF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768882" y="2269651"/>
                <a:ext cx="639207" cy="646331"/>
              </a:xfrm>
              <a:prstGeom prst="rect">
                <a:avLst/>
              </a:prstGeom>
              <a:blipFill rotWithShape="0">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053138" y="1875070"/>
                <a:ext cx="639207"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FF0000"/>
                          </a:solidFill>
                          <a:latin typeface="Cambria Math" panose="02040503050406030204" pitchFamily="18" charset="0"/>
                        </a:rPr>
                        <m:t>𝑺</m:t>
                      </m:r>
                    </m:oMath>
                  </m:oMathPara>
                </a14:m>
                <a:endParaRPr lang="ru-RU" sz="3600" b="1" dirty="0">
                  <a:solidFill>
                    <a:srgbClr val="FF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053138" y="1875070"/>
                <a:ext cx="639207" cy="646331"/>
              </a:xfrm>
              <a:prstGeom prst="rect">
                <a:avLst/>
              </a:prstGeom>
              <a:blipFill rotWithShape="0">
                <a:blip r:embed="rId5"/>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2650346" y="2343888"/>
                <a:ext cx="1387020"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1" i="1" smtClean="0">
                          <a:solidFill>
                            <a:srgbClr val="FF0000"/>
                          </a:solidFill>
                          <a:latin typeface="Cambria Math" panose="02040503050406030204" pitchFamily="18" charset="0"/>
                        </a:rPr>
                        <m:t>𝒙</m:t>
                      </m:r>
                      <m:r>
                        <a:rPr lang="en-US" sz="3600" b="1" i="1" smtClean="0">
                          <a:solidFill>
                            <a:srgbClr val="FF0000"/>
                          </a:solidFill>
                          <a:latin typeface="Cambria Math" panose="02040503050406030204" pitchFamily="18" charset="0"/>
                        </a:rPr>
                        <m:t>+</m:t>
                      </m:r>
                      <m:r>
                        <a:rPr lang="en-US" sz="3600" b="1" i="1" smtClean="0">
                          <a:solidFill>
                            <a:srgbClr val="FF0000"/>
                          </a:solidFill>
                          <a:latin typeface="Cambria Math" panose="02040503050406030204" pitchFamily="18" charset="0"/>
                        </a:rPr>
                        <m:t>𝒃</m:t>
                      </m:r>
                    </m:oMath>
                  </m:oMathPara>
                </a14:m>
                <a:endParaRPr lang="ru-RU" sz="3600" b="1" dirty="0">
                  <a:solidFill>
                    <a:srgbClr val="FF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2650346" y="2343888"/>
                <a:ext cx="1387020" cy="646331"/>
              </a:xfrm>
              <a:prstGeom prst="rect">
                <a:avLst/>
              </a:prstGeom>
              <a:blipFill rotWithShape="0">
                <a:blip r:embed="rId6"/>
                <a:stretch>
                  <a:fillRect/>
                </a:stretch>
              </a:blipFill>
            </p:spPr>
            <p:txBody>
              <a:bodyPr/>
              <a:lstStyle/>
              <a:p>
                <a:r>
                  <a:rPr lang="ru-RU">
                    <a:noFill/>
                  </a:rPr>
                  <a:t> </a:t>
                </a:r>
              </a:p>
            </p:txBody>
          </p:sp>
        </mc:Fallback>
      </mc:AlternateContent>
      <p:pic>
        <p:nvPicPr>
          <p:cNvPr id="5" name="Picture 6"/>
          <p:cNvPicPr/>
          <p:nvPr/>
        </p:nvPicPr>
        <p:blipFill>
          <a:blip r:embed="rId7" cstate="screen">
            <a:extLst>
              <a:ext uri="{28A0092B-C50C-407E-A947-70E740481C1C}">
                <a14:useLocalDpi xmlns:a14="http://schemas.microsoft.com/office/drawing/2010/main"/>
              </a:ext>
            </a:extLst>
          </a:blip>
          <a:srcRect/>
          <a:stretch>
            <a:fillRect/>
          </a:stretch>
        </p:blipFill>
        <p:spPr bwMode="auto">
          <a:xfrm>
            <a:off x="2095137" y="2502057"/>
            <a:ext cx="3079029" cy="1937367"/>
          </a:xfrm>
          <a:prstGeom prst="rect">
            <a:avLst/>
          </a:prstGeom>
          <a:noFill/>
          <a:ln>
            <a:noFill/>
          </a:ln>
          <a:effectLst/>
          <a:extLst/>
        </p:spPr>
      </p:pic>
      <p:pic>
        <p:nvPicPr>
          <p:cNvPr id="6" name="Picture 2"/>
          <p:cNvPicPr/>
          <p:nvPr/>
        </p:nvPicPr>
        <p:blipFill>
          <a:blip r:embed="rId8" cstate="email">
            <a:extLst>
              <a:ext uri="{28A0092B-C50C-407E-A947-70E740481C1C}">
                <a14:useLocalDpi xmlns:a14="http://schemas.microsoft.com/office/drawing/2010/main"/>
              </a:ext>
            </a:extLst>
          </a:blip>
          <a:srcRect/>
          <a:stretch>
            <a:fillRect/>
          </a:stretch>
        </p:blipFill>
        <p:spPr bwMode="auto">
          <a:xfrm>
            <a:off x="4167174" y="1678781"/>
            <a:ext cx="2525823" cy="2023424"/>
          </a:xfrm>
          <a:prstGeom prst="rect">
            <a:avLst/>
          </a:prstGeom>
          <a:noFill/>
          <a:ln>
            <a:noFill/>
          </a:ln>
          <a:effectLst/>
          <a:extLst/>
        </p:spPr>
      </p:pic>
      <p:pic>
        <p:nvPicPr>
          <p:cNvPr id="8" name="Рисунок 7" descr="http://www.theaviationzone.com/factsheets/diagrams/drawings/parabola.gif"/>
          <p:cNvPicPr/>
          <p:nvPr/>
        </p:nvPicPr>
        <p:blipFill>
          <a:blip r:embed="rId9" cstate="print">
            <a:extLst>
              <a:ext uri="{28A0092B-C50C-407E-A947-70E740481C1C}">
                <a14:useLocalDpi xmlns:a14="http://schemas.microsoft.com/office/drawing/2010/main"/>
              </a:ext>
            </a:extLst>
          </a:blip>
          <a:srcRect/>
          <a:stretch>
            <a:fillRect/>
          </a:stretch>
        </p:blipFill>
        <p:spPr bwMode="auto">
          <a:xfrm>
            <a:off x="5963900" y="2391384"/>
            <a:ext cx="2564605" cy="2268587"/>
          </a:xfrm>
          <a:prstGeom prst="rect">
            <a:avLst/>
          </a:prstGeom>
          <a:noFill/>
          <a:ln>
            <a:noFill/>
          </a:ln>
        </p:spPr>
      </p:pic>
      <p:pic>
        <p:nvPicPr>
          <p:cNvPr id="22" name="Рисунок 21" descr="File:Solar two.jpg"/>
          <p:cNvPicPr/>
          <p:nvPr/>
        </p:nvPicPr>
        <p:blipFill>
          <a:blip r:embed="rId10" cstate="print">
            <a:extLst>
              <a:ext uri="{28A0092B-C50C-407E-A947-70E740481C1C}">
                <a14:useLocalDpi xmlns:a14="http://schemas.microsoft.com/office/drawing/2010/main"/>
              </a:ext>
            </a:extLst>
          </a:blip>
          <a:srcRect/>
          <a:stretch>
            <a:fillRect/>
          </a:stretch>
        </p:blipFill>
        <p:spPr bwMode="auto">
          <a:xfrm>
            <a:off x="5613829" y="3783503"/>
            <a:ext cx="2368866" cy="1863010"/>
          </a:xfrm>
          <a:prstGeom prst="rect">
            <a:avLst/>
          </a:prstGeom>
          <a:noFill/>
          <a:ln>
            <a:noFill/>
          </a:ln>
        </p:spPr>
      </p:pic>
      <p:pic>
        <p:nvPicPr>
          <p:cNvPr id="19" name="Рисунок 18"/>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125142" y="3027456"/>
            <a:ext cx="3011434" cy="2204872"/>
          </a:xfrm>
          <a:prstGeom prst="rect">
            <a:avLst/>
          </a:prstGeom>
        </p:spPr>
      </p:pic>
      <p:pic>
        <p:nvPicPr>
          <p:cNvPr id="16" name="Рисунок 15"/>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36854" y="3391628"/>
            <a:ext cx="2999084" cy="2045443"/>
          </a:xfrm>
          <a:prstGeom prst="rect">
            <a:avLst/>
          </a:prstGeom>
        </p:spPr>
      </p:pic>
      <p:pic>
        <p:nvPicPr>
          <p:cNvPr id="7" name="Рисунок 6" descr="File:Parabolic orbit.gif"/>
          <p:cNvPicPr/>
          <p:nvPr/>
        </p:nvPicPr>
        <p:blipFill>
          <a:blip r:embed="rId13" cstate="print">
            <a:extLst>
              <a:ext uri="{28A0092B-C50C-407E-A947-70E740481C1C}">
                <a14:useLocalDpi xmlns:a14="http://schemas.microsoft.com/office/drawing/2010/main"/>
              </a:ext>
            </a:extLst>
          </a:blip>
          <a:srcRect/>
          <a:stretch>
            <a:fillRect/>
          </a:stretch>
        </p:blipFill>
        <p:spPr bwMode="auto">
          <a:xfrm>
            <a:off x="7003467" y="1538729"/>
            <a:ext cx="2270535" cy="2163476"/>
          </a:xfrm>
          <a:prstGeom prst="rect">
            <a:avLst/>
          </a:prstGeom>
          <a:noFill/>
          <a:ln>
            <a:noFill/>
          </a:ln>
        </p:spPr>
      </p:pic>
      <p:pic>
        <p:nvPicPr>
          <p:cNvPr id="13" name="Рисунок 12"/>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8377562" y="1630252"/>
            <a:ext cx="2968477" cy="2292804"/>
          </a:xfrm>
          <a:prstGeom prst="rect">
            <a:avLst/>
          </a:prstGeom>
        </p:spPr>
      </p:pic>
      <p:pic>
        <p:nvPicPr>
          <p:cNvPr id="20" name="Рисунок 19" descr="http://www.21.by/pub/news/2012/09/1346509814885191.jpg"/>
          <p:cNvPicPr/>
          <p:nvPr/>
        </p:nvPicPr>
        <p:blipFill>
          <a:blip r:embed="rId15" cstate="print">
            <a:extLst>
              <a:ext uri="{28A0092B-C50C-407E-A947-70E740481C1C}">
                <a14:useLocalDpi xmlns:a14="http://schemas.microsoft.com/office/drawing/2010/main"/>
              </a:ext>
            </a:extLst>
          </a:blip>
          <a:srcRect/>
          <a:stretch>
            <a:fillRect/>
          </a:stretch>
        </p:blipFill>
        <p:spPr bwMode="auto">
          <a:xfrm>
            <a:off x="7384821" y="3101376"/>
            <a:ext cx="1308943" cy="2380275"/>
          </a:xfrm>
          <a:prstGeom prst="rect">
            <a:avLst/>
          </a:prstGeom>
          <a:noFill/>
          <a:ln>
            <a:noFill/>
          </a:ln>
        </p:spPr>
      </p:pic>
      <p:pic>
        <p:nvPicPr>
          <p:cNvPr id="21" name="Picture 2"/>
          <p:cNvPicPr/>
          <p:nvPr/>
        </p:nvPicPr>
        <p:blipFill>
          <a:blip r:embed="rId16" cstate="print">
            <a:extLst>
              <a:ext uri="{28A0092B-C50C-407E-A947-70E740481C1C}">
                <a14:useLocalDpi xmlns:a14="http://schemas.microsoft.com/office/drawing/2010/main"/>
              </a:ext>
            </a:extLst>
          </a:blip>
          <a:srcRect/>
          <a:stretch>
            <a:fillRect/>
          </a:stretch>
        </p:blipFill>
        <p:spPr bwMode="auto">
          <a:xfrm>
            <a:off x="8731644" y="3380310"/>
            <a:ext cx="3045244" cy="1953754"/>
          </a:xfrm>
          <a:prstGeom prst="rect">
            <a:avLst/>
          </a:prstGeom>
          <a:noFill/>
          <a:ln>
            <a:noFill/>
          </a:ln>
          <a:effectLst/>
          <a:extLst/>
        </p:spPr>
      </p:pic>
    </p:spTree>
    <p:extLst>
      <p:ext uri="{BB962C8B-B14F-4D97-AF65-F5344CB8AC3E}">
        <p14:creationId xmlns:p14="http://schemas.microsoft.com/office/powerpoint/2010/main" val="377436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
                                            <p:txEl>
                                              <p:pRg st="0" end="0"/>
                                            </p:txEl>
                                          </p:spTgt>
                                        </p:tgtEl>
                                        <p:attrNameLst>
                                          <p:attrName>style.visibility</p:attrName>
                                        </p:attrNameLst>
                                      </p:cBhvr>
                                      <p:to>
                                        <p:strVal val="visible"/>
                                      </p:to>
                                    </p:set>
                                    <p:animEffect transition="in" filter="fade">
                                      <p:cBhvr>
                                        <p:cTn id="8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 grpId="0" build="p"/>
      <p:bldP spid="24" grpId="0"/>
      <p:bldP spid="26"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42115" y="2784088"/>
            <a:ext cx="5656559" cy="1320800"/>
          </a:xfrm>
        </p:spPr>
        <p:txBody>
          <a:bodyPr>
            <a:normAutofit/>
          </a:bodyPr>
          <a:lstStyle/>
          <a:p>
            <a:r>
              <a:rPr lang="ru-RU" sz="4000" dirty="0" smtClean="0"/>
              <a:t>Спасибо за внимание!</a:t>
            </a:r>
            <a:endParaRPr lang="ru-RU" sz="4000" dirty="0"/>
          </a:p>
        </p:txBody>
      </p:sp>
    </p:spTree>
    <p:extLst>
      <p:ext uri="{BB962C8B-B14F-4D97-AF65-F5344CB8AC3E}">
        <p14:creationId xmlns:p14="http://schemas.microsoft.com/office/powerpoint/2010/main" val="2536514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6943"/>
          </a:xfrm>
        </p:spPr>
        <p:txBody>
          <a:bodyPr>
            <a:normAutofit fontScale="90000"/>
          </a:bodyPr>
          <a:lstStyle/>
          <a:p>
            <a:r>
              <a:rPr lang="ru-RU" dirty="0" smtClean="0"/>
              <a:t>Варианты запасных задач</a:t>
            </a:r>
            <a:endParaRPr lang="ru-RU" dirty="0"/>
          </a:p>
        </p:txBody>
      </p:sp>
      <p:sp>
        <p:nvSpPr>
          <p:cNvPr id="3" name="Объект 2"/>
          <p:cNvSpPr>
            <a:spLocks noGrp="1"/>
          </p:cNvSpPr>
          <p:nvPr>
            <p:ph idx="1"/>
          </p:nvPr>
        </p:nvSpPr>
        <p:spPr>
          <a:xfrm>
            <a:off x="677334" y="1284515"/>
            <a:ext cx="9213798" cy="4865914"/>
          </a:xfrm>
        </p:spPr>
        <p:txBody>
          <a:bodyPr>
            <a:normAutofit lnSpcReduction="10000"/>
          </a:bodyPr>
          <a:lstStyle/>
          <a:p>
            <a:pPr algn="just"/>
            <a:r>
              <a:rPr lang="ru-RU" dirty="0"/>
              <a:t>31 декабря 2014 года Валерий взял в банке 1 млн рублей в кредит. Схема выплаты кредита следующая: 31 декабря каждого следующего года банк начисляет проценты на оставшуюся сумму долга (то есть увеличивает долг на определённое количество процентов), затем Валерий переводит очередной транш. Валерий выплатил кредит за два транша, переводя в первый раз 660 </a:t>
            </a:r>
            <a:r>
              <a:rPr lang="ru-RU" dirty="0" err="1"/>
              <a:t>тыс</a:t>
            </a:r>
            <a:r>
              <a:rPr lang="ru-RU" dirty="0"/>
              <a:t> рублей, во второй — 484 тыс. рублей. Под какой процент банк выдал кредит Валерию</a:t>
            </a:r>
            <a:r>
              <a:rPr lang="ru-RU" dirty="0" smtClean="0"/>
              <a:t>?</a:t>
            </a:r>
          </a:p>
          <a:p>
            <a:pPr algn="just"/>
            <a:r>
              <a:rPr lang="ru-RU" dirty="0" smtClean="0"/>
              <a:t>В </a:t>
            </a:r>
            <a:r>
              <a:rPr lang="ru-RU" dirty="0"/>
              <a:t>июле 2016 года планируется взять кредит в размере 6,6 млн. руб. Условия возврата таковы:</a:t>
            </a:r>
          </a:p>
          <a:p>
            <a:pPr marL="358775" indent="0" algn="just">
              <a:buNone/>
            </a:pPr>
            <a:r>
              <a:rPr lang="ru-RU" dirty="0"/>
              <a:t>— каждый январь долг возрастает на r% по сравнению с концом предыдущего года.</a:t>
            </a:r>
          </a:p>
          <a:p>
            <a:pPr marL="358775" indent="0" algn="just">
              <a:buNone/>
            </a:pPr>
            <a:r>
              <a:rPr lang="ru-RU" dirty="0"/>
              <a:t>— с февраля по июнь необходимо выплатить часть долга.</a:t>
            </a:r>
          </a:p>
          <a:p>
            <a:pPr marL="358775" indent="0" algn="just">
              <a:buNone/>
            </a:pPr>
            <a:r>
              <a:rPr lang="ru-RU" dirty="0"/>
              <a:t>— в июле 2017, 2018 и 2019 годов долг остается равным 6,6 млн. руб.</a:t>
            </a:r>
          </a:p>
          <a:p>
            <a:pPr marL="358775" indent="0" algn="just">
              <a:buNone/>
            </a:pPr>
            <a:r>
              <a:rPr lang="ru-RU" dirty="0"/>
              <a:t>— суммы выплат 2020 и 2021 годов равны.</a:t>
            </a:r>
          </a:p>
          <a:p>
            <a:pPr marL="358775" indent="0" algn="just">
              <a:buNone/>
            </a:pPr>
            <a:r>
              <a:rPr lang="ru-RU" dirty="0"/>
              <a:t>Найдите r, если в 2021 году долг будет выплачен полностью и общие выплаты составят 12,6 млн. рублей.</a:t>
            </a:r>
          </a:p>
          <a:p>
            <a:pPr algn="just"/>
            <a:endParaRPr lang="ru-RU" dirty="0"/>
          </a:p>
        </p:txBody>
      </p:sp>
    </p:spTree>
    <p:extLst>
      <p:ext uri="{BB962C8B-B14F-4D97-AF65-F5344CB8AC3E}">
        <p14:creationId xmlns:p14="http://schemas.microsoft.com/office/powerpoint/2010/main" val="863523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06244"/>
          </a:xfrm>
        </p:spPr>
        <p:txBody>
          <a:bodyPr>
            <a:normAutofit fontScale="90000"/>
          </a:bodyPr>
          <a:lstStyle/>
          <a:p>
            <a:r>
              <a:rPr lang="ru-RU" dirty="0"/>
              <a:t>ОПРЕДЕЛЕНИЕ: </a:t>
            </a:r>
            <a:br>
              <a:rPr lang="ru-RU" dirty="0"/>
            </a:br>
            <a:r>
              <a:rPr lang="ru-RU" dirty="0"/>
              <a:t/>
            </a:r>
            <a:br>
              <a:rPr lang="ru-RU" dirty="0"/>
            </a:br>
            <a:r>
              <a:rPr lang="ru-RU" dirty="0"/>
              <a:t/>
            </a:r>
            <a:br>
              <a:rPr lang="ru-RU" dirty="0"/>
            </a:br>
            <a:endParaRPr lang="ru-RU" dirty="0"/>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677334" y="1572322"/>
                <a:ext cx="8596668" cy="4502091"/>
              </a:xfrm>
            </p:spPr>
            <p:txBody>
              <a:bodyPr/>
              <a:lstStyle/>
              <a:p>
                <a:pPr marL="0" indent="0">
                  <a:spcAft>
                    <a:spcPts val="1000"/>
                  </a:spcAft>
                  <a:buNone/>
                </a:pPr>
                <a:r>
                  <a:rPr lang="ru-RU" sz="2400" dirty="0">
                    <a:solidFill>
                      <a:schemeClr val="tx1"/>
                    </a:solidFill>
                  </a:rPr>
                  <a:t>Квадратным уравнением называется</a:t>
                </a:r>
                <a:endParaRPr lang="ru-RU" sz="2400" dirty="0" smtClean="0">
                  <a:solidFill>
                    <a:schemeClr val="tx1"/>
                  </a:solidFill>
                  <a:latin typeface="+mj-lt"/>
                  <a:ea typeface="+mj-ea"/>
                  <a:cs typeface="+mj-cs"/>
                </a:endParaRPr>
              </a:p>
              <a:p>
                <a:pPr marL="0" indent="0">
                  <a:buNone/>
                </a:pPr>
                <a:r>
                  <a:rPr lang="ru-RU" sz="2400" dirty="0" smtClean="0">
                    <a:solidFill>
                      <a:schemeClr val="tx1"/>
                    </a:solidFill>
                    <a:latin typeface="+mj-lt"/>
                    <a:ea typeface="+mj-ea"/>
                    <a:cs typeface="+mj-cs"/>
                  </a:rPr>
                  <a:t>уравнение вида</a:t>
                </a:r>
                <a:endParaRPr lang="ru-RU" sz="2400" dirty="0">
                  <a:solidFill>
                    <a:schemeClr val="tx1"/>
                  </a:solidFill>
                  <a:latin typeface="+mj-lt"/>
                  <a:ea typeface="+mj-ea"/>
                  <a:cs typeface="+mj-cs"/>
                </a:endParaRPr>
              </a:p>
              <a:p>
                <a:pPr marL="0" indent="0">
                  <a:buNone/>
                </a:pPr>
                <a:endParaRPr lang="ru-RU" sz="900" dirty="0">
                  <a:solidFill>
                    <a:schemeClr val="tx1"/>
                  </a:solidFill>
                  <a:latin typeface="+mj-lt"/>
                  <a:ea typeface="+mj-ea"/>
                  <a:cs typeface="+mj-cs"/>
                </a:endParaRPr>
              </a:p>
              <a:p>
                <a:pPr marL="0" indent="0">
                  <a:buNone/>
                </a:pPr>
                <a:r>
                  <a:rPr lang="ru-RU" sz="2400" dirty="0">
                    <a:solidFill>
                      <a:schemeClr val="tx1"/>
                    </a:solidFill>
                    <a:latin typeface="+mj-lt"/>
                    <a:ea typeface="+mj-ea"/>
                    <a:cs typeface="+mj-cs"/>
                  </a:rPr>
                  <a:t> где  </a:t>
                </a:r>
                <a14:m>
                  <m:oMath xmlns:m="http://schemas.openxmlformats.org/officeDocument/2006/math">
                    <m:r>
                      <a:rPr lang="en-US" sz="2400" b="1" i="1" dirty="0" smtClean="0">
                        <a:solidFill>
                          <a:schemeClr val="tx2"/>
                        </a:solidFill>
                        <a:latin typeface="Cambria Math" panose="02040503050406030204" pitchFamily="18" charset="0"/>
                        <a:ea typeface="+mj-ea"/>
                        <a:cs typeface="+mj-cs"/>
                      </a:rPr>
                      <m:t>𝒙</m:t>
                    </m:r>
                  </m:oMath>
                </a14:m>
                <a:r>
                  <a:rPr lang="ru-RU" sz="2400" dirty="0">
                    <a:solidFill>
                      <a:schemeClr val="tx1"/>
                    </a:solidFill>
                    <a:latin typeface="+mj-lt"/>
                    <a:ea typeface="+mj-ea"/>
                    <a:cs typeface="+mj-cs"/>
                  </a:rPr>
                  <a:t> –переменная, </a:t>
                </a:r>
              </a:p>
              <a:p>
                <a:pPr marL="0" indent="0">
                  <a:buNone/>
                </a:pPr>
                <a:endParaRPr lang="ru-RU" sz="900" dirty="0" smtClean="0">
                  <a:solidFill>
                    <a:schemeClr val="tx1"/>
                  </a:solidFill>
                  <a:latin typeface="+mj-lt"/>
                  <a:ea typeface="+mj-ea"/>
                  <a:cs typeface="+mj-cs"/>
                </a:endParaRPr>
              </a:p>
              <a:p>
                <a:pPr marL="0" indent="0">
                  <a:buNone/>
                </a:pPr>
                <a:r>
                  <a:rPr lang="ru-RU" sz="2400" dirty="0" smtClean="0">
                    <a:solidFill>
                      <a:schemeClr val="tx1"/>
                    </a:solidFill>
                    <a:latin typeface="+mj-lt"/>
                    <a:ea typeface="+mj-ea"/>
                    <a:cs typeface="+mj-cs"/>
                  </a:rPr>
                  <a:t>  </a:t>
                </a:r>
                <a14:m>
                  <m:oMath xmlns:m="http://schemas.openxmlformats.org/officeDocument/2006/math">
                    <m:r>
                      <a:rPr lang="en-US" sz="2400" b="1" i="1" dirty="0" smtClean="0">
                        <a:solidFill>
                          <a:schemeClr val="tx2"/>
                        </a:solidFill>
                        <a:latin typeface="Cambria Math" panose="02040503050406030204" pitchFamily="18" charset="0"/>
                        <a:ea typeface="+mj-ea"/>
                        <a:cs typeface="+mj-cs"/>
                      </a:rPr>
                      <m:t>𝒂</m:t>
                    </m:r>
                  </m:oMath>
                </a14:m>
                <a:r>
                  <a:rPr lang="ru-RU" sz="2400" dirty="0">
                    <a:solidFill>
                      <a:schemeClr val="tx1"/>
                    </a:solidFill>
                    <a:latin typeface="+mj-lt"/>
                    <a:ea typeface="+mj-ea"/>
                    <a:cs typeface="+mj-cs"/>
                  </a:rPr>
                  <a:t>, </a:t>
                </a:r>
                <a14:m>
                  <m:oMath xmlns:m="http://schemas.openxmlformats.org/officeDocument/2006/math">
                    <m:r>
                      <a:rPr lang="en-US" sz="2400" b="1" i="1" dirty="0" smtClean="0">
                        <a:solidFill>
                          <a:schemeClr val="tx2"/>
                        </a:solidFill>
                        <a:latin typeface="Cambria Math" panose="02040503050406030204" pitchFamily="18" charset="0"/>
                        <a:ea typeface="+mj-ea"/>
                        <a:cs typeface="+mj-cs"/>
                      </a:rPr>
                      <m:t>𝒃</m:t>
                    </m:r>
                  </m:oMath>
                </a14:m>
                <a:r>
                  <a:rPr lang="ru-RU" sz="2400" dirty="0">
                    <a:solidFill>
                      <a:schemeClr val="tx1"/>
                    </a:solidFill>
                    <a:latin typeface="+mj-lt"/>
                    <a:ea typeface="+mj-ea"/>
                    <a:cs typeface="+mj-cs"/>
                  </a:rPr>
                  <a:t> и </a:t>
                </a:r>
                <a14:m>
                  <m:oMath xmlns:m="http://schemas.openxmlformats.org/officeDocument/2006/math">
                    <m:r>
                      <a:rPr lang="en-US" sz="2400" b="1" i="1" dirty="0" smtClean="0">
                        <a:solidFill>
                          <a:schemeClr val="tx2"/>
                        </a:solidFill>
                        <a:latin typeface="Cambria Math" panose="02040503050406030204" pitchFamily="18" charset="0"/>
                        <a:ea typeface="+mj-ea"/>
                        <a:cs typeface="+mj-cs"/>
                      </a:rPr>
                      <m:t>𝒄</m:t>
                    </m:r>
                  </m:oMath>
                </a14:m>
                <a:r>
                  <a:rPr lang="ru-RU" sz="2400" dirty="0">
                    <a:solidFill>
                      <a:schemeClr val="tx1"/>
                    </a:solidFill>
                    <a:latin typeface="+mj-lt"/>
                    <a:ea typeface="+mj-ea"/>
                    <a:cs typeface="+mj-cs"/>
                  </a:rPr>
                  <a:t>  некоторые </a:t>
                </a:r>
                <a:r>
                  <a:rPr lang="ru-RU" sz="2400" dirty="0" smtClean="0">
                    <a:solidFill>
                      <a:schemeClr val="tx1"/>
                    </a:solidFill>
                    <a:latin typeface="+mj-lt"/>
                    <a:ea typeface="+mj-ea"/>
                    <a:cs typeface="+mj-cs"/>
                  </a:rPr>
                  <a:t>числа,</a:t>
                </a:r>
                <a:endParaRPr lang="ru-RU" sz="2400" dirty="0">
                  <a:solidFill>
                    <a:schemeClr val="tx1"/>
                  </a:solidFill>
                  <a:latin typeface="+mj-lt"/>
                  <a:ea typeface="+mj-ea"/>
                  <a:cs typeface="+mj-cs"/>
                </a:endParaRPr>
              </a:p>
              <a:p>
                <a:pPr marL="0" indent="0">
                  <a:buNone/>
                </a:pPr>
                <a:endParaRPr lang="ru-RU" sz="900" dirty="0" smtClean="0">
                  <a:solidFill>
                    <a:schemeClr val="tx1"/>
                  </a:solidFill>
                  <a:latin typeface="+mj-lt"/>
                  <a:ea typeface="+mj-ea"/>
                  <a:cs typeface="+mj-cs"/>
                </a:endParaRPr>
              </a:p>
              <a:p>
                <a:pPr marL="0" indent="0">
                  <a:buNone/>
                </a:pPr>
                <a:r>
                  <a:rPr lang="ru-RU" sz="2400" dirty="0" smtClean="0">
                    <a:solidFill>
                      <a:schemeClr val="tx1"/>
                    </a:solidFill>
                    <a:latin typeface="+mj-lt"/>
                    <a:ea typeface="+mj-ea"/>
                    <a:cs typeface="+mj-cs"/>
                  </a:rPr>
                  <a:t> </a:t>
                </a:r>
                <a:r>
                  <a:rPr lang="ru-RU" sz="2400" dirty="0">
                    <a:solidFill>
                      <a:schemeClr val="tx1"/>
                    </a:solidFill>
                    <a:latin typeface="+mj-lt"/>
                    <a:ea typeface="+mj-ea"/>
                    <a:cs typeface="+mj-cs"/>
                  </a:rPr>
                  <a:t>причем </a:t>
                </a:r>
                <a14:m>
                  <m:oMath xmlns:m="http://schemas.openxmlformats.org/officeDocument/2006/math">
                    <m:r>
                      <a:rPr lang="en-US" sz="2400" b="1" i="1" dirty="0" smtClean="0">
                        <a:solidFill>
                          <a:schemeClr val="tx2"/>
                        </a:solidFill>
                        <a:latin typeface="Cambria Math" panose="02040503050406030204" pitchFamily="18" charset="0"/>
                        <a:ea typeface="+mj-ea"/>
                        <a:cs typeface="+mj-cs"/>
                      </a:rPr>
                      <m:t>𝒂</m:t>
                    </m:r>
                    <m:r>
                      <a:rPr lang="en-US" sz="2400" b="1" i="1" dirty="0" smtClean="0">
                        <a:solidFill>
                          <a:schemeClr val="tx2"/>
                        </a:solidFill>
                        <a:latin typeface="Cambria Math" panose="02040503050406030204" pitchFamily="18" charset="0"/>
                        <a:ea typeface="Cambria Math" panose="02040503050406030204" pitchFamily="18" charset="0"/>
                        <a:cs typeface="+mj-cs"/>
                      </a:rPr>
                      <m:t>≠</m:t>
                    </m:r>
                    <m:r>
                      <a:rPr lang="en-US" sz="2400" b="1" i="1" dirty="0" smtClean="0">
                        <a:solidFill>
                          <a:schemeClr val="tx2"/>
                        </a:solidFill>
                        <a:latin typeface="Cambria Math" panose="02040503050406030204" pitchFamily="18" charset="0"/>
                        <a:ea typeface="Cambria Math" panose="02040503050406030204" pitchFamily="18" charset="0"/>
                        <a:cs typeface="+mj-cs"/>
                      </a:rPr>
                      <m:t>𝟎</m:t>
                    </m:r>
                  </m:oMath>
                </a14:m>
                <a:r>
                  <a:rPr lang="ru-RU" sz="2400" dirty="0">
                    <a:solidFill>
                      <a:schemeClr val="tx1"/>
                    </a:solidFill>
                    <a:latin typeface="+mj-lt"/>
                    <a:ea typeface="+mj-ea"/>
                    <a:cs typeface="+mj-cs"/>
                  </a:rPr>
                  <a:t>.</a:t>
                </a:r>
              </a:p>
              <a:p>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677334" y="1572322"/>
                <a:ext cx="8596668" cy="4502091"/>
              </a:xfrm>
              <a:blipFill rotWithShape="0">
                <a:blip r:embed="rId2"/>
                <a:stretch>
                  <a:fillRect l="-1064" t="-108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245005" y="2193639"/>
                <a:ext cx="2910467" cy="470000"/>
              </a:xfrm>
              <a:prstGeom prst="rect">
                <a:avLst/>
              </a:prstGeom>
              <a:noFill/>
            </p:spPr>
            <p:txBody>
              <a:bodyPr wrap="square" rtlCol="0">
                <a:spAutoFit/>
              </a:bodyPr>
              <a:lstStyle/>
              <a:p>
                <a14:m>
                  <m:oMath xmlns:m="http://schemas.openxmlformats.org/officeDocument/2006/math">
                    <m:r>
                      <a:rPr lang="en-US" sz="2400" b="1" i="1" dirty="0">
                        <a:solidFill>
                          <a:schemeClr val="tx2"/>
                        </a:solidFill>
                        <a:latin typeface="Cambria Math" panose="02040503050406030204" pitchFamily="18" charset="0"/>
                      </a:rPr>
                      <m:t>𝒂</m:t>
                    </m:r>
                    <m:sSup>
                      <m:sSupPr>
                        <m:ctrlPr>
                          <a:rPr lang="ru-RU" sz="2400" b="1" i="1" dirty="0">
                            <a:solidFill>
                              <a:schemeClr val="tx2"/>
                            </a:solidFill>
                            <a:latin typeface="Cambria Math" panose="02040503050406030204" pitchFamily="18" charset="0"/>
                          </a:rPr>
                        </m:ctrlPr>
                      </m:sSupPr>
                      <m:e>
                        <m:r>
                          <a:rPr lang="en-US" sz="2400" b="1" i="1" dirty="0">
                            <a:solidFill>
                              <a:schemeClr val="tx2"/>
                            </a:solidFill>
                            <a:latin typeface="Cambria Math" panose="02040503050406030204" pitchFamily="18" charset="0"/>
                          </a:rPr>
                          <m:t>𝒙</m:t>
                        </m:r>
                      </m:e>
                      <m:sup>
                        <m:r>
                          <a:rPr lang="ru-RU" sz="2400" b="1" i="1" dirty="0">
                            <a:solidFill>
                              <a:schemeClr val="tx2"/>
                            </a:solidFill>
                            <a:latin typeface="Cambria Math" panose="02040503050406030204" pitchFamily="18" charset="0"/>
                          </a:rPr>
                          <m:t>𝟐</m:t>
                        </m:r>
                      </m:sup>
                    </m:sSup>
                    <m:r>
                      <a:rPr lang="ru-RU" sz="2400" b="1" i="1" dirty="0">
                        <a:solidFill>
                          <a:schemeClr val="tx2"/>
                        </a:solidFill>
                        <a:latin typeface="Cambria Math" panose="02040503050406030204" pitchFamily="18" charset="0"/>
                      </a:rPr>
                      <m:t> +</m:t>
                    </m:r>
                    <m:r>
                      <a:rPr lang="en-US" sz="2400" b="1" i="1" dirty="0">
                        <a:solidFill>
                          <a:schemeClr val="tx2"/>
                        </a:solidFill>
                        <a:latin typeface="Cambria Math" panose="02040503050406030204" pitchFamily="18" charset="0"/>
                      </a:rPr>
                      <m:t>𝒃𝒙</m:t>
                    </m:r>
                    <m:r>
                      <a:rPr lang="ru-RU" sz="2400" b="1" i="1" dirty="0">
                        <a:solidFill>
                          <a:schemeClr val="tx2"/>
                        </a:solidFill>
                        <a:latin typeface="Cambria Math" panose="02040503050406030204" pitchFamily="18" charset="0"/>
                      </a:rPr>
                      <m:t> +</m:t>
                    </m:r>
                    <m:r>
                      <a:rPr lang="en-US" sz="2400" b="1" i="1" dirty="0">
                        <a:solidFill>
                          <a:schemeClr val="tx2"/>
                        </a:solidFill>
                        <a:latin typeface="Cambria Math" panose="02040503050406030204" pitchFamily="18" charset="0"/>
                      </a:rPr>
                      <m:t>𝒄</m:t>
                    </m:r>
                    <m:r>
                      <a:rPr lang="ru-RU" sz="2400" b="1" i="1" dirty="0">
                        <a:solidFill>
                          <a:schemeClr val="tx2"/>
                        </a:solidFill>
                        <a:latin typeface="Cambria Math" panose="02040503050406030204" pitchFamily="18" charset="0"/>
                      </a:rPr>
                      <m:t> = </m:t>
                    </m:r>
                    <m:r>
                      <a:rPr lang="ru-RU" sz="2400" b="1" i="1" dirty="0">
                        <a:solidFill>
                          <a:schemeClr val="tx2"/>
                        </a:solidFill>
                        <a:latin typeface="Cambria Math" panose="02040503050406030204" pitchFamily="18" charset="0"/>
                      </a:rPr>
                      <m:t>𝟎</m:t>
                    </m:r>
                  </m:oMath>
                </a14:m>
                <a:r>
                  <a:rPr lang="ru-RU" sz="2400" dirty="0"/>
                  <a:t>,</a:t>
                </a:r>
              </a:p>
            </p:txBody>
          </p:sp>
        </mc:Choice>
        <mc:Fallback xmlns="">
          <p:sp>
            <p:nvSpPr>
              <p:cNvPr id="5" name="TextBox 4"/>
              <p:cNvSpPr txBox="1">
                <a:spLocks noRot="1" noChangeAspect="1" noMove="1" noResize="1" noEditPoints="1" noAdjustHandles="1" noChangeArrowheads="1" noChangeShapeType="1" noTextEdit="1"/>
              </p:cNvSpPr>
              <p:nvPr/>
            </p:nvSpPr>
            <p:spPr>
              <a:xfrm>
                <a:off x="3245005" y="2193639"/>
                <a:ext cx="2910467" cy="470000"/>
              </a:xfrm>
              <a:prstGeom prst="rect">
                <a:avLst/>
              </a:prstGeom>
              <a:blipFill rotWithShape="0">
                <a:blip r:embed="rId3"/>
                <a:stretch>
                  <a:fillRect t="-9091" r="-2510" b="-28571"/>
                </a:stretch>
              </a:blipFill>
            </p:spPr>
            <p:txBody>
              <a:bodyPr/>
              <a:lstStyle/>
              <a:p>
                <a:r>
                  <a:rPr lang="ru-RU">
                    <a:noFill/>
                  </a:rPr>
                  <a:t> </a:t>
                </a:r>
              </a:p>
            </p:txBody>
          </p:sp>
        </mc:Fallback>
      </mc:AlternateContent>
    </p:spTree>
    <p:extLst>
      <p:ext uri="{BB962C8B-B14F-4D97-AF65-F5344CB8AC3E}">
        <p14:creationId xmlns:p14="http://schemas.microsoft.com/office/powerpoint/2010/main" val="354017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down)">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611188" y="1916113"/>
            <a:ext cx="3384550" cy="650875"/>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ru-RU" b="1" i="1" dirty="0">
                <a:solidFill>
                  <a:schemeClr val="tx2"/>
                </a:solidFill>
                <a:latin typeface="Calibri" panose="020F0502020204030204" pitchFamily="34" charset="0"/>
                <a:cs typeface="Calibri" panose="020F0502020204030204" pitchFamily="34" charset="0"/>
              </a:rPr>
              <a:t>ПОЛНЫЕ</a:t>
            </a:r>
            <a:br>
              <a:rPr lang="ru-RU" altLang="ru-RU" b="1" i="1" dirty="0">
                <a:solidFill>
                  <a:schemeClr val="tx2"/>
                </a:solidFill>
                <a:latin typeface="Calibri" panose="020F0502020204030204" pitchFamily="34" charset="0"/>
                <a:cs typeface="Calibri" panose="020F0502020204030204" pitchFamily="34" charset="0"/>
              </a:rPr>
            </a:br>
            <a:r>
              <a:rPr lang="ru-RU" altLang="ru-RU" b="1" i="1" dirty="0">
                <a:solidFill>
                  <a:schemeClr val="tx2"/>
                </a:solidFill>
                <a:latin typeface="Calibri" panose="020F0502020204030204" pitchFamily="34" charset="0"/>
                <a:cs typeface="Calibri" panose="020F0502020204030204" pitchFamily="34" charset="0"/>
              </a:rPr>
              <a:t>КВАДРАТНЫЕ УРАВНЕНИЯ</a:t>
            </a:r>
          </a:p>
        </p:txBody>
      </p:sp>
      <p:sp>
        <p:nvSpPr>
          <p:cNvPr id="6" name="Text Box 5"/>
          <p:cNvSpPr txBox="1">
            <a:spLocks noChangeArrowheads="1"/>
          </p:cNvSpPr>
          <p:nvPr/>
        </p:nvSpPr>
        <p:spPr bwMode="auto">
          <a:xfrm>
            <a:off x="4787900" y="1916113"/>
            <a:ext cx="3384550" cy="650875"/>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ru-RU" b="1" i="1" dirty="0">
                <a:solidFill>
                  <a:schemeClr val="tx2"/>
                </a:solidFill>
                <a:latin typeface="Calibri" panose="020F0502020204030204" pitchFamily="34" charset="0"/>
                <a:cs typeface="Calibri" panose="020F0502020204030204" pitchFamily="34" charset="0"/>
              </a:rPr>
              <a:t>НЕПОЛНЫЕ</a:t>
            </a:r>
            <a:br>
              <a:rPr lang="ru-RU" altLang="ru-RU" b="1" i="1" dirty="0">
                <a:solidFill>
                  <a:schemeClr val="tx2"/>
                </a:solidFill>
                <a:latin typeface="Calibri" panose="020F0502020204030204" pitchFamily="34" charset="0"/>
                <a:cs typeface="Calibri" panose="020F0502020204030204" pitchFamily="34" charset="0"/>
              </a:rPr>
            </a:br>
            <a:r>
              <a:rPr lang="ru-RU" altLang="ru-RU" b="1" i="1" dirty="0">
                <a:solidFill>
                  <a:schemeClr val="tx2"/>
                </a:solidFill>
                <a:latin typeface="Calibri" panose="020F0502020204030204" pitchFamily="34" charset="0"/>
                <a:cs typeface="Calibri" panose="020F0502020204030204" pitchFamily="34" charset="0"/>
              </a:rPr>
              <a:t>КВАДРАТНЫЕ УРАВНЕНИЯ</a:t>
            </a:r>
          </a:p>
        </p:txBody>
      </p:sp>
      <p:sp>
        <p:nvSpPr>
          <p:cNvPr id="7" name="Text Box 7"/>
          <p:cNvSpPr txBox="1">
            <a:spLocks noChangeArrowheads="1"/>
          </p:cNvSpPr>
          <p:nvPr/>
        </p:nvSpPr>
        <p:spPr bwMode="auto">
          <a:xfrm>
            <a:off x="2499616" y="950913"/>
            <a:ext cx="4032250" cy="376238"/>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ru-RU" b="1" i="1" dirty="0">
                <a:solidFill>
                  <a:schemeClr val="tx2"/>
                </a:solidFill>
                <a:latin typeface="Calibri" panose="020F0502020204030204" pitchFamily="34" charset="0"/>
                <a:cs typeface="Calibri" panose="020F0502020204030204" pitchFamily="34" charset="0"/>
              </a:rPr>
              <a:t>КВАДРАТНЫЕ УРАВНЕНИЯ</a:t>
            </a:r>
          </a:p>
        </p:txBody>
      </p:sp>
      <p:sp>
        <p:nvSpPr>
          <p:cNvPr id="8" name="Line 10"/>
          <p:cNvSpPr>
            <a:spLocks noChangeShapeType="1"/>
          </p:cNvSpPr>
          <p:nvPr/>
        </p:nvSpPr>
        <p:spPr bwMode="auto">
          <a:xfrm flipH="1">
            <a:off x="2051050" y="1341438"/>
            <a:ext cx="1296988" cy="57467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p:sp>
        <p:nvSpPr>
          <p:cNvPr id="9" name="Line 11"/>
          <p:cNvSpPr>
            <a:spLocks noChangeShapeType="1"/>
          </p:cNvSpPr>
          <p:nvPr/>
        </p:nvSpPr>
        <p:spPr bwMode="auto">
          <a:xfrm>
            <a:off x="5219700" y="1341438"/>
            <a:ext cx="1296988" cy="57467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0" name="Text Box 12"/>
              <p:cNvSpPr txBox="1">
                <a:spLocks noChangeArrowheads="1"/>
              </p:cNvSpPr>
              <p:nvPr/>
            </p:nvSpPr>
            <p:spPr bwMode="auto">
              <a:xfrm>
                <a:off x="971550" y="2924175"/>
                <a:ext cx="2879725" cy="369332"/>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14:m>
                  <m:oMathPara xmlns:m="http://schemas.openxmlformats.org/officeDocument/2006/math">
                    <m:oMathParaPr>
                      <m:jc m:val="centerGroup"/>
                    </m:oMathParaPr>
                    <m:oMath xmlns:m="http://schemas.openxmlformats.org/officeDocument/2006/math">
                      <m:r>
                        <a:rPr lang="en-US" altLang="ru-RU" b="1" i="1" dirty="0" smtClean="0">
                          <a:solidFill>
                            <a:srgbClr val="C00000"/>
                          </a:solidFill>
                          <a:latin typeface="Cambria Math" panose="02040503050406030204" pitchFamily="18" charset="0"/>
                          <a:cs typeface="Calibri Light" panose="020F0302020204030204" pitchFamily="34" charset="0"/>
                        </a:rPr>
                        <m:t>𝒂</m:t>
                      </m:r>
                      <m:r>
                        <a:rPr lang="ru-RU" altLang="ru-RU" b="1" i="1" dirty="0" smtClean="0">
                          <a:solidFill>
                            <a:srgbClr val="C00000"/>
                          </a:solidFill>
                          <a:latin typeface="Cambria Math" panose="02040503050406030204" pitchFamily="18" charset="0"/>
                          <a:ea typeface="Cambria Math" panose="02040503050406030204" pitchFamily="18" charset="0"/>
                          <a:cs typeface="Calibri Light" panose="020F0302020204030204" pitchFamily="34" charset="0"/>
                        </a:rPr>
                        <m:t>≠</m:t>
                      </m:r>
                      <m:r>
                        <a:rPr lang="ru-RU" altLang="ru-RU" b="1" i="1" dirty="0" smtClean="0">
                          <a:solidFill>
                            <a:srgbClr val="C00000"/>
                          </a:solidFill>
                          <a:latin typeface="Cambria Math" panose="02040503050406030204" pitchFamily="18" charset="0"/>
                          <a:cs typeface="Calibri Light" panose="020F0302020204030204" pitchFamily="34" charset="0"/>
                        </a:rPr>
                        <m:t>𝟎</m:t>
                      </m:r>
                      <m:r>
                        <a:rPr lang="ru-RU" altLang="ru-RU" b="1" i="1" dirty="0" smtClean="0">
                          <a:solidFill>
                            <a:srgbClr val="C00000"/>
                          </a:solidFill>
                          <a:latin typeface="Cambria Math" panose="02040503050406030204" pitchFamily="18" charset="0"/>
                          <a:cs typeface="Calibri Light" panose="020F0302020204030204" pitchFamily="34" charset="0"/>
                        </a:rPr>
                        <m:t>, </m:t>
                      </m:r>
                      <m:r>
                        <a:rPr lang="en-US" altLang="ru-RU" b="1" i="1" dirty="0" smtClean="0">
                          <a:solidFill>
                            <a:srgbClr val="C00000"/>
                          </a:solidFill>
                          <a:latin typeface="Cambria Math" panose="02040503050406030204" pitchFamily="18" charset="0"/>
                          <a:cs typeface="Calibri Light" panose="020F0302020204030204" pitchFamily="34" charset="0"/>
                        </a:rPr>
                        <m:t>𝒃</m:t>
                      </m:r>
                      <m:r>
                        <a:rPr lang="ru-RU" altLang="ru-RU" b="1" i="1" dirty="0" smtClean="0">
                          <a:solidFill>
                            <a:srgbClr val="C00000"/>
                          </a:solidFill>
                          <a:latin typeface="Cambria Math" panose="02040503050406030204" pitchFamily="18" charset="0"/>
                          <a:cs typeface="Calibri Light" panose="020F0302020204030204" pitchFamily="34" charset="0"/>
                        </a:rPr>
                        <m:t>≠</m:t>
                      </m:r>
                      <m:r>
                        <a:rPr lang="ru-RU" altLang="ru-RU" b="1" i="1" dirty="0" smtClean="0">
                          <a:solidFill>
                            <a:srgbClr val="C00000"/>
                          </a:solidFill>
                          <a:latin typeface="Cambria Math" panose="02040503050406030204" pitchFamily="18" charset="0"/>
                          <a:cs typeface="Calibri Light" panose="020F0302020204030204" pitchFamily="34" charset="0"/>
                        </a:rPr>
                        <m:t>𝟎</m:t>
                      </m:r>
                      <m:r>
                        <a:rPr lang="ru-RU" altLang="ru-RU" b="1" i="1" dirty="0" smtClean="0">
                          <a:solidFill>
                            <a:srgbClr val="C00000"/>
                          </a:solidFill>
                          <a:latin typeface="Cambria Math" panose="02040503050406030204" pitchFamily="18" charset="0"/>
                          <a:cs typeface="Calibri Light" panose="020F0302020204030204" pitchFamily="34" charset="0"/>
                        </a:rPr>
                        <m:t>, </m:t>
                      </m:r>
                      <m:r>
                        <a:rPr lang="en-US" altLang="ru-RU" b="1" i="1" dirty="0" smtClean="0">
                          <a:solidFill>
                            <a:srgbClr val="C00000"/>
                          </a:solidFill>
                          <a:latin typeface="Cambria Math" panose="02040503050406030204" pitchFamily="18" charset="0"/>
                          <a:cs typeface="Calibri Light" panose="020F0302020204030204" pitchFamily="34" charset="0"/>
                        </a:rPr>
                        <m:t>𝒄</m:t>
                      </m:r>
                      <m:r>
                        <a:rPr lang="ru-RU" altLang="ru-RU" b="1" i="1" dirty="0" smtClean="0">
                          <a:solidFill>
                            <a:srgbClr val="C00000"/>
                          </a:solidFill>
                          <a:latin typeface="Cambria Math" panose="02040503050406030204" pitchFamily="18" charset="0"/>
                          <a:cs typeface="Calibri Light" panose="020F0302020204030204" pitchFamily="34" charset="0"/>
                        </a:rPr>
                        <m:t>≠</m:t>
                      </m:r>
                      <m:r>
                        <a:rPr lang="ru-RU" altLang="ru-RU" b="1" i="1" dirty="0" smtClean="0">
                          <a:solidFill>
                            <a:srgbClr val="C00000"/>
                          </a:solidFill>
                          <a:latin typeface="Cambria Math" panose="02040503050406030204" pitchFamily="18" charset="0"/>
                          <a:cs typeface="Calibri Light" panose="020F0302020204030204" pitchFamily="34" charset="0"/>
                        </a:rPr>
                        <m:t>𝟎</m:t>
                      </m:r>
                    </m:oMath>
                  </m:oMathPara>
                </a14:m>
                <a:endParaRPr lang="ru-RU" altLang="ru-RU" b="1" i="1" dirty="0">
                  <a:solidFill>
                    <a:srgbClr val="C00000"/>
                  </a:solidFill>
                  <a:latin typeface="Calibri Light" panose="020F0302020204030204" pitchFamily="34" charset="0"/>
                  <a:cs typeface="Calibri Light" panose="020F0302020204030204" pitchFamily="34" charset="0"/>
                </a:endParaRPr>
              </a:p>
            </p:txBody>
          </p:sp>
        </mc:Choice>
        <mc:Fallback xmlns="">
          <p:sp>
            <p:nvSpPr>
              <p:cNvPr id="10" name="Text Box 12"/>
              <p:cNvSpPr txBox="1">
                <a:spLocks noRot="1" noChangeAspect="1" noMove="1" noResize="1" noEditPoints="1" noAdjustHandles="1" noChangeArrowheads="1" noChangeShapeType="1" noTextEdit="1"/>
              </p:cNvSpPr>
              <p:nvPr/>
            </p:nvSpPr>
            <p:spPr bwMode="auto">
              <a:xfrm>
                <a:off x="971550" y="2924175"/>
                <a:ext cx="2879725" cy="369332"/>
              </a:xfrm>
              <a:prstGeom prst="rect">
                <a:avLst/>
              </a:prstGeom>
              <a:blipFill rotWithShape="0">
                <a:blip r:embed="rId2"/>
                <a:stretch>
                  <a:fillRect/>
                </a:stretch>
              </a:blipFill>
              <a:ln w="9525">
                <a:solidFill>
                  <a:srgbClr val="CC3300"/>
                </a:solidFill>
                <a:miter lim="800000"/>
                <a:headEnd/>
                <a:tailEnd/>
              </a:ln>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1" name="Text Box 16"/>
              <p:cNvSpPr txBox="1">
                <a:spLocks noChangeArrowheads="1"/>
              </p:cNvSpPr>
              <p:nvPr/>
            </p:nvSpPr>
            <p:spPr bwMode="auto">
              <a:xfrm>
                <a:off x="5148263" y="2924175"/>
                <a:ext cx="3024187" cy="376238"/>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14:m>
                  <m:oMathPara xmlns:m="http://schemas.openxmlformats.org/officeDocument/2006/math">
                    <m:oMathParaPr>
                      <m:jc m:val="centerGroup"/>
                    </m:oMathParaPr>
                    <m:oMath xmlns:m="http://schemas.openxmlformats.org/officeDocument/2006/math">
                      <m:r>
                        <a:rPr lang="en-US" altLang="ru-RU" b="1" i="1" dirty="0" smtClean="0">
                          <a:solidFill>
                            <a:srgbClr val="C00000"/>
                          </a:solidFill>
                          <a:latin typeface="Cambria Math" panose="02040503050406030204" pitchFamily="18" charset="0"/>
                          <a:cs typeface="Calibri Light" panose="020F0302020204030204" pitchFamily="34" charset="0"/>
                        </a:rPr>
                        <m:t>𝒂</m:t>
                      </m:r>
                      <m:r>
                        <a:rPr lang="ru-RU" altLang="ru-RU" b="1" i="1" dirty="0">
                          <a:solidFill>
                            <a:srgbClr val="C00000"/>
                          </a:solidFill>
                          <a:latin typeface="Cambria Math" panose="02040503050406030204" pitchFamily="18" charset="0"/>
                          <a:ea typeface="Cambria Math" panose="02040503050406030204" pitchFamily="18" charset="0"/>
                          <a:cs typeface="Calibri Light" panose="020F0302020204030204" pitchFamily="34" charset="0"/>
                        </a:rPr>
                        <m:t>≠</m:t>
                      </m:r>
                      <m:r>
                        <a:rPr lang="ru-RU" altLang="ru-RU" b="1" i="1" dirty="0">
                          <a:solidFill>
                            <a:srgbClr val="C00000"/>
                          </a:solidFill>
                          <a:latin typeface="Cambria Math" panose="02040503050406030204" pitchFamily="18" charset="0"/>
                          <a:cs typeface="Calibri Light" panose="020F0302020204030204" pitchFamily="34" charset="0"/>
                        </a:rPr>
                        <m:t>𝟎</m:t>
                      </m:r>
                      <m:r>
                        <a:rPr lang="ru-RU" altLang="ru-RU" b="1" i="1" dirty="0">
                          <a:solidFill>
                            <a:srgbClr val="C00000"/>
                          </a:solidFill>
                          <a:latin typeface="Cambria Math" panose="02040503050406030204" pitchFamily="18" charset="0"/>
                          <a:cs typeface="Calibri Light" panose="020F0302020204030204" pitchFamily="34" charset="0"/>
                        </a:rPr>
                        <m:t>, </m:t>
                      </m:r>
                      <m:r>
                        <a:rPr lang="en-US" altLang="ru-RU" b="1" i="1" dirty="0">
                          <a:solidFill>
                            <a:srgbClr val="C00000"/>
                          </a:solidFill>
                          <a:latin typeface="Cambria Math" panose="02040503050406030204" pitchFamily="18" charset="0"/>
                          <a:cs typeface="Calibri Light" panose="020F0302020204030204" pitchFamily="34" charset="0"/>
                        </a:rPr>
                        <m:t>𝒃</m:t>
                      </m:r>
                      <m:r>
                        <a:rPr lang="en-US" altLang="ru-RU" b="1" i="1" dirty="0" smtClean="0">
                          <a:solidFill>
                            <a:srgbClr val="C00000"/>
                          </a:solidFill>
                          <a:latin typeface="Cambria Math" panose="02040503050406030204" pitchFamily="18" charset="0"/>
                          <a:cs typeface="Calibri Light" panose="020F0302020204030204" pitchFamily="34" charset="0"/>
                        </a:rPr>
                        <m:t>=</m:t>
                      </m:r>
                      <m:r>
                        <a:rPr lang="ru-RU" altLang="ru-RU" b="1" i="1" dirty="0">
                          <a:solidFill>
                            <a:srgbClr val="C00000"/>
                          </a:solidFill>
                          <a:latin typeface="Cambria Math" panose="02040503050406030204" pitchFamily="18" charset="0"/>
                          <a:cs typeface="Calibri Light" panose="020F0302020204030204" pitchFamily="34" charset="0"/>
                        </a:rPr>
                        <m:t>𝟎</m:t>
                      </m:r>
                      <m:r>
                        <a:rPr lang="en-US" altLang="ru-RU" b="1" i="1" dirty="0" smtClean="0">
                          <a:solidFill>
                            <a:srgbClr val="C00000"/>
                          </a:solidFill>
                          <a:latin typeface="Cambria Math" panose="02040503050406030204" pitchFamily="18" charset="0"/>
                          <a:cs typeface="Calibri Light" panose="020F0302020204030204" pitchFamily="34" charset="0"/>
                        </a:rPr>
                        <m:t> </m:t>
                      </m:r>
                      <m:r>
                        <a:rPr lang="ru-RU" altLang="ru-RU" b="1" i="1" dirty="0" smtClean="0">
                          <a:solidFill>
                            <a:srgbClr val="C00000"/>
                          </a:solidFill>
                          <a:latin typeface="Cambria Math" panose="02040503050406030204" pitchFamily="18" charset="0"/>
                          <a:cs typeface="Calibri Light" panose="020F0302020204030204" pitchFamily="34" charset="0"/>
                        </a:rPr>
                        <m:t>и(или) </m:t>
                      </m:r>
                      <m:r>
                        <a:rPr lang="en-US" altLang="ru-RU" b="1" i="1" dirty="0">
                          <a:solidFill>
                            <a:srgbClr val="C00000"/>
                          </a:solidFill>
                          <a:latin typeface="Cambria Math" panose="02040503050406030204" pitchFamily="18" charset="0"/>
                          <a:cs typeface="Calibri Light" panose="020F0302020204030204" pitchFamily="34" charset="0"/>
                        </a:rPr>
                        <m:t>𝒄</m:t>
                      </m:r>
                      <m:r>
                        <a:rPr lang="en-US" altLang="ru-RU" b="1" i="1" dirty="0" smtClean="0">
                          <a:solidFill>
                            <a:srgbClr val="C00000"/>
                          </a:solidFill>
                          <a:latin typeface="Cambria Math" panose="02040503050406030204" pitchFamily="18" charset="0"/>
                          <a:cs typeface="Calibri Light" panose="020F0302020204030204" pitchFamily="34" charset="0"/>
                        </a:rPr>
                        <m:t>=</m:t>
                      </m:r>
                      <m:r>
                        <a:rPr lang="ru-RU" altLang="ru-RU" b="1" i="1" dirty="0">
                          <a:solidFill>
                            <a:srgbClr val="C00000"/>
                          </a:solidFill>
                          <a:latin typeface="Cambria Math" panose="02040503050406030204" pitchFamily="18" charset="0"/>
                          <a:cs typeface="Calibri Light" panose="020F0302020204030204" pitchFamily="34" charset="0"/>
                        </a:rPr>
                        <m:t>𝟎</m:t>
                      </m:r>
                    </m:oMath>
                  </m:oMathPara>
                </a14:m>
                <a:endParaRPr lang="ru-RU" altLang="ru-RU" b="1" i="1" dirty="0">
                  <a:solidFill>
                    <a:srgbClr val="C00000"/>
                  </a:solidFill>
                  <a:latin typeface="Calibri Light" panose="020F0302020204030204" pitchFamily="34" charset="0"/>
                  <a:cs typeface="Calibri Light" panose="020F0302020204030204" pitchFamily="34" charset="0"/>
                </a:endParaRPr>
              </a:p>
            </p:txBody>
          </p:sp>
        </mc:Choice>
        <mc:Fallback xmlns="">
          <p:sp>
            <p:nvSpPr>
              <p:cNvPr id="11" name="Text Box 16"/>
              <p:cNvSpPr txBox="1">
                <a:spLocks noRot="1" noChangeAspect="1" noMove="1" noResize="1" noEditPoints="1" noAdjustHandles="1" noChangeArrowheads="1" noChangeShapeType="1" noTextEdit="1"/>
              </p:cNvSpPr>
              <p:nvPr/>
            </p:nvSpPr>
            <p:spPr bwMode="auto">
              <a:xfrm>
                <a:off x="5148263" y="2924175"/>
                <a:ext cx="3024187" cy="376238"/>
              </a:xfrm>
              <a:prstGeom prst="rect">
                <a:avLst/>
              </a:prstGeom>
              <a:blipFill rotWithShape="0">
                <a:blip r:embed="rId3"/>
                <a:stretch>
                  <a:fillRect b="-9524"/>
                </a:stretch>
              </a:blipFill>
              <a:ln w="9525">
                <a:solidFill>
                  <a:srgbClr val="CC3300"/>
                </a:solidFill>
                <a:miter lim="800000"/>
                <a:headEnd/>
                <a:tailEnd/>
              </a:ln>
            </p:spPr>
            <p:txBody>
              <a:bodyPr/>
              <a:lstStyle/>
              <a:p>
                <a:r>
                  <a:rPr lang="ru-RU">
                    <a:noFill/>
                  </a:rPr>
                  <a:t> </a:t>
                </a:r>
              </a:p>
            </p:txBody>
          </p:sp>
        </mc:Fallback>
      </mc:AlternateContent>
      <p:sp>
        <p:nvSpPr>
          <p:cNvPr id="12" name="Line 19"/>
          <p:cNvSpPr>
            <a:spLocks noChangeShapeType="1"/>
          </p:cNvSpPr>
          <p:nvPr/>
        </p:nvSpPr>
        <p:spPr bwMode="auto">
          <a:xfrm>
            <a:off x="2124075" y="2565400"/>
            <a:ext cx="0" cy="35877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p:sp>
        <p:nvSpPr>
          <p:cNvPr id="13" name="Line 20"/>
          <p:cNvSpPr>
            <a:spLocks noChangeShapeType="1"/>
          </p:cNvSpPr>
          <p:nvPr/>
        </p:nvSpPr>
        <p:spPr bwMode="auto">
          <a:xfrm>
            <a:off x="6443663" y="2565400"/>
            <a:ext cx="0" cy="35877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p:sp>
        <p:nvSpPr>
          <p:cNvPr id="14" name="Text Box 21"/>
          <p:cNvSpPr txBox="1">
            <a:spLocks noChangeArrowheads="1"/>
          </p:cNvSpPr>
          <p:nvPr/>
        </p:nvSpPr>
        <p:spPr bwMode="auto">
          <a:xfrm>
            <a:off x="1258888" y="4221163"/>
            <a:ext cx="1728787" cy="1614487"/>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ru-RU" b="1" i="1" dirty="0">
                <a:latin typeface="Calibri" panose="020F0502020204030204" pitchFamily="34" charset="0"/>
                <a:cs typeface="Calibri" panose="020F0502020204030204" pitchFamily="34" charset="0"/>
              </a:rPr>
              <a:t>2х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+5х-7=0</a:t>
            </a:r>
          </a:p>
          <a:p>
            <a:pPr algn="ctr" eaLnBrk="1" hangingPunct="1">
              <a:spcBef>
                <a:spcPct val="50000"/>
              </a:spcBef>
            </a:pPr>
            <a:r>
              <a:rPr lang="ru-RU" altLang="ru-RU" b="1" i="1" dirty="0">
                <a:latin typeface="Calibri" panose="020F0502020204030204" pitchFamily="34" charset="0"/>
                <a:cs typeface="Calibri" panose="020F0502020204030204" pitchFamily="34" charset="0"/>
              </a:rPr>
              <a:t>6х+х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-3=0</a:t>
            </a:r>
          </a:p>
          <a:p>
            <a:pPr algn="ctr" eaLnBrk="1" hangingPunct="1">
              <a:spcBef>
                <a:spcPct val="50000"/>
              </a:spcBef>
            </a:pPr>
            <a:r>
              <a:rPr lang="ru-RU" altLang="ru-RU" b="1" i="1" dirty="0">
                <a:latin typeface="Calibri" panose="020F0502020204030204" pitchFamily="34" charset="0"/>
                <a:cs typeface="Calibri" panose="020F0502020204030204" pitchFamily="34" charset="0"/>
              </a:rPr>
              <a:t>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-8х-7=0</a:t>
            </a:r>
          </a:p>
          <a:p>
            <a:pPr algn="ctr" eaLnBrk="1" hangingPunct="1">
              <a:spcBef>
                <a:spcPct val="50000"/>
              </a:spcBef>
            </a:pPr>
            <a:r>
              <a:rPr lang="ru-RU" altLang="ru-RU" b="1" i="1" dirty="0">
                <a:latin typeface="Calibri" panose="020F0502020204030204" pitchFamily="34" charset="0"/>
                <a:cs typeface="Calibri" panose="020F0502020204030204" pitchFamily="34" charset="0"/>
              </a:rPr>
              <a:t>25-10х+х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=0</a:t>
            </a:r>
          </a:p>
        </p:txBody>
      </p:sp>
      <p:sp>
        <p:nvSpPr>
          <p:cNvPr id="15" name="Text Box 22"/>
          <p:cNvSpPr txBox="1">
            <a:spLocks noChangeArrowheads="1"/>
          </p:cNvSpPr>
          <p:nvPr/>
        </p:nvSpPr>
        <p:spPr bwMode="auto">
          <a:xfrm>
            <a:off x="5508625" y="4221163"/>
            <a:ext cx="1800225" cy="1614487"/>
          </a:xfrm>
          <a:prstGeom prst="rect">
            <a:avLst/>
          </a:prstGeom>
          <a:solidFill>
            <a:schemeClr val="bg1"/>
          </a:solidFill>
          <a:ln w="9525">
            <a:solidFill>
              <a:srgbClr val="CC33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ru-RU" altLang="ru-RU" b="1" i="1" dirty="0">
                <a:latin typeface="Calibri" panose="020F0502020204030204" pitchFamily="34" charset="0"/>
                <a:cs typeface="Calibri" panose="020F0502020204030204" pitchFamily="34" charset="0"/>
              </a:rPr>
              <a:t>3х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-2х=0</a:t>
            </a:r>
          </a:p>
          <a:p>
            <a:pPr algn="ctr" eaLnBrk="1" hangingPunct="1">
              <a:spcBef>
                <a:spcPct val="50000"/>
              </a:spcBef>
            </a:pPr>
            <a:r>
              <a:rPr lang="ru-RU" altLang="ru-RU" b="1" i="1" dirty="0">
                <a:latin typeface="Calibri" panose="020F0502020204030204" pitchFamily="34" charset="0"/>
                <a:cs typeface="Calibri" panose="020F0502020204030204" pitchFamily="34" charset="0"/>
              </a:rPr>
              <a:t>2х+х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=0</a:t>
            </a:r>
          </a:p>
          <a:p>
            <a:pPr algn="ctr" eaLnBrk="1" hangingPunct="1">
              <a:spcBef>
                <a:spcPct val="50000"/>
              </a:spcBef>
            </a:pPr>
            <a:r>
              <a:rPr lang="ru-RU" altLang="ru-RU" b="1" i="1" dirty="0">
                <a:latin typeface="Calibri" panose="020F0502020204030204" pitchFamily="34" charset="0"/>
                <a:cs typeface="Calibri" panose="020F0502020204030204" pitchFamily="34" charset="0"/>
              </a:rPr>
              <a:t>125+5х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=0</a:t>
            </a:r>
          </a:p>
          <a:p>
            <a:pPr algn="ctr" eaLnBrk="1" hangingPunct="1">
              <a:spcBef>
                <a:spcPct val="50000"/>
              </a:spcBef>
            </a:pPr>
            <a:r>
              <a:rPr lang="ru-RU" altLang="ru-RU" b="1" i="1" dirty="0">
                <a:latin typeface="Calibri" panose="020F0502020204030204" pitchFamily="34" charset="0"/>
                <a:cs typeface="Calibri" panose="020F0502020204030204" pitchFamily="34" charset="0"/>
              </a:rPr>
              <a:t>49х</a:t>
            </a:r>
            <a:r>
              <a:rPr lang="ru-RU" altLang="ru-RU" b="1" i="1" baseline="30000" dirty="0">
                <a:latin typeface="Calibri" panose="020F0502020204030204" pitchFamily="34" charset="0"/>
                <a:cs typeface="Calibri" panose="020F0502020204030204" pitchFamily="34" charset="0"/>
              </a:rPr>
              <a:t>2</a:t>
            </a:r>
            <a:r>
              <a:rPr lang="ru-RU" altLang="ru-RU" b="1" i="1" dirty="0">
                <a:latin typeface="Calibri" panose="020F0502020204030204" pitchFamily="34" charset="0"/>
                <a:cs typeface="Calibri" panose="020F0502020204030204" pitchFamily="34" charset="0"/>
              </a:rPr>
              <a:t>-81=0</a:t>
            </a:r>
          </a:p>
        </p:txBody>
      </p:sp>
      <p:sp>
        <p:nvSpPr>
          <p:cNvPr id="16" name="Line 23"/>
          <p:cNvSpPr>
            <a:spLocks noChangeShapeType="1"/>
          </p:cNvSpPr>
          <p:nvPr/>
        </p:nvSpPr>
        <p:spPr bwMode="auto">
          <a:xfrm>
            <a:off x="2124075" y="3284538"/>
            <a:ext cx="0" cy="93662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p:sp>
        <p:nvSpPr>
          <p:cNvPr id="17" name="Line 24"/>
          <p:cNvSpPr>
            <a:spLocks noChangeShapeType="1"/>
          </p:cNvSpPr>
          <p:nvPr/>
        </p:nvSpPr>
        <p:spPr bwMode="auto">
          <a:xfrm>
            <a:off x="6443663" y="3284538"/>
            <a:ext cx="0" cy="936625"/>
          </a:xfrm>
          <a:prstGeom prst="line">
            <a:avLst/>
          </a:prstGeom>
          <a:noFill/>
          <a:ln w="952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ru-RU">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6929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ox(in)">
                                      <p:cBhvr>
                                        <p:cTn id="47" dur="500"/>
                                        <p:tgtEl>
                                          <p:spTgt spid="14"/>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ox(in)">
                                      <p:cBhvr>
                                        <p:cTn id="55" dur="500"/>
                                        <p:tgtEl>
                                          <p:spTgt spid="1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Решение квадратных уравнений</a:t>
            </a:r>
            <a:endParaRPr lang="ru-RU" dirty="0"/>
          </a:p>
        </p:txBody>
      </p:sp>
      <mc:AlternateContent xmlns:mc="http://schemas.openxmlformats.org/markup-compatibility/2006" xmlns:a14="http://schemas.microsoft.com/office/drawing/2010/main">
        <mc:Choice Requires="a14">
          <p:sp>
            <p:nvSpPr>
              <p:cNvPr id="3" name="Объект 2"/>
              <p:cNvSpPr>
                <a:spLocks noGrp="1"/>
              </p:cNvSpPr>
              <p:nvPr>
                <p:ph idx="1"/>
              </p:nvPr>
            </p:nvSpPr>
            <p:spPr>
              <a:xfrm>
                <a:off x="677334" y="1572322"/>
                <a:ext cx="8596668" cy="5084955"/>
              </a:xfrm>
            </p:spPr>
            <p:txBody>
              <a:bodyPr>
                <a:normAutofit fontScale="85000" lnSpcReduction="20000"/>
              </a:bodyPr>
              <a:lstStyle/>
              <a:p>
                <a:pPr marL="0" indent="0">
                  <a:spcAft>
                    <a:spcPts val="600"/>
                  </a:spcAft>
                  <a:buNone/>
                </a:pPr>
                <a:r>
                  <a:rPr lang="ru-RU" sz="2400" b="1" dirty="0" smtClean="0">
                    <a:solidFill>
                      <a:schemeClr val="tx2"/>
                    </a:solidFill>
                  </a:rPr>
                  <a:t>	</a:t>
                </a:r>
                <a14:m>
                  <m:oMath xmlns:m="http://schemas.openxmlformats.org/officeDocument/2006/math">
                    <m:r>
                      <a:rPr lang="en-US" sz="2800" b="1" i="1" dirty="0">
                        <a:solidFill>
                          <a:schemeClr val="tx2"/>
                        </a:solidFill>
                        <a:latin typeface="Cambria Math" panose="02040503050406030204" pitchFamily="18" charset="0"/>
                      </a:rPr>
                      <m:t>𝒂</m:t>
                    </m:r>
                    <m:sSup>
                      <m:sSupPr>
                        <m:ctrlPr>
                          <a:rPr lang="ru-RU" sz="2800" b="1" i="1" dirty="0">
                            <a:solidFill>
                              <a:schemeClr val="tx2"/>
                            </a:solidFill>
                            <a:latin typeface="Cambria Math" panose="02040503050406030204" pitchFamily="18" charset="0"/>
                          </a:rPr>
                        </m:ctrlPr>
                      </m:sSupPr>
                      <m:e>
                        <m:r>
                          <a:rPr lang="en-US" sz="2800" b="1" i="1" dirty="0">
                            <a:solidFill>
                              <a:schemeClr val="tx2"/>
                            </a:solidFill>
                            <a:latin typeface="Cambria Math" panose="02040503050406030204" pitchFamily="18" charset="0"/>
                          </a:rPr>
                          <m:t>𝒙</m:t>
                        </m:r>
                      </m:e>
                      <m:sup>
                        <m:r>
                          <a:rPr lang="ru-RU" sz="2800" b="1" i="1" dirty="0">
                            <a:solidFill>
                              <a:schemeClr val="tx2"/>
                            </a:solidFill>
                            <a:latin typeface="Cambria Math" panose="02040503050406030204" pitchFamily="18" charset="0"/>
                          </a:rPr>
                          <m:t>𝟐</m:t>
                        </m:r>
                      </m:sup>
                    </m:sSup>
                    <m:r>
                      <a:rPr lang="ru-RU" sz="2800" b="1" i="1" dirty="0">
                        <a:solidFill>
                          <a:schemeClr val="tx2"/>
                        </a:solidFill>
                        <a:latin typeface="Cambria Math" panose="02040503050406030204" pitchFamily="18" charset="0"/>
                      </a:rPr>
                      <m:t> +</m:t>
                    </m:r>
                    <m:r>
                      <a:rPr lang="en-US" sz="2800" b="1" i="1" dirty="0">
                        <a:solidFill>
                          <a:schemeClr val="tx2"/>
                        </a:solidFill>
                        <a:latin typeface="Cambria Math" panose="02040503050406030204" pitchFamily="18" charset="0"/>
                      </a:rPr>
                      <m:t>𝒃𝒙</m:t>
                    </m:r>
                    <m:r>
                      <a:rPr lang="ru-RU" sz="2800" b="1" i="1" dirty="0">
                        <a:solidFill>
                          <a:schemeClr val="tx2"/>
                        </a:solidFill>
                        <a:latin typeface="Cambria Math" panose="02040503050406030204" pitchFamily="18" charset="0"/>
                      </a:rPr>
                      <m:t> +</m:t>
                    </m:r>
                    <m:r>
                      <a:rPr lang="en-US" sz="2800" b="1" i="1" dirty="0">
                        <a:solidFill>
                          <a:schemeClr val="tx2"/>
                        </a:solidFill>
                        <a:latin typeface="Cambria Math" panose="02040503050406030204" pitchFamily="18" charset="0"/>
                      </a:rPr>
                      <m:t>𝒄</m:t>
                    </m:r>
                    <m:r>
                      <a:rPr lang="ru-RU" sz="2800" b="1" i="1" dirty="0">
                        <a:solidFill>
                          <a:schemeClr val="tx2"/>
                        </a:solidFill>
                        <a:latin typeface="Cambria Math" panose="02040503050406030204" pitchFamily="18" charset="0"/>
                      </a:rPr>
                      <m:t> = </m:t>
                    </m:r>
                    <m:r>
                      <a:rPr lang="ru-RU" sz="2800" b="1" i="1" dirty="0">
                        <a:solidFill>
                          <a:schemeClr val="tx2"/>
                        </a:solidFill>
                        <a:latin typeface="Cambria Math" panose="02040503050406030204" pitchFamily="18" charset="0"/>
                      </a:rPr>
                      <m:t>𝟎</m:t>
                    </m:r>
                  </m:oMath>
                </a14:m>
                <a:endParaRPr lang="ru-RU" sz="2800" dirty="0" smtClean="0"/>
              </a:p>
              <a:p>
                <a:pPr>
                  <a:spcAft>
                    <a:spcPts val="600"/>
                  </a:spcAft>
                </a:pPr>
                <a:r>
                  <a:rPr lang="en-US" sz="2600" dirty="0" smtClean="0"/>
                  <a:t>c</a:t>
                </a:r>
                <a:r>
                  <a:rPr lang="ru-RU" sz="2600" dirty="0" smtClean="0"/>
                  <a:t> помощью дискриминанта</a:t>
                </a:r>
                <a:endParaRPr lang="en-US" sz="2600" dirty="0" smtClean="0"/>
              </a:p>
              <a:p>
                <a:pPr marL="0" indent="0">
                  <a:spcAft>
                    <a:spcPts val="600"/>
                  </a:spcAft>
                  <a:buNone/>
                </a:pPr>
                <a:r>
                  <a:rPr lang="en-US" sz="2600" b="1" dirty="0" smtClean="0">
                    <a:solidFill>
                      <a:schemeClr val="tx2"/>
                    </a:solidFill>
                  </a:rPr>
                  <a:t>    </a:t>
                </a:r>
                <a14:m>
                  <m:oMath xmlns:m="http://schemas.openxmlformats.org/officeDocument/2006/math">
                    <m:r>
                      <a:rPr lang="en-US" sz="2600" b="1" i="1">
                        <a:solidFill>
                          <a:schemeClr val="tx2"/>
                        </a:solidFill>
                        <a:latin typeface="Cambria Math" panose="02040503050406030204" pitchFamily="18" charset="0"/>
                      </a:rPr>
                      <m:t>𝑫</m:t>
                    </m:r>
                    <m:r>
                      <a:rPr lang="en-US" sz="2600" b="1" i="1">
                        <a:solidFill>
                          <a:schemeClr val="tx2"/>
                        </a:solidFill>
                        <a:latin typeface="Cambria Math" panose="02040503050406030204" pitchFamily="18" charset="0"/>
                      </a:rPr>
                      <m:t>=</m:t>
                    </m:r>
                    <m:sSup>
                      <m:sSupPr>
                        <m:ctrlPr>
                          <a:rPr lang="en-US" sz="2600" b="1" i="1">
                            <a:solidFill>
                              <a:schemeClr val="tx2"/>
                            </a:solidFill>
                            <a:latin typeface="Cambria Math" panose="02040503050406030204" pitchFamily="18" charset="0"/>
                          </a:rPr>
                        </m:ctrlPr>
                      </m:sSupPr>
                      <m:e>
                        <m:r>
                          <a:rPr lang="en-US" sz="2600" b="1" i="1">
                            <a:solidFill>
                              <a:schemeClr val="tx2"/>
                            </a:solidFill>
                            <a:latin typeface="Cambria Math" panose="02040503050406030204" pitchFamily="18" charset="0"/>
                          </a:rPr>
                          <m:t>𝒃</m:t>
                        </m:r>
                      </m:e>
                      <m:sup>
                        <m:r>
                          <a:rPr lang="en-US" sz="2600" b="1" i="1">
                            <a:solidFill>
                              <a:schemeClr val="tx2"/>
                            </a:solidFill>
                            <a:latin typeface="Cambria Math" panose="02040503050406030204" pitchFamily="18" charset="0"/>
                          </a:rPr>
                          <m:t>𝟐</m:t>
                        </m:r>
                      </m:sup>
                    </m:sSup>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𝟒</m:t>
                    </m:r>
                    <m:r>
                      <a:rPr lang="en-US" sz="2600" b="1" i="1">
                        <a:solidFill>
                          <a:schemeClr val="tx2"/>
                        </a:solidFill>
                        <a:latin typeface="Cambria Math" panose="02040503050406030204" pitchFamily="18" charset="0"/>
                      </a:rPr>
                      <m:t>𝒂𝒄</m:t>
                    </m:r>
                  </m:oMath>
                </a14:m>
                <a:endParaRPr lang="en-US" sz="2600" b="1" dirty="0">
                  <a:solidFill>
                    <a:schemeClr val="tx2"/>
                  </a:solidFill>
                </a:endParaRPr>
              </a:p>
              <a:p>
                <a:pPr marL="0" indent="0">
                  <a:spcAft>
                    <a:spcPts val="600"/>
                  </a:spcAft>
                  <a:buNone/>
                </a:pPr>
                <a:r>
                  <a:rPr lang="en-US" sz="2600" b="1" dirty="0">
                    <a:solidFill>
                      <a:schemeClr val="tx2"/>
                    </a:solidFill>
                  </a:rPr>
                  <a:t> </a:t>
                </a:r>
                <a:r>
                  <a:rPr lang="en-US" sz="2600" b="1" dirty="0" smtClean="0">
                    <a:solidFill>
                      <a:schemeClr val="tx2"/>
                    </a:solidFill>
                  </a:rPr>
                  <a:t>    </a:t>
                </a:r>
                <a14:m>
                  <m:oMath xmlns:m="http://schemas.openxmlformats.org/officeDocument/2006/math">
                    <m:sSub>
                      <m:sSubPr>
                        <m:ctrlPr>
                          <a:rPr lang="en-US" sz="2600" b="1" i="1">
                            <a:solidFill>
                              <a:schemeClr val="tx2"/>
                            </a:solidFill>
                            <a:latin typeface="Cambria Math" panose="02040503050406030204" pitchFamily="18" charset="0"/>
                          </a:rPr>
                        </m:ctrlPr>
                      </m:sSubPr>
                      <m:e>
                        <m:r>
                          <a:rPr lang="en-US" sz="2600" b="1" i="1">
                            <a:solidFill>
                              <a:schemeClr val="tx2"/>
                            </a:solidFill>
                            <a:latin typeface="Cambria Math" panose="02040503050406030204" pitchFamily="18" charset="0"/>
                          </a:rPr>
                          <m:t>𝒙</m:t>
                        </m:r>
                      </m:e>
                      <m:sub>
                        <m:r>
                          <a:rPr lang="en-US" sz="2600" b="1" i="1">
                            <a:solidFill>
                              <a:schemeClr val="tx2"/>
                            </a:solidFill>
                            <a:latin typeface="Cambria Math" panose="02040503050406030204" pitchFamily="18" charset="0"/>
                          </a:rPr>
                          <m:t>𝟏</m:t>
                        </m:r>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𝟐</m:t>
                        </m:r>
                      </m:sub>
                    </m:sSub>
                    <m:r>
                      <a:rPr lang="en-US" sz="2600" b="1" i="1">
                        <a:solidFill>
                          <a:schemeClr val="tx2"/>
                        </a:solidFill>
                        <a:latin typeface="Cambria Math" panose="02040503050406030204" pitchFamily="18" charset="0"/>
                      </a:rPr>
                      <m:t>=</m:t>
                    </m:r>
                    <m:f>
                      <m:fPr>
                        <m:ctrlPr>
                          <a:rPr lang="en-US" sz="2600" b="1" i="1">
                            <a:solidFill>
                              <a:schemeClr val="tx2"/>
                            </a:solidFill>
                            <a:latin typeface="Cambria Math" panose="02040503050406030204" pitchFamily="18" charset="0"/>
                          </a:rPr>
                        </m:ctrlPr>
                      </m:fPr>
                      <m:num>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𝒃</m:t>
                        </m:r>
                        <m:r>
                          <a:rPr lang="en-US" sz="2600" b="1" i="1">
                            <a:solidFill>
                              <a:schemeClr val="tx2"/>
                            </a:solidFill>
                            <a:latin typeface="Cambria Math" panose="02040503050406030204" pitchFamily="18" charset="0"/>
                          </a:rPr>
                          <m:t>±</m:t>
                        </m:r>
                        <m:rad>
                          <m:radPr>
                            <m:degHide m:val="on"/>
                            <m:ctrlPr>
                              <a:rPr lang="en-US" sz="2600" b="1" i="1">
                                <a:solidFill>
                                  <a:schemeClr val="tx2"/>
                                </a:solidFill>
                                <a:latin typeface="Cambria Math" panose="02040503050406030204" pitchFamily="18" charset="0"/>
                              </a:rPr>
                            </m:ctrlPr>
                          </m:radPr>
                          <m:deg/>
                          <m:e>
                            <m:r>
                              <a:rPr lang="en-US" sz="2600" b="1" i="1">
                                <a:solidFill>
                                  <a:schemeClr val="tx2"/>
                                </a:solidFill>
                                <a:latin typeface="Cambria Math" panose="02040503050406030204" pitchFamily="18" charset="0"/>
                              </a:rPr>
                              <m:t>𝑫</m:t>
                            </m:r>
                          </m:e>
                        </m:rad>
                      </m:num>
                      <m:den>
                        <m:r>
                          <a:rPr lang="en-US" sz="2600" b="1" i="1">
                            <a:solidFill>
                              <a:schemeClr val="tx2"/>
                            </a:solidFill>
                            <a:latin typeface="Cambria Math" panose="02040503050406030204" pitchFamily="18" charset="0"/>
                          </a:rPr>
                          <m:t>𝟐</m:t>
                        </m:r>
                        <m:r>
                          <a:rPr lang="en-US" sz="2600" b="1" i="1">
                            <a:solidFill>
                              <a:schemeClr val="tx2"/>
                            </a:solidFill>
                            <a:latin typeface="Cambria Math" panose="02040503050406030204" pitchFamily="18" charset="0"/>
                          </a:rPr>
                          <m:t>𝒂</m:t>
                        </m:r>
                      </m:den>
                    </m:f>
                  </m:oMath>
                </a14:m>
                <a:endParaRPr lang="ru-RU" sz="2600" dirty="0" smtClean="0"/>
              </a:p>
              <a:p>
                <a:pPr marL="0" indent="0">
                  <a:spcAft>
                    <a:spcPts val="600"/>
                  </a:spcAft>
                  <a:buNone/>
                </a:pPr>
                <a:endParaRPr lang="en-US" sz="2600" dirty="0" smtClean="0"/>
              </a:p>
              <a:p>
                <a:pPr marL="0" indent="0">
                  <a:spcAft>
                    <a:spcPts val="600"/>
                  </a:spcAft>
                  <a:buNone/>
                </a:pPr>
                <a:r>
                  <a:rPr lang="ru-RU" sz="2600" b="1" dirty="0" smtClean="0">
                    <a:solidFill>
                      <a:schemeClr val="tx2"/>
                    </a:solidFill>
                  </a:rPr>
                  <a:t>	</a:t>
                </a:r>
                <a14:m>
                  <m:oMath xmlns:m="http://schemas.openxmlformats.org/officeDocument/2006/math">
                    <m:sSup>
                      <m:sSupPr>
                        <m:ctrlPr>
                          <a:rPr lang="en-US" sz="2600" b="1" i="1">
                            <a:solidFill>
                              <a:schemeClr val="tx2"/>
                            </a:solidFill>
                            <a:latin typeface="Cambria Math" panose="02040503050406030204" pitchFamily="18" charset="0"/>
                          </a:rPr>
                        </m:ctrlPr>
                      </m:sSupPr>
                      <m:e>
                        <m:r>
                          <a:rPr lang="en-US" sz="2600" b="1" i="1">
                            <a:solidFill>
                              <a:schemeClr val="tx2"/>
                            </a:solidFill>
                            <a:latin typeface="Cambria Math" panose="02040503050406030204" pitchFamily="18" charset="0"/>
                          </a:rPr>
                          <m:t>𝒙</m:t>
                        </m:r>
                      </m:e>
                      <m:sup>
                        <m:r>
                          <a:rPr lang="en-US" sz="2600" b="1" i="1">
                            <a:solidFill>
                              <a:schemeClr val="tx2"/>
                            </a:solidFill>
                            <a:latin typeface="Cambria Math" panose="02040503050406030204" pitchFamily="18" charset="0"/>
                          </a:rPr>
                          <m:t>𝟐</m:t>
                        </m:r>
                      </m:sup>
                    </m:sSup>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𝒑𝒙</m:t>
                    </m:r>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𝒒</m:t>
                    </m:r>
                    <m:r>
                      <a:rPr lang="en-US" sz="2600" b="1" i="1">
                        <a:solidFill>
                          <a:schemeClr val="tx2"/>
                        </a:solidFill>
                        <a:latin typeface="Cambria Math" panose="02040503050406030204" pitchFamily="18" charset="0"/>
                      </a:rPr>
                      <m:t>=</m:t>
                    </m:r>
                    <m:r>
                      <a:rPr lang="en-US" sz="2600" b="1" i="1">
                        <a:solidFill>
                          <a:schemeClr val="tx2"/>
                        </a:solidFill>
                        <a:latin typeface="Cambria Math" panose="02040503050406030204" pitchFamily="18" charset="0"/>
                      </a:rPr>
                      <m:t>𝟎</m:t>
                    </m:r>
                  </m:oMath>
                </a14:m>
                <a:r>
                  <a:rPr lang="ru-RU" sz="2600" dirty="0" smtClean="0"/>
                  <a:t> (приведенное квадратное уравнение)</a:t>
                </a:r>
              </a:p>
              <a:p>
                <a:pPr>
                  <a:spcAft>
                    <a:spcPts val="600"/>
                  </a:spcAft>
                </a:pPr>
                <a:r>
                  <a:rPr lang="en-US" sz="2600" dirty="0" smtClean="0"/>
                  <a:t>c</a:t>
                </a:r>
                <a:r>
                  <a:rPr lang="ru-RU" sz="2600" dirty="0" smtClean="0"/>
                  <a:t> помощью теоремы Виета</a:t>
                </a:r>
              </a:p>
              <a:p>
                <a:pPr marL="0" indent="0">
                  <a:spcAft>
                    <a:spcPts val="600"/>
                  </a:spcAft>
                  <a:buNone/>
                </a:pPr>
                <a:r>
                  <a:rPr lang="en-US" sz="2600" b="1" dirty="0" smtClean="0">
                    <a:solidFill>
                      <a:schemeClr val="tx2"/>
                    </a:solidFill>
                  </a:rPr>
                  <a:t>     </a:t>
                </a:r>
                <a14:m>
                  <m:oMath xmlns:m="http://schemas.openxmlformats.org/officeDocument/2006/math">
                    <m:sSub>
                      <m:sSubPr>
                        <m:ctrlPr>
                          <a:rPr lang="en-US" sz="2600" b="1" i="1" smtClean="0">
                            <a:solidFill>
                              <a:schemeClr val="tx2"/>
                            </a:solidFill>
                            <a:latin typeface="Cambria Math" panose="02040503050406030204" pitchFamily="18" charset="0"/>
                          </a:rPr>
                        </m:ctrlPr>
                      </m:sSubPr>
                      <m:e>
                        <m:r>
                          <a:rPr lang="en-US" sz="2600" b="1" i="1" smtClean="0">
                            <a:solidFill>
                              <a:schemeClr val="tx2"/>
                            </a:solidFill>
                            <a:latin typeface="Cambria Math" panose="02040503050406030204" pitchFamily="18" charset="0"/>
                          </a:rPr>
                          <m:t>𝒙</m:t>
                        </m:r>
                      </m:e>
                      <m:sub>
                        <m:r>
                          <a:rPr lang="en-US" sz="2600" b="1" i="1" smtClean="0">
                            <a:solidFill>
                              <a:schemeClr val="tx2"/>
                            </a:solidFill>
                            <a:latin typeface="Cambria Math" panose="02040503050406030204" pitchFamily="18" charset="0"/>
                          </a:rPr>
                          <m:t>𝟏</m:t>
                        </m:r>
                      </m:sub>
                    </m:sSub>
                    <m:r>
                      <a:rPr lang="en-US" sz="2600" b="1" i="1" smtClean="0">
                        <a:solidFill>
                          <a:schemeClr val="tx2"/>
                        </a:solidFill>
                        <a:latin typeface="Cambria Math" panose="02040503050406030204" pitchFamily="18" charset="0"/>
                      </a:rPr>
                      <m:t>+</m:t>
                    </m:r>
                    <m:sSub>
                      <m:sSubPr>
                        <m:ctrlPr>
                          <a:rPr lang="en-US" sz="2600" b="1" i="1" smtClean="0">
                            <a:solidFill>
                              <a:schemeClr val="tx2"/>
                            </a:solidFill>
                            <a:latin typeface="Cambria Math" panose="02040503050406030204" pitchFamily="18" charset="0"/>
                          </a:rPr>
                        </m:ctrlPr>
                      </m:sSubPr>
                      <m:e>
                        <m:r>
                          <a:rPr lang="en-US" sz="2600" b="1" i="1" smtClean="0">
                            <a:solidFill>
                              <a:schemeClr val="tx2"/>
                            </a:solidFill>
                            <a:latin typeface="Cambria Math" panose="02040503050406030204" pitchFamily="18" charset="0"/>
                          </a:rPr>
                          <m:t>𝒙</m:t>
                        </m:r>
                      </m:e>
                      <m:sub>
                        <m:r>
                          <a:rPr lang="en-US" sz="2600" b="1" i="1" smtClean="0">
                            <a:solidFill>
                              <a:schemeClr val="tx2"/>
                            </a:solidFill>
                            <a:latin typeface="Cambria Math" panose="02040503050406030204" pitchFamily="18" charset="0"/>
                          </a:rPr>
                          <m:t>𝟐</m:t>
                        </m:r>
                      </m:sub>
                    </m:sSub>
                    <m:r>
                      <a:rPr lang="en-US" sz="2600" b="1" i="1" smtClean="0">
                        <a:solidFill>
                          <a:schemeClr val="tx2"/>
                        </a:solidFill>
                        <a:latin typeface="Cambria Math" panose="02040503050406030204" pitchFamily="18" charset="0"/>
                      </a:rPr>
                      <m:t>=−</m:t>
                    </m:r>
                    <m:r>
                      <a:rPr lang="en-US" sz="2600" b="1" i="1" smtClean="0">
                        <a:solidFill>
                          <a:schemeClr val="tx2"/>
                        </a:solidFill>
                        <a:latin typeface="Cambria Math" panose="02040503050406030204" pitchFamily="18" charset="0"/>
                      </a:rPr>
                      <m:t>𝒑</m:t>
                    </m:r>
                    <m:r>
                      <a:rPr lang="en-US" sz="2600" b="1" i="0" smtClean="0">
                        <a:solidFill>
                          <a:schemeClr val="tx2"/>
                        </a:solidFill>
                        <a:latin typeface="Cambria Math" panose="02040503050406030204" pitchFamily="18" charset="0"/>
                      </a:rPr>
                      <m:t>;</m:t>
                    </m:r>
                  </m:oMath>
                </a14:m>
                <a:r>
                  <a:rPr lang="en-US" sz="2600" b="1" dirty="0" smtClean="0">
                    <a:solidFill>
                      <a:schemeClr val="tx2"/>
                    </a:solidFill>
                  </a:rPr>
                  <a:t>    </a:t>
                </a:r>
                <a14:m>
                  <m:oMath xmlns:m="http://schemas.openxmlformats.org/officeDocument/2006/math">
                    <m:sSub>
                      <m:sSubPr>
                        <m:ctrlPr>
                          <a:rPr lang="en-US" sz="2600" b="1" i="1">
                            <a:solidFill>
                              <a:schemeClr val="tx2"/>
                            </a:solidFill>
                            <a:latin typeface="Cambria Math" panose="02040503050406030204" pitchFamily="18" charset="0"/>
                          </a:rPr>
                        </m:ctrlPr>
                      </m:sSubPr>
                      <m:e>
                        <m:r>
                          <a:rPr lang="en-US" sz="2600" b="1" i="1">
                            <a:solidFill>
                              <a:schemeClr val="tx2"/>
                            </a:solidFill>
                            <a:latin typeface="Cambria Math" panose="02040503050406030204" pitchFamily="18" charset="0"/>
                          </a:rPr>
                          <m:t>𝒙</m:t>
                        </m:r>
                      </m:e>
                      <m:sub>
                        <m:r>
                          <a:rPr lang="en-US" sz="2600" b="1" i="1">
                            <a:solidFill>
                              <a:schemeClr val="tx2"/>
                            </a:solidFill>
                            <a:latin typeface="Cambria Math" panose="02040503050406030204" pitchFamily="18" charset="0"/>
                          </a:rPr>
                          <m:t>𝟏</m:t>
                        </m:r>
                      </m:sub>
                    </m:sSub>
                    <m:r>
                      <a:rPr lang="en-US" sz="2600" b="1" i="1" smtClean="0">
                        <a:solidFill>
                          <a:schemeClr val="tx2"/>
                        </a:solidFill>
                        <a:latin typeface="Cambria Math" panose="02040503050406030204" pitchFamily="18" charset="0"/>
                        <a:ea typeface="Cambria Math" panose="02040503050406030204" pitchFamily="18" charset="0"/>
                      </a:rPr>
                      <m:t>∙</m:t>
                    </m:r>
                    <m:sSub>
                      <m:sSubPr>
                        <m:ctrlPr>
                          <a:rPr lang="en-US" sz="2600" b="1" i="1">
                            <a:solidFill>
                              <a:schemeClr val="tx2"/>
                            </a:solidFill>
                            <a:latin typeface="Cambria Math" panose="02040503050406030204" pitchFamily="18" charset="0"/>
                          </a:rPr>
                        </m:ctrlPr>
                      </m:sSubPr>
                      <m:e>
                        <m:r>
                          <a:rPr lang="en-US" sz="2600" b="1" i="1">
                            <a:solidFill>
                              <a:schemeClr val="tx2"/>
                            </a:solidFill>
                            <a:latin typeface="Cambria Math" panose="02040503050406030204" pitchFamily="18" charset="0"/>
                          </a:rPr>
                          <m:t>𝒙</m:t>
                        </m:r>
                      </m:e>
                      <m:sub>
                        <m:r>
                          <a:rPr lang="en-US" sz="2600" b="1" i="1">
                            <a:solidFill>
                              <a:schemeClr val="tx2"/>
                            </a:solidFill>
                            <a:latin typeface="Cambria Math" panose="02040503050406030204" pitchFamily="18" charset="0"/>
                          </a:rPr>
                          <m:t>𝟐</m:t>
                        </m:r>
                      </m:sub>
                    </m:sSub>
                    <m:r>
                      <a:rPr lang="en-US" sz="2600" b="1" i="1" smtClean="0">
                        <a:solidFill>
                          <a:schemeClr val="tx2"/>
                        </a:solidFill>
                        <a:latin typeface="Cambria Math" panose="02040503050406030204" pitchFamily="18" charset="0"/>
                      </a:rPr>
                      <m:t>=</m:t>
                    </m:r>
                    <m:r>
                      <a:rPr lang="en-US" sz="2600" b="1" i="1" smtClean="0">
                        <a:solidFill>
                          <a:schemeClr val="tx2"/>
                        </a:solidFill>
                        <a:latin typeface="Cambria Math" panose="02040503050406030204" pitchFamily="18" charset="0"/>
                      </a:rPr>
                      <m:t>𝒒</m:t>
                    </m:r>
                  </m:oMath>
                </a14:m>
                <a:endParaRPr lang="en-US" sz="2600" b="1" dirty="0" smtClean="0">
                  <a:solidFill>
                    <a:schemeClr val="tx2"/>
                  </a:solidFill>
                </a:endParaRPr>
              </a:p>
              <a:p>
                <a:pPr marL="0" indent="0">
                  <a:spcAft>
                    <a:spcPts val="600"/>
                  </a:spcAft>
                  <a:buNone/>
                </a:pPr>
                <a:endParaRPr lang="ru-RU" sz="2400" dirty="0" smtClean="0"/>
              </a:p>
              <a:p>
                <a:pPr marL="0" indent="0">
                  <a:spcAft>
                    <a:spcPts val="600"/>
                  </a:spcAft>
                  <a:buNone/>
                </a:pPr>
                <a:r>
                  <a:rPr lang="en-US" dirty="0" smtClean="0"/>
                  <a:t> </a:t>
                </a:r>
                <a:r>
                  <a:rPr lang="en-US" dirty="0"/>
                  <a:t> </a:t>
                </a:r>
                <a14:m>
                  <m:oMath xmlns:m="http://schemas.openxmlformats.org/officeDocument/2006/math">
                    <m:r>
                      <a:rPr lang="en-US" sz="2400" b="0" i="0" smtClean="0">
                        <a:solidFill>
                          <a:schemeClr val="tx2"/>
                        </a:solidFill>
                        <a:latin typeface="Cambria Math" panose="02040503050406030204" pitchFamily="18" charset="0"/>
                      </a:rPr>
                      <m:t> </m:t>
                    </m:r>
                  </m:oMath>
                </a14:m>
                <a:endParaRPr lang="ru-RU" b="1"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677334" y="1572322"/>
                <a:ext cx="8596668" cy="5084955"/>
              </a:xfrm>
              <a:blipFill rotWithShape="0">
                <a:blip r:embed="rId2"/>
                <a:stretch>
                  <a:fillRect l="-426"/>
                </a:stretch>
              </a:blipFill>
            </p:spPr>
            <p:txBody>
              <a:bodyPr/>
              <a:lstStyle/>
              <a:p>
                <a:r>
                  <a:rPr lang="ru-RU">
                    <a:noFill/>
                  </a:rPr>
                  <a:t> </a:t>
                </a:r>
              </a:p>
            </p:txBody>
          </p:sp>
        </mc:Fallback>
      </mc:AlternateContent>
    </p:spTree>
    <p:extLst>
      <p:ext uri="{BB962C8B-B14F-4D97-AF65-F5344CB8AC3E}">
        <p14:creationId xmlns:p14="http://schemas.microsoft.com/office/powerpoint/2010/main" val="326815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TextBox 11"/>
              <p:cNvSpPr txBox="1"/>
              <p:nvPr/>
            </p:nvSpPr>
            <p:spPr>
              <a:xfrm>
                <a:off x="5070989" y="1700600"/>
                <a:ext cx="3314803" cy="152670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chemeClr val="tx2"/>
                          </a:solidFill>
                          <a:latin typeface="Cambria Math" panose="02040503050406030204" pitchFamily="18" charset="0"/>
                        </a:rPr>
                        <m:t>𝟑</m:t>
                      </m:r>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𝟎</m:t>
                      </m:r>
                    </m:oMath>
                  </m:oMathPara>
                </a14:m>
                <a:endParaRPr lang="en-US" b="1" i="1" dirty="0" smtClean="0">
                  <a:solidFill>
                    <a:schemeClr val="tx2"/>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1" i="1" smtClean="0">
                          <a:solidFill>
                            <a:schemeClr val="tx2"/>
                          </a:solidFill>
                          <a:latin typeface="Cambria Math" panose="02040503050406030204" pitchFamily="18" charset="0"/>
                        </a:rPr>
                        <m:t>𝑫</m:t>
                      </m:r>
                      <m:r>
                        <a:rPr lang="en-US" b="1" i="1" smtClean="0">
                          <a:solidFill>
                            <a:schemeClr val="tx2"/>
                          </a:solidFill>
                          <a:latin typeface="Cambria Math" panose="02040503050406030204" pitchFamily="18" charset="0"/>
                        </a:rPr>
                        <m:t>=</m:t>
                      </m:r>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𝟏</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𝟑</m:t>
                      </m:r>
                      <m:r>
                        <a:rPr lang="en-US" b="1" i="1" smtClean="0">
                          <a:solidFill>
                            <a:schemeClr val="tx2"/>
                          </a:solidFill>
                          <a:latin typeface="Cambria Math" panose="02040503050406030204" pitchFamily="18" charset="0"/>
                          <a:ea typeface="Cambria Math" panose="02040503050406030204" pitchFamily="18" charset="0"/>
                        </a:rPr>
                        <m:t>∙</m:t>
                      </m:r>
                      <m:d>
                        <m:dPr>
                          <m:ctrlPr>
                            <a:rPr lang="en-US" b="1" i="1" smtClean="0">
                              <a:solidFill>
                                <a:schemeClr val="tx2"/>
                              </a:solidFill>
                              <a:latin typeface="Cambria Math" panose="02040503050406030204" pitchFamily="18" charset="0"/>
                              <a:ea typeface="Cambria Math" panose="02040503050406030204" pitchFamily="18" charset="0"/>
                            </a:rPr>
                          </m:ctrlPr>
                        </m:dPr>
                        <m:e>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𝟒</m:t>
                          </m:r>
                        </m:e>
                      </m:d>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𝟒𝟗</m:t>
                      </m:r>
                    </m:oMath>
                  </m:oMathPara>
                </a14:m>
                <a:endParaRPr lang="en-US" b="1" dirty="0" smtClean="0">
                  <a:solidFill>
                    <a:schemeClr val="tx2"/>
                  </a:solidFill>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b="1" i="1" smtClean="0">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𝒙</m:t>
                          </m:r>
                        </m:e>
                        <m:sub>
                          <m:r>
                            <a:rPr lang="en-US" b="1" i="1" smtClean="0">
                              <a:solidFill>
                                <a:schemeClr val="tx2"/>
                              </a:solidFill>
                              <a:latin typeface="Cambria Math" panose="02040503050406030204" pitchFamily="18" charset="0"/>
                            </a:rPr>
                            <m:t>𝟏</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m:t>
                          </m:r>
                        </m:sub>
                      </m:sSub>
                      <m:r>
                        <a:rPr lang="en-US" b="1" i="1" smtClean="0">
                          <a:solidFill>
                            <a:schemeClr val="tx2"/>
                          </a:solidFill>
                          <a:latin typeface="Cambria Math" panose="02040503050406030204" pitchFamily="18" charset="0"/>
                        </a:rPr>
                        <m:t>=</m:t>
                      </m:r>
                      <m:f>
                        <m:fPr>
                          <m:ctrlPr>
                            <a:rPr lang="en-US" b="1" i="1" smtClean="0">
                              <a:solidFill>
                                <a:schemeClr val="tx2"/>
                              </a:solidFill>
                              <a:latin typeface="Cambria Math" panose="02040503050406030204" pitchFamily="18" charset="0"/>
                            </a:rPr>
                          </m:ctrlPr>
                        </m:fPr>
                        <m:num>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𝟕</m:t>
                          </m:r>
                        </m:num>
                        <m:den>
                          <m:r>
                            <a:rPr lang="en-US" b="1" i="1" smtClean="0">
                              <a:solidFill>
                                <a:schemeClr val="tx2"/>
                              </a:solidFill>
                              <a:latin typeface="Cambria Math" panose="02040503050406030204" pitchFamily="18" charset="0"/>
                            </a:rPr>
                            <m:t>𝟔</m:t>
                          </m:r>
                        </m:den>
                      </m:f>
                      <m:r>
                        <a:rPr lang="en-US" b="1" i="1" smtClean="0">
                          <a:solidFill>
                            <a:schemeClr val="tx2"/>
                          </a:solidFill>
                          <a:latin typeface="Cambria Math" panose="02040503050406030204" pitchFamily="18" charset="0"/>
                        </a:rPr>
                        <m:t>=</m:t>
                      </m:r>
                      <m:d>
                        <m:dPr>
                          <m:begChr m:val="["/>
                          <m:endChr m:val=""/>
                          <m:ctrlPr>
                            <a:rPr lang="en-US" b="1" i="1" smtClean="0">
                              <a:solidFill>
                                <a:schemeClr val="tx2"/>
                              </a:solidFill>
                              <a:latin typeface="Cambria Math" panose="02040503050406030204" pitchFamily="18" charset="0"/>
                            </a:rPr>
                          </m:ctrlPr>
                        </m:dPr>
                        <m:e>
                          <m:f>
                            <m:fPr>
                              <m:type m:val="noBar"/>
                              <m:ctrlPr>
                                <a:rPr lang="en-US" b="1" i="1" smtClean="0">
                                  <a:solidFill>
                                    <a:srgbClr val="C00000"/>
                                  </a:solidFill>
                                  <a:latin typeface="Cambria Math" panose="02040503050406030204" pitchFamily="18" charset="0"/>
                                </a:rPr>
                              </m:ctrlPr>
                            </m:fPr>
                            <m:num>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𝟏</m:t>
                              </m:r>
                            </m:num>
                            <m:den>
                              <m:r>
                                <a:rPr lang="en-US" b="1" i="1" smtClean="0">
                                  <a:solidFill>
                                    <a:srgbClr val="C00000"/>
                                  </a:solidFill>
                                  <a:latin typeface="Cambria Math" panose="02040503050406030204" pitchFamily="18" charset="0"/>
                                </a:rPr>
                                <m:t>    </m:t>
                              </m:r>
                              <m:sSub>
                                <m:sSubPr>
                                  <m:ctrlPr>
                                    <a:rPr lang="en-US" b="1" i="1">
                                      <a:solidFill>
                                        <a:srgbClr val="C00000"/>
                                      </a:solidFill>
                                      <a:latin typeface="Cambria Math" panose="02040503050406030204" pitchFamily="18" charset="0"/>
                                    </a:rPr>
                                  </m:ctrlPr>
                                </m:sSubPr>
                                <m:e>
                                  <m:r>
                                    <a:rPr lang="en-US" b="1" i="1">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𝟐</m:t>
                                  </m:r>
                                </m:sub>
                              </m:sSub>
                              <m:r>
                                <a:rPr lang="en-US" b="1" i="1">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m:t>
                              </m:r>
                              <m:f>
                                <m:fPr>
                                  <m:ctrlPr>
                                    <a:rPr lang="en-US" b="1" i="1" smtClean="0">
                                      <a:solidFill>
                                        <a:srgbClr val="C00000"/>
                                      </a:solidFill>
                                      <a:latin typeface="Cambria Math" panose="02040503050406030204" pitchFamily="18" charset="0"/>
                                    </a:rPr>
                                  </m:ctrlPr>
                                </m:fPr>
                                <m:num>
                                  <m:r>
                                    <a:rPr lang="en-US" b="1" i="1" smtClean="0">
                                      <a:solidFill>
                                        <a:srgbClr val="C00000"/>
                                      </a:solidFill>
                                      <a:latin typeface="Cambria Math" panose="02040503050406030204" pitchFamily="18" charset="0"/>
                                    </a:rPr>
                                    <m:t>𝟒</m:t>
                                  </m:r>
                                </m:num>
                                <m:den>
                                  <m:r>
                                    <a:rPr lang="en-US" b="1" i="1" smtClean="0">
                                      <a:solidFill>
                                        <a:srgbClr val="C00000"/>
                                      </a:solidFill>
                                      <a:latin typeface="Cambria Math" panose="02040503050406030204" pitchFamily="18" charset="0"/>
                                    </a:rPr>
                                    <m:t>𝟑</m:t>
                                  </m:r>
                                </m:den>
                              </m:f>
                            </m:den>
                          </m:f>
                        </m:e>
                      </m:d>
                    </m:oMath>
                  </m:oMathPara>
                </a14:m>
                <a:endParaRPr lang="ru-RU" b="1" dirty="0"/>
              </a:p>
            </p:txBody>
          </p:sp>
        </mc:Choice>
        <mc:Fallback xmlns="">
          <p:sp>
            <p:nvSpPr>
              <p:cNvPr id="12" name="TextBox 11"/>
              <p:cNvSpPr txBox="1">
                <a:spLocks noRot="1" noChangeAspect="1" noMove="1" noResize="1" noEditPoints="1" noAdjustHandles="1" noChangeArrowheads="1" noChangeShapeType="1" noTextEdit="1"/>
              </p:cNvSpPr>
              <p:nvPr/>
            </p:nvSpPr>
            <p:spPr>
              <a:xfrm>
                <a:off x="5070989" y="1700600"/>
                <a:ext cx="3314803" cy="1526700"/>
              </a:xfrm>
              <a:prstGeom prst="rect">
                <a:avLst/>
              </a:prstGeom>
              <a:blipFill rotWithShape="0">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512657" y="1768299"/>
                <a:ext cx="3314803" cy="12559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solidFill>
                            <a:schemeClr val="tx2"/>
                          </a:solidFill>
                          <a:latin typeface="Cambria Math" panose="02040503050406030204" pitchFamily="18" charset="0"/>
                        </a:rPr>
                        <m:t>𝑫</m:t>
                      </m:r>
                      <m:r>
                        <a:rPr lang="en-US" b="1" i="1" smtClean="0">
                          <a:solidFill>
                            <a:schemeClr val="tx2"/>
                          </a:solidFill>
                          <a:latin typeface="Cambria Math" panose="02040503050406030204" pitchFamily="18" charset="0"/>
                        </a:rPr>
                        <m:t>=</m:t>
                      </m:r>
                      <m:sSup>
                        <m:sSupPr>
                          <m:ctrlPr>
                            <a:rPr lang="en-US" b="1" i="1" smtClean="0">
                              <a:solidFill>
                                <a:schemeClr val="tx2"/>
                              </a:solidFill>
                              <a:latin typeface="Cambria Math" panose="02040503050406030204" pitchFamily="18" charset="0"/>
                            </a:rPr>
                          </m:ctrlPr>
                        </m:sSupPr>
                        <m:e>
                          <m:d>
                            <m:dPr>
                              <m:ctrlPr>
                                <a:rPr lang="en-US" b="1" i="1" smtClean="0">
                                  <a:solidFill>
                                    <a:schemeClr val="tx2"/>
                                  </a:solidFill>
                                  <a:latin typeface="Cambria Math" panose="02040503050406030204" pitchFamily="18" charset="0"/>
                                </a:rPr>
                              </m:ctrlPr>
                            </m:dPr>
                            <m:e>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𝟕</m:t>
                              </m:r>
                            </m:e>
                          </m:d>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𝟐</m:t>
                      </m:r>
                      <m:r>
                        <a:rPr lang="en-US" b="1" i="1" smtClean="0">
                          <a:solidFill>
                            <a:schemeClr val="tx2"/>
                          </a:solidFill>
                          <a:latin typeface="Cambria Math" panose="02040503050406030204" pitchFamily="18" charset="0"/>
                          <a:ea typeface="Cambria Math" panose="02040503050406030204" pitchFamily="18" charset="0"/>
                        </a:rPr>
                        <m:t>∙</m:t>
                      </m:r>
                      <m:d>
                        <m:dPr>
                          <m:ctrlPr>
                            <a:rPr lang="en-US" b="1" i="1" smtClean="0">
                              <a:solidFill>
                                <a:schemeClr val="tx2"/>
                              </a:solidFill>
                              <a:latin typeface="Cambria Math" panose="02040503050406030204" pitchFamily="18" charset="0"/>
                              <a:ea typeface="Cambria Math" panose="02040503050406030204" pitchFamily="18" charset="0"/>
                            </a:rPr>
                          </m:ctrlPr>
                        </m:dPr>
                        <m:e>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𝟒</m:t>
                          </m:r>
                        </m:e>
                      </m:d>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𝟖𝟏</m:t>
                      </m:r>
                    </m:oMath>
                  </m:oMathPara>
                </a14:m>
                <a:endParaRPr lang="en-US" b="1" dirty="0" smtClean="0">
                  <a:solidFill>
                    <a:schemeClr val="tx2"/>
                  </a:solidFill>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b="1" i="1" smtClean="0">
                              <a:solidFill>
                                <a:schemeClr val="tx2"/>
                              </a:solidFill>
                              <a:latin typeface="Cambria Math" panose="02040503050406030204" pitchFamily="18" charset="0"/>
                            </a:rPr>
                          </m:ctrlPr>
                        </m:sSubPr>
                        <m:e>
                          <m:r>
                            <a:rPr lang="en-US" b="1" i="1" smtClean="0">
                              <a:solidFill>
                                <a:schemeClr val="tx2"/>
                              </a:solidFill>
                              <a:latin typeface="Cambria Math" panose="02040503050406030204" pitchFamily="18" charset="0"/>
                            </a:rPr>
                            <m:t>𝒙</m:t>
                          </m:r>
                        </m:e>
                        <m:sub>
                          <m:r>
                            <a:rPr lang="en-US" b="1" i="1" smtClean="0">
                              <a:solidFill>
                                <a:schemeClr val="tx2"/>
                              </a:solidFill>
                              <a:latin typeface="Cambria Math" panose="02040503050406030204" pitchFamily="18" charset="0"/>
                            </a:rPr>
                            <m:t>𝟏</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m:t>
                          </m:r>
                        </m:sub>
                      </m:sSub>
                      <m:r>
                        <a:rPr lang="en-US" b="1" i="1" smtClean="0">
                          <a:solidFill>
                            <a:schemeClr val="tx2"/>
                          </a:solidFill>
                          <a:latin typeface="Cambria Math" panose="02040503050406030204" pitchFamily="18" charset="0"/>
                        </a:rPr>
                        <m:t>=</m:t>
                      </m:r>
                      <m:f>
                        <m:fPr>
                          <m:ctrlPr>
                            <a:rPr lang="en-US" b="1" i="1" smtClean="0">
                              <a:solidFill>
                                <a:schemeClr val="tx2"/>
                              </a:solidFill>
                              <a:latin typeface="Cambria Math" panose="02040503050406030204" pitchFamily="18" charset="0"/>
                            </a:rPr>
                          </m:ctrlPr>
                        </m:fPr>
                        <m:num>
                          <m:r>
                            <a:rPr lang="en-US" b="1" i="1" smtClean="0">
                              <a:solidFill>
                                <a:schemeClr val="tx2"/>
                              </a:solidFill>
                              <a:latin typeface="Cambria Math" panose="02040503050406030204" pitchFamily="18" charset="0"/>
                            </a:rPr>
                            <m:t>𝟕</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𝟗</m:t>
                          </m:r>
                        </m:num>
                        <m:den>
                          <m:r>
                            <a:rPr lang="en-US" b="1" i="1" smtClean="0">
                              <a:solidFill>
                                <a:schemeClr val="tx2"/>
                              </a:solidFill>
                              <a:latin typeface="Cambria Math" panose="02040503050406030204" pitchFamily="18" charset="0"/>
                            </a:rPr>
                            <m:t>𝟒</m:t>
                          </m:r>
                        </m:den>
                      </m:f>
                      <m:r>
                        <a:rPr lang="en-US" b="1" i="1" smtClean="0">
                          <a:solidFill>
                            <a:schemeClr val="tx2"/>
                          </a:solidFill>
                          <a:latin typeface="Cambria Math" panose="02040503050406030204" pitchFamily="18" charset="0"/>
                        </a:rPr>
                        <m:t>=</m:t>
                      </m:r>
                      <m:d>
                        <m:dPr>
                          <m:begChr m:val="["/>
                          <m:endChr m:val=""/>
                          <m:ctrlPr>
                            <a:rPr lang="en-US" b="1" i="1" smtClean="0">
                              <a:solidFill>
                                <a:schemeClr val="tx2"/>
                              </a:solidFill>
                              <a:latin typeface="Cambria Math" panose="02040503050406030204" pitchFamily="18" charset="0"/>
                            </a:rPr>
                          </m:ctrlPr>
                        </m:dPr>
                        <m:e>
                          <m:f>
                            <m:fPr>
                              <m:type m:val="noBar"/>
                              <m:ctrlPr>
                                <a:rPr lang="en-US" b="1" i="1" smtClean="0">
                                  <a:solidFill>
                                    <a:srgbClr val="C00000"/>
                                  </a:solidFill>
                                  <a:latin typeface="Cambria Math" panose="02040503050406030204" pitchFamily="18" charset="0"/>
                                </a:rPr>
                              </m:ctrlPr>
                            </m:fPr>
                            <m:num>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𝟒</m:t>
                              </m:r>
                            </m:num>
                            <m:den>
                              <m:r>
                                <a:rPr lang="en-US" b="1" i="1" smtClean="0">
                                  <a:solidFill>
                                    <a:srgbClr val="C00000"/>
                                  </a:solidFill>
                                  <a:latin typeface="Cambria Math" panose="02040503050406030204" pitchFamily="18" charset="0"/>
                                </a:rPr>
                                <m:t>    </m:t>
                              </m:r>
                              <m:sSub>
                                <m:sSubPr>
                                  <m:ctrlPr>
                                    <a:rPr lang="en-US" b="1" i="1">
                                      <a:solidFill>
                                        <a:srgbClr val="C00000"/>
                                      </a:solidFill>
                                      <a:latin typeface="Cambria Math" panose="02040503050406030204" pitchFamily="18" charset="0"/>
                                    </a:rPr>
                                  </m:ctrlPr>
                                </m:sSubPr>
                                <m:e>
                                  <m:r>
                                    <a:rPr lang="en-US" b="1" i="1">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𝟐</m:t>
                                  </m:r>
                                </m:sub>
                              </m:sSub>
                              <m:r>
                                <a:rPr lang="en-US" b="1" i="1">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m:t>
                              </m:r>
                              <m:f>
                                <m:fPr>
                                  <m:ctrlPr>
                                    <a:rPr lang="en-US" b="1" i="1" smtClean="0">
                                      <a:solidFill>
                                        <a:srgbClr val="C00000"/>
                                      </a:solidFill>
                                      <a:latin typeface="Cambria Math" panose="02040503050406030204" pitchFamily="18" charset="0"/>
                                    </a:rPr>
                                  </m:ctrlPr>
                                </m:fPr>
                                <m:num>
                                  <m:r>
                                    <a:rPr lang="en-US" b="1" i="1" smtClean="0">
                                      <a:solidFill>
                                        <a:srgbClr val="C00000"/>
                                      </a:solidFill>
                                      <a:latin typeface="Cambria Math" panose="02040503050406030204" pitchFamily="18" charset="0"/>
                                    </a:rPr>
                                    <m:t>𝟏</m:t>
                                  </m:r>
                                </m:num>
                                <m:den>
                                  <m:r>
                                    <a:rPr lang="en-US" b="1" i="1" smtClean="0">
                                      <a:solidFill>
                                        <a:srgbClr val="C00000"/>
                                      </a:solidFill>
                                      <a:latin typeface="Cambria Math" panose="02040503050406030204" pitchFamily="18" charset="0"/>
                                    </a:rPr>
                                    <m:t>𝟐</m:t>
                                  </m:r>
                                </m:den>
                              </m:f>
                            </m:den>
                          </m:f>
                        </m:e>
                      </m:d>
                    </m:oMath>
                  </m:oMathPara>
                </a14:m>
                <a:endParaRPr lang="ru-RU" b="1" dirty="0"/>
              </a:p>
            </p:txBody>
          </p:sp>
        </mc:Choice>
        <mc:Fallback xmlns="">
          <p:sp>
            <p:nvSpPr>
              <p:cNvPr id="4" name="TextBox 3"/>
              <p:cNvSpPr txBox="1">
                <a:spLocks noRot="1" noChangeAspect="1" noMove="1" noResize="1" noEditPoints="1" noAdjustHandles="1" noChangeArrowheads="1" noChangeShapeType="1" noTextEdit="1"/>
              </p:cNvSpPr>
              <p:nvPr/>
            </p:nvSpPr>
            <p:spPr>
              <a:xfrm>
                <a:off x="512657" y="1768299"/>
                <a:ext cx="3314803" cy="1255921"/>
              </a:xfrm>
              <a:prstGeom prst="rect">
                <a:avLst/>
              </a:prstGeom>
              <a:blipFill rotWithShape="0">
                <a:blip r:embed="rId8"/>
                <a:stretch>
                  <a:fillRect/>
                </a:stretch>
              </a:blipFill>
            </p:spPr>
            <p:txBody>
              <a:bodyPr/>
              <a:lstStyle/>
              <a:p>
                <a:r>
                  <a:rPr lang="ru-RU">
                    <a:noFill/>
                  </a:rPr>
                  <a:t> </a:t>
                </a:r>
              </a:p>
            </p:txBody>
          </p:sp>
        </mc:Fallback>
      </mc:AlternateContent>
      <p:sp>
        <p:nvSpPr>
          <p:cNvPr id="2" name="Заголовок 1"/>
          <p:cNvSpPr>
            <a:spLocks noGrp="1"/>
          </p:cNvSpPr>
          <p:nvPr>
            <p:ph type="title"/>
          </p:nvPr>
        </p:nvSpPr>
        <p:spPr>
          <a:xfrm>
            <a:off x="677334" y="325514"/>
            <a:ext cx="8596668" cy="690390"/>
          </a:xfrm>
        </p:spPr>
        <p:txBody>
          <a:bodyPr>
            <a:normAutofit/>
          </a:bodyPr>
          <a:lstStyle/>
          <a:p>
            <a:r>
              <a:rPr lang="ru-RU" sz="2800" dirty="0" smtClean="0"/>
              <a:t>Решите следующие уравнения:</a:t>
            </a:r>
            <a:endParaRPr lang="ru-RU" sz="2800" dirty="0"/>
          </a:p>
        </p:txBody>
      </p:sp>
      <p:sp>
        <p:nvSpPr>
          <p:cNvPr id="3" name="Объект 2"/>
          <p:cNvSpPr>
            <a:spLocks noGrp="1"/>
          </p:cNvSpPr>
          <p:nvPr>
            <p:ph idx="1"/>
          </p:nvPr>
        </p:nvSpPr>
        <p:spPr>
          <a:xfrm>
            <a:off x="677334" y="996503"/>
            <a:ext cx="8596668" cy="605198"/>
          </a:xfrm>
        </p:spPr>
        <p:txBody>
          <a:bodyPr numCol="2">
            <a:normAutofit/>
          </a:bodyPr>
          <a:lstStyle/>
          <a:p>
            <a:pPr marL="0" indent="0">
              <a:buNone/>
            </a:pPr>
            <a:r>
              <a:rPr lang="ru-RU" dirty="0" smtClean="0"/>
              <a:t>1 Вариант</a:t>
            </a:r>
            <a:endParaRPr lang="en-US" i="1" dirty="0">
              <a:latin typeface="Cambria Math" panose="02040503050406030204" pitchFamily="18" charset="0"/>
            </a:endParaRPr>
          </a:p>
          <a:p>
            <a:pPr marL="720725">
              <a:buNone/>
            </a:pPr>
            <a:r>
              <a:rPr lang="ru-RU" dirty="0" smtClean="0"/>
              <a:t>2 Вариант</a:t>
            </a:r>
          </a:p>
        </p:txBody>
      </p:sp>
      <mc:AlternateContent xmlns:mc="http://schemas.openxmlformats.org/markup-compatibility/2006" xmlns:a14="http://schemas.microsoft.com/office/drawing/2010/main">
        <mc:Choice Requires="a14">
          <p:sp>
            <p:nvSpPr>
              <p:cNvPr id="14" name="TextBox 13"/>
              <p:cNvSpPr txBox="1"/>
              <p:nvPr/>
            </p:nvSpPr>
            <p:spPr>
              <a:xfrm>
                <a:off x="869495" y="3412014"/>
                <a:ext cx="2252547" cy="646331"/>
              </a:xfrm>
              <a:prstGeom prst="rect">
                <a:avLst/>
              </a:prstGeom>
              <a:noFill/>
            </p:spPr>
            <p:txBody>
              <a:bodyPr wrap="square" rtlCol="0">
                <a:spAutoFit/>
              </a:bodyPr>
              <a:lstStyle/>
              <a:p>
                <a:r>
                  <a:rPr lang="ru-RU" b="1" i="1" dirty="0" smtClean="0">
                    <a:solidFill>
                      <a:schemeClr val="tx2"/>
                    </a:solidFill>
                    <a:latin typeface="Cambria Math" panose="02040503050406030204" pitchFamily="18" charset="0"/>
                  </a:rPr>
                  <a:t>По теореме  Виета</a:t>
                </a:r>
                <a:endParaRPr lang="en-US" b="1" i="1" dirty="0" smtClean="0">
                  <a:solidFill>
                    <a:schemeClr val="tx2"/>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m:t>
                      </m:r>
                      <m:r>
                        <a:rPr lang="ru-RU" b="1" i="1" smtClean="0">
                          <a:solidFill>
                            <a:srgbClr val="C00000"/>
                          </a:solidFill>
                          <a:latin typeface="Cambria Math" panose="02040503050406030204" pitchFamily="18" charset="0"/>
                        </a:rPr>
                        <m:t>𝟖</m:t>
                      </m:r>
                      <m:r>
                        <a:rPr lang="ru-RU" b="1" i="1" smtClean="0">
                          <a:solidFill>
                            <a:srgbClr val="C00000"/>
                          </a:solidFill>
                          <a:latin typeface="Cambria Math" panose="02040503050406030204" pitchFamily="18" charset="0"/>
                        </a:rPr>
                        <m:t>;    </m:t>
                      </m:r>
                      <m:sSub>
                        <m:sSubPr>
                          <m:ctrlPr>
                            <a:rPr lang="ru-RU"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𝟐</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𝟏𝟏</m:t>
                      </m:r>
                    </m:oMath>
                  </m:oMathPara>
                </a14:m>
                <a:endParaRPr lang="ru-RU" sz="2000" b="1" dirty="0">
                  <a:solidFill>
                    <a:srgbClr val="C0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869495" y="3412014"/>
                <a:ext cx="2252547" cy="646331"/>
              </a:xfrm>
              <a:prstGeom prst="rect">
                <a:avLst/>
              </a:prstGeom>
              <a:blipFill rotWithShape="0">
                <a:blip r:embed="rId9"/>
                <a:stretch>
                  <a:fillRect l="-2439" t="-660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12657" y="4469685"/>
                <a:ext cx="4103945" cy="2242473"/>
              </a:xfrm>
              <a:prstGeom prst="rect">
                <a:avLst/>
              </a:prstGeom>
              <a:noFill/>
            </p:spPr>
            <p:txBody>
              <a:bodyPr wrap="square" rtlCol="0">
                <a:spAutoFit/>
              </a:bodyPr>
              <a:lstStyle/>
              <a:p>
                <a:pPr>
                  <a:lnSpc>
                    <a:spcPct val="150000"/>
                  </a:lnSpc>
                </a:pPr>
                <a14:m>
                  <m:oMathPara xmlns:m="http://schemas.openxmlformats.org/officeDocument/2006/math">
                    <m:oMathParaPr>
                      <m:jc m:val="left"/>
                    </m:oMathParaPr>
                    <m:oMath xmlns:m="http://schemas.openxmlformats.org/officeDocument/2006/math">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𝟏𝟎</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𝟐𝟏</m:t>
                      </m:r>
                    </m:oMath>
                  </m:oMathPara>
                </a14:m>
                <a:endParaRPr lang="en-US" b="1" i="1" dirty="0" smtClean="0">
                  <a:solidFill>
                    <a:schemeClr val="tx2"/>
                  </a:solidFill>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𝟏𝟎</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𝟐𝟎</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𝟎</m:t>
                      </m:r>
                    </m:oMath>
                  </m:oMathPara>
                </a14:m>
                <a:endParaRPr lang="en-US" b="1" i="1" dirty="0" smtClean="0">
                  <a:solidFill>
                    <a:schemeClr val="tx2"/>
                  </a:solidFill>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r>
                        <a:rPr lang="en-US" b="1" i="1" smtClean="0">
                          <a:solidFill>
                            <a:schemeClr val="tx2"/>
                          </a:solidFill>
                          <a:latin typeface="Cambria Math" panose="02040503050406030204" pitchFamily="18" charset="0"/>
                        </a:rPr>
                        <m:t>𝑫</m:t>
                      </m:r>
                      <m:r>
                        <a:rPr lang="en-US" b="1" i="1" smtClean="0">
                          <a:solidFill>
                            <a:schemeClr val="tx2"/>
                          </a:solidFill>
                          <a:latin typeface="Cambria Math" panose="02040503050406030204" pitchFamily="18" charset="0"/>
                        </a:rPr>
                        <m:t>=</m:t>
                      </m:r>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𝟏𝟎</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𝟏</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𝟐𝟎</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𝟐𝟎</m:t>
                      </m:r>
                    </m:oMath>
                  </m:oMathPara>
                </a14:m>
                <a:endParaRPr lang="en-US" b="1" i="1" dirty="0" smtClean="0">
                  <a:solidFill>
                    <a:schemeClr val="tx2"/>
                  </a:solidFill>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𝟐</m:t>
                          </m:r>
                        </m:sub>
                      </m:sSub>
                      <m:r>
                        <a:rPr lang="en-US" b="1" i="1" smtClean="0">
                          <a:solidFill>
                            <a:schemeClr val="tx2"/>
                          </a:solidFill>
                          <a:latin typeface="Cambria Math" panose="02040503050406030204" pitchFamily="18" charset="0"/>
                        </a:rPr>
                        <m:t>=</m:t>
                      </m:r>
                      <m:f>
                        <m:fPr>
                          <m:ctrlPr>
                            <a:rPr lang="en-US" b="1" i="1" smtClean="0">
                              <a:solidFill>
                                <a:schemeClr val="tx2"/>
                              </a:solidFill>
                              <a:latin typeface="Cambria Math" panose="02040503050406030204" pitchFamily="18" charset="0"/>
                            </a:rPr>
                          </m:ctrlPr>
                        </m:fPr>
                        <m:num>
                          <m:r>
                            <a:rPr lang="en-US" b="1" i="1" smtClean="0">
                              <a:solidFill>
                                <a:schemeClr val="tx2"/>
                              </a:solidFill>
                              <a:latin typeface="Cambria Math" panose="02040503050406030204" pitchFamily="18" charset="0"/>
                            </a:rPr>
                            <m:t>𝟏𝟎</m:t>
                          </m:r>
                          <m:r>
                            <a:rPr lang="en-US" b="1" i="1" smtClean="0">
                              <a:solidFill>
                                <a:schemeClr val="tx2"/>
                              </a:solidFill>
                              <a:latin typeface="Cambria Math" panose="02040503050406030204" pitchFamily="18" charset="0"/>
                              <a:ea typeface="Cambria Math" panose="02040503050406030204" pitchFamily="18" charset="0"/>
                            </a:rPr>
                            <m:t>±</m:t>
                          </m:r>
                          <m:rad>
                            <m:radPr>
                              <m:degHide m:val="on"/>
                              <m:ctrlPr>
                                <a:rPr lang="en-US" b="1" i="1" smtClean="0">
                                  <a:solidFill>
                                    <a:schemeClr val="tx2"/>
                                  </a:solidFill>
                                  <a:latin typeface="Cambria Math" panose="02040503050406030204" pitchFamily="18" charset="0"/>
                                  <a:ea typeface="Cambria Math" panose="02040503050406030204" pitchFamily="18" charset="0"/>
                                </a:rPr>
                              </m:ctrlPr>
                            </m:radPr>
                            <m:deg/>
                            <m:e>
                              <m:r>
                                <a:rPr lang="en-US" b="1" i="1" smtClean="0">
                                  <a:solidFill>
                                    <a:schemeClr val="tx2"/>
                                  </a:solidFill>
                                  <a:latin typeface="Cambria Math" panose="02040503050406030204" pitchFamily="18" charset="0"/>
                                  <a:ea typeface="Cambria Math" panose="02040503050406030204" pitchFamily="18" charset="0"/>
                                </a:rPr>
                                <m:t>𝟐𝟎</m:t>
                              </m:r>
                            </m:e>
                          </m:rad>
                        </m:num>
                        <m:den>
                          <m:r>
                            <a:rPr lang="en-US" b="1" i="1" smtClean="0">
                              <a:solidFill>
                                <a:schemeClr val="tx2"/>
                              </a:solidFill>
                              <a:latin typeface="Cambria Math" panose="02040503050406030204" pitchFamily="18" charset="0"/>
                            </a:rPr>
                            <m:t>𝟐</m:t>
                          </m:r>
                        </m:den>
                      </m:f>
                      <m:r>
                        <a:rPr lang="en-US" b="1" i="1" smtClean="0">
                          <a:solidFill>
                            <a:schemeClr val="tx2"/>
                          </a:solidFill>
                          <a:latin typeface="Cambria Math" panose="02040503050406030204" pitchFamily="18" charset="0"/>
                        </a:rPr>
                        <m:t>=</m:t>
                      </m:r>
                      <m:f>
                        <m:fPr>
                          <m:ctrlPr>
                            <a:rPr lang="en-US" b="1" i="1" smtClean="0">
                              <a:solidFill>
                                <a:schemeClr val="tx2"/>
                              </a:solidFill>
                              <a:latin typeface="Cambria Math" panose="02040503050406030204" pitchFamily="18" charset="0"/>
                            </a:rPr>
                          </m:ctrlPr>
                        </m:fPr>
                        <m:num>
                          <m:r>
                            <a:rPr lang="en-US" b="1" i="1">
                              <a:solidFill>
                                <a:schemeClr val="tx2"/>
                              </a:solidFill>
                              <a:latin typeface="Cambria Math" panose="02040503050406030204" pitchFamily="18" charset="0"/>
                            </a:rPr>
                            <m:t>𝟏𝟎</m:t>
                          </m:r>
                          <m:r>
                            <a:rPr lang="en-US" b="1" i="1">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𝟐</m:t>
                          </m:r>
                          <m:rad>
                            <m:radPr>
                              <m:degHide m:val="on"/>
                              <m:ctrlPr>
                                <a:rPr lang="en-US" b="1" i="1">
                                  <a:solidFill>
                                    <a:schemeClr val="tx2"/>
                                  </a:solidFill>
                                  <a:latin typeface="Cambria Math" panose="02040503050406030204" pitchFamily="18" charset="0"/>
                                  <a:ea typeface="Cambria Math" panose="02040503050406030204" pitchFamily="18" charset="0"/>
                                </a:rPr>
                              </m:ctrlPr>
                            </m:radPr>
                            <m:deg/>
                            <m:e>
                              <m:r>
                                <a:rPr lang="en-US" b="1" i="1" smtClean="0">
                                  <a:solidFill>
                                    <a:schemeClr val="tx2"/>
                                  </a:solidFill>
                                  <a:latin typeface="Cambria Math" panose="02040503050406030204" pitchFamily="18" charset="0"/>
                                  <a:ea typeface="Cambria Math" panose="02040503050406030204" pitchFamily="18" charset="0"/>
                                </a:rPr>
                                <m:t>𝟓</m:t>
                              </m:r>
                            </m:e>
                          </m:rad>
                        </m:num>
                        <m:den>
                          <m:r>
                            <a:rPr lang="en-US" b="1" i="1" smtClean="0">
                              <a:solidFill>
                                <a:schemeClr val="tx2"/>
                              </a:solidFill>
                              <a:latin typeface="Cambria Math" panose="02040503050406030204" pitchFamily="18" charset="0"/>
                            </a:rPr>
                            <m:t>𝟐</m:t>
                          </m:r>
                        </m:den>
                      </m:f>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𝟓</m:t>
                      </m:r>
                      <m:r>
                        <a:rPr lang="en-US" b="1" i="1">
                          <a:solidFill>
                            <a:srgbClr val="C00000"/>
                          </a:solidFill>
                          <a:latin typeface="Cambria Math" panose="02040503050406030204" pitchFamily="18" charset="0"/>
                          <a:ea typeface="Cambria Math" panose="02040503050406030204" pitchFamily="18" charset="0"/>
                        </a:rPr>
                        <m:t>±</m:t>
                      </m:r>
                      <m:rad>
                        <m:radPr>
                          <m:degHide m:val="on"/>
                          <m:ctrlPr>
                            <a:rPr lang="en-US" b="1" i="1" smtClean="0">
                              <a:solidFill>
                                <a:srgbClr val="C00000"/>
                              </a:solidFill>
                              <a:latin typeface="Cambria Math" panose="02040503050406030204" pitchFamily="18" charset="0"/>
                              <a:ea typeface="Cambria Math" panose="02040503050406030204" pitchFamily="18" charset="0"/>
                            </a:rPr>
                          </m:ctrlPr>
                        </m:radPr>
                        <m:deg/>
                        <m:e>
                          <m:r>
                            <a:rPr lang="en-US" b="1" i="1" smtClean="0">
                              <a:solidFill>
                                <a:srgbClr val="C00000"/>
                              </a:solidFill>
                              <a:latin typeface="Cambria Math" panose="02040503050406030204" pitchFamily="18" charset="0"/>
                              <a:ea typeface="Cambria Math" panose="02040503050406030204" pitchFamily="18" charset="0"/>
                            </a:rPr>
                            <m:t>𝟓</m:t>
                          </m:r>
                        </m:e>
                      </m:rad>
                    </m:oMath>
                  </m:oMathPara>
                </a14:m>
                <a:endParaRPr lang="ru-RU" b="1" dirty="0"/>
              </a:p>
            </p:txBody>
          </p:sp>
        </mc:Choice>
        <mc:Fallback xmlns="">
          <p:sp>
            <p:nvSpPr>
              <p:cNvPr id="16" name="TextBox 15"/>
              <p:cNvSpPr txBox="1">
                <a:spLocks noRot="1" noChangeAspect="1" noMove="1" noResize="1" noEditPoints="1" noAdjustHandles="1" noChangeArrowheads="1" noChangeShapeType="1" noTextEdit="1"/>
              </p:cNvSpPr>
              <p:nvPr/>
            </p:nvSpPr>
            <p:spPr>
              <a:xfrm>
                <a:off x="512657" y="4469685"/>
                <a:ext cx="4103945" cy="2242473"/>
              </a:xfrm>
              <a:prstGeom prst="rect">
                <a:avLst/>
              </a:prstGeom>
              <a:blipFill rotWithShape="0">
                <a:blip r:embed="rId10"/>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391936" y="3442710"/>
                <a:ext cx="2252547" cy="646331"/>
              </a:xfrm>
              <a:prstGeom prst="rect">
                <a:avLst/>
              </a:prstGeom>
              <a:noFill/>
            </p:spPr>
            <p:txBody>
              <a:bodyPr wrap="square" rtlCol="0">
                <a:spAutoFit/>
              </a:bodyPr>
              <a:lstStyle/>
              <a:p>
                <a:r>
                  <a:rPr lang="ru-RU" b="1" i="1" dirty="0" smtClean="0">
                    <a:solidFill>
                      <a:schemeClr val="tx2"/>
                    </a:solidFill>
                    <a:latin typeface="Cambria Math" panose="02040503050406030204" pitchFamily="18" charset="0"/>
                  </a:rPr>
                  <a:t>По теореме  Виета</a:t>
                </a:r>
                <a:endParaRPr lang="en-US" b="1" i="1" dirty="0" smtClean="0">
                  <a:solidFill>
                    <a:schemeClr val="tx2"/>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𝟒</m:t>
                      </m:r>
                      <m:r>
                        <a:rPr lang="ru-RU"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    </m:t>
                      </m:r>
                      <m:sSub>
                        <m:sSubPr>
                          <m:ctrlPr>
                            <a:rPr lang="ru-RU"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𝟐</m:t>
                          </m:r>
                        </m:sub>
                      </m:sSub>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𝟓</m:t>
                      </m:r>
                    </m:oMath>
                  </m:oMathPara>
                </a14:m>
                <a:endParaRPr lang="ru-RU" b="1"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391936" y="3442710"/>
                <a:ext cx="2252547" cy="646331"/>
              </a:xfrm>
              <a:prstGeom prst="rect">
                <a:avLst/>
              </a:prstGeom>
              <a:blipFill rotWithShape="0">
                <a:blip r:embed="rId11"/>
                <a:stretch>
                  <a:fillRect l="-2439" t="-660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627254" y="4490033"/>
                <a:ext cx="3646748" cy="2233817"/>
              </a:xfrm>
              <a:prstGeom prst="rect">
                <a:avLst/>
              </a:prstGeom>
              <a:noFill/>
            </p:spPr>
            <p:txBody>
              <a:bodyPr wrap="square" rtlCol="0">
                <a:spAutoFit/>
              </a:bodyPr>
              <a:lstStyle/>
              <a:p>
                <a:pPr>
                  <a:lnSpc>
                    <a:spcPct val="150000"/>
                  </a:lnSpc>
                </a:pPr>
                <a14:m>
                  <m:oMathPara xmlns:m="http://schemas.openxmlformats.org/officeDocument/2006/math">
                    <m:oMathParaPr>
                      <m:jc m:val="left"/>
                    </m:oMathParaPr>
                    <m:oMath xmlns:m="http://schemas.openxmlformats.org/officeDocument/2006/math">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rPr>
                        <m:t>+</m:t>
                      </m:r>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𝟔</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𝟗</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𝟏𝟓</m:t>
                      </m:r>
                    </m:oMath>
                  </m:oMathPara>
                </a14:m>
                <a:endParaRPr lang="en-US" b="1" i="1" dirty="0" smtClean="0">
                  <a:solidFill>
                    <a:schemeClr val="tx2"/>
                  </a:solidFill>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𝟐</m:t>
                          </m:r>
                          <m:r>
                            <a:rPr lang="en-US" b="1" i="1" smtClean="0">
                              <a:solidFill>
                                <a:schemeClr val="tx2"/>
                              </a:solidFill>
                              <a:latin typeface="Cambria Math" panose="02040503050406030204" pitchFamily="18" charset="0"/>
                            </a:rPr>
                            <m:t>𝒙</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m:t>
                      </m:r>
                      <m:r>
                        <a:rPr lang="en-US" b="1" i="1" smtClean="0">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𝟐</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𝟎</m:t>
                      </m:r>
                    </m:oMath>
                  </m:oMathPara>
                </a14:m>
                <a:endParaRPr lang="en-US" b="1" i="1" dirty="0" smtClean="0">
                  <a:solidFill>
                    <a:schemeClr val="tx2"/>
                  </a:solidFill>
                  <a:latin typeface="Cambria Math" panose="02040503050406030204" pitchFamily="18" charset="0"/>
                </a:endParaRPr>
              </a:p>
              <a:p>
                <a:pPr>
                  <a:lnSpc>
                    <a:spcPct val="150000"/>
                  </a:lnSpc>
                </a:pPr>
                <a14:m>
                  <m:oMathPara xmlns:m="http://schemas.openxmlformats.org/officeDocument/2006/math">
                    <m:oMathParaPr>
                      <m:jc m:val="left"/>
                    </m:oMathParaPr>
                    <m:oMath xmlns:m="http://schemas.openxmlformats.org/officeDocument/2006/math">
                      <m:sSup>
                        <m:sSupPr>
                          <m:ctrlPr>
                            <a:rPr lang="en-US" b="1" i="1">
                              <a:solidFill>
                                <a:schemeClr val="tx2"/>
                              </a:solidFill>
                              <a:latin typeface="Cambria Math" panose="02040503050406030204" pitchFamily="18" charset="0"/>
                            </a:rPr>
                          </m:ctrlPr>
                        </m:sSupPr>
                        <m:e>
                          <m:r>
                            <a:rPr lang="en-US" b="1" i="1">
                              <a:solidFill>
                                <a:schemeClr val="tx2"/>
                              </a:solidFill>
                              <a:latin typeface="Cambria Math" panose="02040503050406030204" pitchFamily="18" charset="0"/>
                            </a:rPr>
                            <m:t>𝒙</m:t>
                          </m:r>
                        </m:e>
                        <m:sup>
                          <m:r>
                            <a:rPr lang="en-US" b="1" i="1">
                              <a:solidFill>
                                <a:schemeClr val="tx2"/>
                              </a:solidFill>
                              <a:latin typeface="Cambria Math" panose="02040503050406030204" pitchFamily="18" charset="0"/>
                            </a:rPr>
                            <m:t>𝟐</m:t>
                          </m:r>
                        </m:sup>
                      </m:sSup>
                      <m:r>
                        <a:rPr lang="en-US" b="1" i="1">
                          <a:solidFill>
                            <a:schemeClr val="tx2"/>
                          </a:solidFill>
                          <a:latin typeface="Cambria Math" panose="02040503050406030204" pitchFamily="18" charset="0"/>
                        </a:rPr>
                        <m:t>−</m:t>
                      </m:r>
                      <m:r>
                        <a:rPr lang="en-US" b="1" i="1">
                          <a:solidFill>
                            <a:schemeClr val="tx2"/>
                          </a:solidFill>
                          <a:latin typeface="Cambria Math" panose="02040503050406030204" pitchFamily="18" charset="0"/>
                        </a:rPr>
                        <m:t>𝒙</m:t>
                      </m:r>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𝟏</m:t>
                      </m:r>
                      <m:r>
                        <a:rPr lang="en-US" b="1" i="1">
                          <a:solidFill>
                            <a:schemeClr val="tx2"/>
                          </a:solidFill>
                          <a:latin typeface="Cambria Math" panose="02040503050406030204" pitchFamily="18" charset="0"/>
                        </a:rPr>
                        <m:t>=</m:t>
                      </m:r>
                      <m:r>
                        <a:rPr lang="en-US" b="1" i="1">
                          <a:solidFill>
                            <a:schemeClr val="tx2"/>
                          </a:solidFill>
                          <a:latin typeface="Cambria Math" panose="02040503050406030204" pitchFamily="18" charset="0"/>
                        </a:rPr>
                        <m:t>𝟎</m:t>
                      </m:r>
                    </m:oMath>
                  </m:oMathPara>
                </a14:m>
                <a:endParaRPr lang="en-US" b="1" i="1" dirty="0">
                  <a:solidFill>
                    <a:schemeClr val="tx2"/>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b="1" i="1" smtClean="0">
                          <a:solidFill>
                            <a:schemeClr val="tx2"/>
                          </a:solidFill>
                          <a:latin typeface="Cambria Math" panose="02040503050406030204" pitchFamily="18" charset="0"/>
                        </a:rPr>
                        <m:t>𝑫</m:t>
                      </m:r>
                      <m:r>
                        <a:rPr lang="en-US" b="1" i="1" smtClean="0">
                          <a:solidFill>
                            <a:schemeClr val="tx2"/>
                          </a:solidFill>
                          <a:latin typeface="Cambria Math" panose="02040503050406030204" pitchFamily="18" charset="0"/>
                        </a:rPr>
                        <m:t>=</m:t>
                      </m:r>
                      <m:sSup>
                        <m:sSupPr>
                          <m:ctrlPr>
                            <a:rPr lang="en-US" b="1" i="1" smtClean="0">
                              <a:solidFill>
                                <a:schemeClr val="tx2"/>
                              </a:solidFill>
                              <a:latin typeface="Cambria Math" panose="02040503050406030204" pitchFamily="18" charset="0"/>
                            </a:rPr>
                          </m:ctrlPr>
                        </m:sSupPr>
                        <m:e>
                          <m:r>
                            <a:rPr lang="en-US" b="1" i="1" smtClean="0">
                              <a:solidFill>
                                <a:schemeClr val="tx2"/>
                              </a:solidFill>
                              <a:latin typeface="Cambria Math" panose="02040503050406030204" pitchFamily="18" charset="0"/>
                            </a:rPr>
                            <m:t>𝟏</m:t>
                          </m:r>
                        </m:e>
                        <m:sup>
                          <m:r>
                            <a:rPr lang="en-US" b="1" i="1" smtClean="0">
                              <a:solidFill>
                                <a:schemeClr val="tx2"/>
                              </a:solidFill>
                              <a:latin typeface="Cambria Math" panose="02040503050406030204" pitchFamily="18" charset="0"/>
                            </a:rPr>
                            <m:t>𝟐</m:t>
                          </m:r>
                        </m:sup>
                      </m:sSup>
                      <m:r>
                        <a:rPr lang="en-US" b="1" i="1" smtClean="0">
                          <a:solidFill>
                            <a:schemeClr val="tx2"/>
                          </a:solidFill>
                          <a:latin typeface="Cambria Math" panose="02040503050406030204" pitchFamily="18" charset="0"/>
                        </a:rPr>
                        <m:t>−</m:t>
                      </m:r>
                      <m:r>
                        <a:rPr lang="en-US" b="1" i="1" smtClean="0">
                          <a:solidFill>
                            <a:schemeClr val="tx2"/>
                          </a:solidFill>
                          <a:latin typeface="Cambria Math" panose="02040503050406030204" pitchFamily="18" charset="0"/>
                        </a:rPr>
                        <m:t>𝟒</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𝟏</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𝟏</m:t>
                      </m:r>
                      <m:r>
                        <a:rPr lang="en-US" b="1" i="1" smtClean="0">
                          <a:solidFill>
                            <a:schemeClr val="tx2"/>
                          </a:solidFill>
                          <a:latin typeface="Cambria Math" panose="02040503050406030204" pitchFamily="18" charset="0"/>
                          <a:ea typeface="Cambria Math" panose="02040503050406030204" pitchFamily="18" charset="0"/>
                        </a:rPr>
                        <m:t>)=</m:t>
                      </m:r>
                      <m:r>
                        <a:rPr lang="en-US" b="1" i="1" smtClean="0">
                          <a:solidFill>
                            <a:schemeClr val="tx2"/>
                          </a:solidFill>
                          <a:latin typeface="Cambria Math" panose="02040503050406030204" pitchFamily="18" charset="0"/>
                          <a:ea typeface="Cambria Math" panose="02040503050406030204" pitchFamily="18" charset="0"/>
                        </a:rPr>
                        <m:t>𝟓</m:t>
                      </m:r>
                    </m:oMath>
                  </m:oMathPara>
                </a14:m>
                <a:endParaRPr lang="en-US" b="1" i="1" dirty="0" smtClean="0">
                  <a:solidFill>
                    <a:schemeClr val="tx2"/>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𝒙</m:t>
                          </m:r>
                        </m:e>
                        <m:sub>
                          <m:r>
                            <a:rPr lang="en-US" b="1" i="1" smtClean="0">
                              <a:solidFill>
                                <a:srgbClr val="C00000"/>
                              </a:solidFill>
                              <a:latin typeface="Cambria Math" panose="02040503050406030204" pitchFamily="18" charset="0"/>
                            </a:rPr>
                            <m:t>𝟏</m:t>
                          </m:r>
                          <m:r>
                            <a:rPr lang="en-US" b="1" i="1" smtClean="0">
                              <a:solidFill>
                                <a:srgbClr val="C00000"/>
                              </a:solidFill>
                              <a:latin typeface="Cambria Math" panose="02040503050406030204" pitchFamily="18" charset="0"/>
                            </a:rPr>
                            <m:t>,</m:t>
                          </m:r>
                          <m:r>
                            <a:rPr lang="en-US" b="1" i="1" smtClean="0">
                              <a:solidFill>
                                <a:srgbClr val="C00000"/>
                              </a:solidFill>
                              <a:latin typeface="Cambria Math" panose="02040503050406030204" pitchFamily="18" charset="0"/>
                            </a:rPr>
                            <m:t>𝟐</m:t>
                          </m:r>
                        </m:sub>
                      </m:sSub>
                      <m:r>
                        <a:rPr lang="en-US" b="1" i="1" smtClean="0">
                          <a:solidFill>
                            <a:srgbClr val="C00000"/>
                          </a:solidFill>
                          <a:latin typeface="Cambria Math" panose="02040503050406030204" pitchFamily="18" charset="0"/>
                        </a:rPr>
                        <m:t>=</m:t>
                      </m:r>
                      <m:f>
                        <m:fPr>
                          <m:ctrlPr>
                            <a:rPr lang="en-US" b="1" i="1" smtClean="0">
                              <a:solidFill>
                                <a:srgbClr val="C00000"/>
                              </a:solidFill>
                              <a:latin typeface="Cambria Math" panose="02040503050406030204" pitchFamily="18" charset="0"/>
                            </a:rPr>
                          </m:ctrlPr>
                        </m:fPr>
                        <m:num>
                          <m:r>
                            <a:rPr lang="en-US" b="1" i="1" smtClean="0">
                              <a:solidFill>
                                <a:srgbClr val="C00000"/>
                              </a:solidFill>
                              <a:latin typeface="Cambria Math" panose="02040503050406030204" pitchFamily="18" charset="0"/>
                            </a:rPr>
                            <m:t>𝟏</m:t>
                          </m:r>
                          <m:r>
                            <a:rPr lang="en-US" b="1" i="1" smtClean="0">
                              <a:solidFill>
                                <a:srgbClr val="C00000"/>
                              </a:solidFill>
                              <a:latin typeface="Cambria Math" panose="02040503050406030204" pitchFamily="18" charset="0"/>
                              <a:ea typeface="Cambria Math" panose="02040503050406030204" pitchFamily="18" charset="0"/>
                            </a:rPr>
                            <m:t>±</m:t>
                          </m:r>
                          <m:rad>
                            <m:radPr>
                              <m:degHide m:val="on"/>
                              <m:ctrlPr>
                                <a:rPr lang="en-US" b="1" i="1" smtClean="0">
                                  <a:solidFill>
                                    <a:srgbClr val="C00000"/>
                                  </a:solidFill>
                                  <a:latin typeface="Cambria Math" panose="02040503050406030204" pitchFamily="18" charset="0"/>
                                  <a:ea typeface="Cambria Math" panose="02040503050406030204" pitchFamily="18" charset="0"/>
                                </a:rPr>
                              </m:ctrlPr>
                            </m:radPr>
                            <m:deg/>
                            <m:e>
                              <m:r>
                                <a:rPr lang="en-US" b="1" i="1" smtClean="0">
                                  <a:solidFill>
                                    <a:srgbClr val="C00000"/>
                                  </a:solidFill>
                                  <a:latin typeface="Cambria Math" panose="02040503050406030204" pitchFamily="18" charset="0"/>
                                  <a:ea typeface="Cambria Math" panose="02040503050406030204" pitchFamily="18" charset="0"/>
                                </a:rPr>
                                <m:t>𝟓</m:t>
                              </m:r>
                            </m:e>
                          </m:rad>
                        </m:num>
                        <m:den>
                          <m:r>
                            <a:rPr lang="en-US" b="1" i="1" smtClean="0">
                              <a:solidFill>
                                <a:srgbClr val="C00000"/>
                              </a:solidFill>
                              <a:latin typeface="Cambria Math" panose="02040503050406030204" pitchFamily="18" charset="0"/>
                            </a:rPr>
                            <m:t>𝟐</m:t>
                          </m:r>
                        </m:den>
                      </m:f>
                    </m:oMath>
                  </m:oMathPara>
                </a14:m>
                <a:endParaRPr lang="ru-RU" b="1" dirty="0"/>
              </a:p>
            </p:txBody>
          </p:sp>
        </mc:Choice>
        <mc:Fallback xmlns="">
          <p:sp>
            <p:nvSpPr>
              <p:cNvPr id="20" name="TextBox 19"/>
              <p:cNvSpPr txBox="1">
                <a:spLocks noRot="1" noChangeAspect="1" noMove="1" noResize="1" noEditPoints="1" noAdjustHandles="1" noChangeArrowheads="1" noChangeShapeType="1" noTextEdit="1"/>
              </p:cNvSpPr>
              <p:nvPr/>
            </p:nvSpPr>
            <p:spPr>
              <a:xfrm>
                <a:off x="5627254" y="4490033"/>
                <a:ext cx="3646748" cy="2233817"/>
              </a:xfrm>
              <a:prstGeom prst="rect">
                <a:avLst/>
              </a:prstGeom>
              <a:blipFill rotWithShape="0">
                <a:blip r:embed="rId12"/>
                <a:stretch>
                  <a:fillRect/>
                </a:stretch>
              </a:blipFill>
            </p:spPr>
            <p:txBody>
              <a:bodyPr/>
              <a:lstStyle/>
              <a:p>
                <a:r>
                  <a:rPr lang="ru-RU">
                    <a:noFill/>
                  </a:rPr>
                  <a:t> </a:t>
                </a:r>
              </a:p>
            </p:txBody>
          </p:sp>
        </mc:Fallback>
      </mc:AlternateContent>
      <p:sp>
        <p:nvSpPr>
          <p:cNvPr id="8" name="TextBox 7"/>
          <p:cNvSpPr txBox="1"/>
          <p:nvPr/>
        </p:nvSpPr>
        <p:spPr>
          <a:xfrm>
            <a:off x="10024946" y="3412014"/>
            <a:ext cx="184731" cy="369332"/>
          </a:xfrm>
          <a:prstGeom prst="rect">
            <a:avLst/>
          </a:prstGeom>
          <a:noFill/>
        </p:spPr>
        <p:txBody>
          <a:bodyPr wrap="none" rtlCol="0">
            <a:spAutoFit/>
          </a:bodyPr>
          <a:lstStyle/>
          <a:p>
            <a:endParaRPr lang="ru-RU" dirty="0"/>
          </a:p>
        </p:txBody>
      </p:sp>
      <mc:AlternateContent xmlns:mc="http://schemas.openxmlformats.org/markup-compatibility/2006" xmlns:a14="http://schemas.microsoft.com/office/drawing/2010/main">
        <mc:Choice Requires="a14">
          <p:sp>
            <p:nvSpPr>
              <p:cNvPr id="22" name="Объект 2"/>
              <p:cNvSpPr txBox="1">
                <a:spLocks/>
              </p:cNvSpPr>
              <p:nvPr/>
            </p:nvSpPr>
            <p:spPr>
              <a:xfrm>
                <a:off x="677334" y="1982230"/>
                <a:ext cx="2657803" cy="5355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sSup>
                      <m:sSupPr>
                        <m:ctrlPr>
                          <a:rPr lang="en-US" sz="1900" b="1" i="1" smtClean="0">
                            <a:latin typeface="Cambria Math" panose="02040503050406030204" pitchFamily="18" charset="0"/>
                          </a:rPr>
                        </m:ctrlPr>
                      </m:sSupPr>
                      <m:e>
                        <m:r>
                          <a:rPr lang="en-US" sz="1900" b="1" i="1" smtClean="0">
                            <a:latin typeface="Cambria Math" panose="02040503050406030204" pitchFamily="18" charset="0"/>
                          </a:rPr>
                          <m:t>𝒙</m:t>
                        </m:r>
                      </m:e>
                      <m:sup>
                        <m:r>
                          <a:rPr lang="en-US" sz="1900" b="1" i="1" smtClean="0">
                            <a:latin typeface="Cambria Math" panose="02040503050406030204" pitchFamily="18" charset="0"/>
                          </a:rPr>
                          <m:t>𝟐</m:t>
                        </m:r>
                      </m:sup>
                    </m:sSup>
                    <m:r>
                      <a:rPr lang="en-US" sz="1900" b="1" i="1" smtClean="0">
                        <a:latin typeface="Cambria Math" panose="02040503050406030204" pitchFamily="18" charset="0"/>
                      </a:rPr>
                      <m:t>−</m:t>
                    </m:r>
                    <m:r>
                      <a:rPr lang="en-US" sz="1900" b="1" i="1" smtClean="0">
                        <a:latin typeface="Cambria Math" panose="02040503050406030204" pitchFamily="18" charset="0"/>
                      </a:rPr>
                      <m:t>𝟏𝟗</m:t>
                    </m:r>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𝟖𝟖</m:t>
                    </m:r>
                    <m:r>
                      <a:rPr lang="en-US" sz="1900" b="1" i="1" smtClean="0">
                        <a:latin typeface="Cambria Math" panose="02040503050406030204" pitchFamily="18" charset="0"/>
                      </a:rPr>
                      <m:t>=</m:t>
                    </m:r>
                    <m:r>
                      <a:rPr lang="en-US" sz="1900" b="1" i="1" smtClean="0">
                        <a:latin typeface="Cambria Math" panose="02040503050406030204" pitchFamily="18" charset="0"/>
                      </a:rPr>
                      <m:t>𝟎</m:t>
                    </m:r>
                  </m:oMath>
                </a14:m>
                <a:endParaRPr lang="ru-RU" sz="1900" b="1" dirty="0"/>
              </a:p>
            </p:txBody>
          </p:sp>
        </mc:Choice>
        <mc:Fallback xmlns="">
          <p:sp>
            <p:nvSpPr>
              <p:cNvPr id="22" name="Объект 2"/>
              <p:cNvSpPr txBox="1">
                <a:spLocks noRot="1" noChangeAspect="1" noMove="1" noResize="1" noEditPoints="1" noAdjustHandles="1" noChangeArrowheads="1" noChangeShapeType="1" noTextEdit="1"/>
              </p:cNvSpPr>
              <p:nvPr/>
            </p:nvSpPr>
            <p:spPr>
              <a:xfrm>
                <a:off x="677334" y="1982230"/>
                <a:ext cx="2657803" cy="535518"/>
              </a:xfrm>
              <a:prstGeom prst="rect">
                <a:avLst/>
              </a:prstGeom>
              <a:blipFill rotWithShape="0">
                <a:blip r:embed="rId14"/>
                <a:stretch>
                  <a:fillRect l="-91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3" name="Объект 2"/>
              <p:cNvSpPr txBox="1">
                <a:spLocks/>
              </p:cNvSpPr>
              <p:nvPr/>
            </p:nvSpPr>
            <p:spPr>
              <a:xfrm>
                <a:off x="5246874" y="1307123"/>
                <a:ext cx="2542669" cy="46117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r>
                      <a:rPr lang="en-US" sz="1900" b="1" i="1" smtClean="0">
                        <a:latin typeface="Cambria Math" panose="02040503050406030204" pitchFamily="18" charset="0"/>
                      </a:rPr>
                      <m:t>−</m:t>
                    </m:r>
                    <m:r>
                      <a:rPr lang="en-US" sz="1900" b="1" i="1" smtClean="0">
                        <a:latin typeface="Cambria Math" panose="02040503050406030204" pitchFamily="18" charset="0"/>
                      </a:rPr>
                      <m:t>𝟑</m:t>
                    </m:r>
                    <m:sSup>
                      <m:sSupPr>
                        <m:ctrlPr>
                          <a:rPr lang="en-US" sz="1900" b="1" i="1" smtClean="0">
                            <a:latin typeface="Cambria Math" panose="02040503050406030204" pitchFamily="18" charset="0"/>
                          </a:rPr>
                        </m:ctrlPr>
                      </m:sSupPr>
                      <m:e>
                        <m:r>
                          <a:rPr lang="en-US" sz="1900" b="1" i="1" smtClean="0">
                            <a:latin typeface="Cambria Math" panose="02040503050406030204" pitchFamily="18" charset="0"/>
                          </a:rPr>
                          <m:t>𝒙</m:t>
                        </m:r>
                      </m:e>
                      <m:sup>
                        <m:r>
                          <a:rPr lang="en-US" sz="1900" b="1" i="1" smtClean="0">
                            <a:latin typeface="Cambria Math" panose="02040503050406030204" pitchFamily="18" charset="0"/>
                          </a:rPr>
                          <m:t>𝟐</m:t>
                        </m:r>
                      </m:sup>
                    </m:sSup>
                    <m:r>
                      <a:rPr lang="en-US" sz="1900" b="1" i="1" smtClean="0">
                        <a:latin typeface="Cambria Math" panose="02040503050406030204" pitchFamily="18" charset="0"/>
                      </a:rPr>
                      <m:t>−</m:t>
                    </m:r>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𝟒</m:t>
                    </m:r>
                    <m:r>
                      <a:rPr lang="en-US" sz="1900" b="1" i="1" smtClean="0">
                        <a:latin typeface="Cambria Math" panose="02040503050406030204" pitchFamily="18" charset="0"/>
                      </a:rPr>
                      <m:t>=</m:t>
                    </m:r>
                    <m:r>
                      <a:rPr lang="en-US" sz="1900" b="1" i="1" smtClean="0">
                        <a:latin typeface="Cambria Math" panose="02040503050406030204" pitchFamily="18" charset="0"/>
                      </a:rPr>
                      <m:t>𝟎</m:t>
                    </m:r>
                  </m:oMath>
                </a14:m>
                <a:endParaRPr lang="ru-RU" sz="1900" b="1" dirty="0"/>
              </a:p>
            </p:txBody>
          </p:sp>
        </mc:Choice>
        <mc:Fallback xmlns="">
          <p:sp>
            <p:nvSpPr>
              <p:cNvPr id="23" name="Объект 2"/>
              <p:cNvSpPr txBox="1">
                <a:spLocks noRot="1" noChangeAspect="1" noMove="1" noResize="1" noEditPoints="1" noAdjustHandles="1" noChangeArrowheads="1" noChangeShapeType="1" noTextEdit="1"/>
              </p:cNvSpPr>
              <p:nvPr/>
            </p:nvSpPr>
            <p:spPr>
              <a:xfrm>
                <a:off x="5246874" y="1307123"/>
                <a:ext cx="2542669" cy="461176"/>
              </a:xfrm>
              <a:prstGeom prst="rect">
                <a:avLst/>
              </a:prstGeom>
              <a:blipFill rotWithShape="0">
                <a:blip r:embed="rId15"/>
                <a:stretch>
                  <a:fillRect l="-95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4" name="Объект 2"/>
              <p:cNvSpPr txBox="1">
                <a:spLocks/>
              </p:cNvSpPr>
              <p:nvPr/>
            </p:nvSpPr>
            <p:spPr>
              <a:xfrm>
                <a:off x="677334" y="1387770"/>
                <a:ext cx="2463749" cy="535518"/>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r>
                      <a:rPr lang="en-US" sz="2000" b="1" i="1" smtClean="0">
                        <a:latin typeface="Cambria Math" panose="02040503050406030204" pitchFamily="18" charset="0"/>
                      </a:rPr>
                      <m:t>𝟐</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𝒙</m:t>
                        </m:r>
                      </m:e>
                      <m:sup>
                        <m:r>
                          <a:rPr lang="en-US" sz="2000" b="1" i="1" smtClean="0">
                            <a:latin typeface="Cambria Math" panose="02040503050406030204" pitchFamily="18" charset="0"/>
                          </a:rPr>
                          <m:t>𝟐</m:t>
                        </m:r>
                      </m:sup>
                    </m:sSup>
                    <m:r>
                      <a:rPr lang="en-US" sz="2000" b="1" i="1" smtClean="0">
                        <a:latin typeface="Cambria Math" panose="02040503050406030204" pitchFamily="18" charset="0"/>
                      </a:rPr>
                      <m:t>−</m:t>
                    </m:r>
                    <m:r>
                      <a:rPr lang="en-US" sz="2000" b="1" i="1" smtClean="0">
                        <a:latin typeface="Cambria Math" panose="02040503050406030204" pitchFamily="18" charset="0"/>
                      </a:rPr>
                      <m:t>𝟕</m:t>
                    </m:r>
                    <m:r>
                      <a:rPr lang="en-US" sz="2000" b="1" i="1" smtClean="0">
                        <a:latin typeface="Cambria Math" panose="02040503050406030204" pitchFamily="18" charset="0"/>
                      </a:rPr>
                      <m:t>𝒙</m:t>
                    </m:r>
                    <m:r>
                      <a:rPr lang="en-US" sz="2000" b="1" i="1" smtClean="0">
                        <a:latin typeface="Cambria Math" panose="02040503050406030204" pitchFamily="18" charset="0"/>
                      </a:rPr>
                      <m:t>−</m:t>
                    </m:r>
                    <m:r>
                      <a:rPr lang="en-US" sz="2000" b="1" i="1" smtClean="0">
                        <a:latin typeface="Cambria Math" panose="02040503050406030204" pitchFamily="18" charset="0"/>
                      </a:rPr>
                      <m:t>𝟒</m:t>
                    </m:r>
                    <m:r>
                      <a:rPr lang="en-US" sz="2000" b="1" i="1" smtClean="0">
                        <a:latin typeface="Cambria Math" panose="02040503050406030204" pitchFamily="18" charset="0"/>
                      </a:rPr>
                      <m:t>=</m:t>
                    </m:r>
                    <m:r>
                      <a:rPr lang="en-US" sz="2000" b="1" i="1" smtClean="0">
                        <a:latin typeface="Cambria Math" panose="02040503050406030204" pitchFamily="18" charset="0"/>
                      </a:rPr>
                      <m:t>𝟎</m:t>
                    </m:r>
                  </m:oMath>
                </a14:m>
                <a:endParaRPr lang="ru-RU" b="1" dirty="0"/>
              </a:p>
            </p:txBody>
          </p:sp>
        </mc:Choice>
        <mc:Fallback xmlns="">
          <p:sp>
            <p:nvSpPr>
              <p:cNvPr id="24" name="Объект 2"/>
              <p:cNvSpPr txBox="1">
                <a:spLocks noRot="1" noChangeAspect="1" noMove="1" noResize="1" noEditPoints="1" noAdjustHandles="1" noChangeArrowheads="1" noChangeShapeType="1" noTextEdit="1"/>
              </p:cNvSpPr>
              <p:nvPr/>
            </p:nvSpPr>
            <p:spPr>
              <a:xfrm>
                <a:off x="677334" y="1387770"/>
                <a:ext cx="2463749" cy="535518"/>
              </a:xfrm>
              <a:prstGeom prst="rect">
                <a:avLst/>
              </a:prstGeom>
              <a:blipFill rotWithShape="0">
                <a:blip r:embed="rId16"/>
                <a:stretch>
                  <a:fillRect l="-99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5" name="Объект 2"/>
              <p:cNvSpPr txBox="1">
                <a:spLocks/>
              </p:cNvSpPr>
              <p:nvPr/>
            </p:nvSpPr>
            <p:spPr>
              <a:xfrm>
                <a:off x="5265043" y="1982230"/>
                <a:ext cx="2657803" cy="5355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sSup>
                      <m:sSupPr>
                        <m:ctrlPr>
                          <a:rPr lang="en-US" sz="1900" b="1" i="1" smtClean="0">
                            <a:latin typeface="Cambria Math" panose="02040503050406030204" pitchFamily="18" charset="0"/>
                          </a:rPr>
                        </m:ctrlPr>
                      </m:sSupPr>
                      <m:e>
                        <m:r>
                          <a:rPr lang="en-US" sz="1900" b="1" i="1" smtClean="0">
                            <a:latin typeface="Cambria Math" panose="02040503050406030204" pitchFamily="18" charset="0"/>
                          </a:rPr>
                          <m:t>𝒙</m:t>
                        </m:r>
                      </m:e>
                      <m:sup>
                        <m:r>
                          <a:rPr lang="en-US" sz="1900" b="1" i="1" smtClean="0">
                            <a:latin typeface="Cambria Math" panose="02040503050406030204" pitchFamily="18" charset="0"/>
                          </a:rPr>
                          <m:t>𝟐</m:t>
                        </m:r>
                      </m:sup>
                    </m:sSup>
                    <m:r>
                      <a:rPr lang="en-US" sz="1900" b="1" i="1" smtClean="0">
                        <a:latin typeface="Cambria Math" panose="02040503050406030204" pitchFamily="18" charset="0"/>
                      </a:rPr>
                      <m:t>−</m:t>
                    </m:r>
                    <m:r>
                      <a:rPr lang="en-US" sz="1900" b="1" i="1" smtClean="0">
                        <a:latin typeface="Cambria Math" panose="02040503050406030204" pitchFamily="18" charset="0"/>
                      </a:rPr>
                      <m:t>𝟗</m:t>
                    </m:r>
                    <m:r>
                      <a:rPr lang="en-US" sz="1900" b="1" i="1" smtClean="0">
                        <a:latin typeface="Cambria Math" panose="02040503050406030204" pitchFamily="18" charset="0"/>
                      </a:rPr>
                      <m:t>𝒙</m:t>
                    </m:r>
                    <m:r>
                      <a:rPr lang="en-US" sz="1900" b="1" i="0" smtClean="0">
                        <a:latin typeface="Cambria Math" panose="02040503050406030204" pitchFamily="18" charset="0"/>
                      </a:rPr>
                      <m:t>+</m:t>
                    </m:r>
                    <m:r>
                      <a:rPr lang="en-US" sz="1900" b="1" i="1" smtClean="0">
                        <a:latin typeface="Cambria Math" panose="02040503050406030204" pitchFamily="18" charset="0"/>
                      </a:rPr>
                      <m:t>𝟐𝟎</m:t>
                    </m:r>
                    <m:r>
                      <a:rPr lang="en-US" sz="1900" b="1" i="1" smtClean="0">
                        <a:latin typeface="Cambria Math" panose="02040503050406030204" pitchFamily="18" charset="0"/>
                      </a:rPr>
                      <m:t>=</m:t>
                    </m:r>
                    <m:r>
                      <a:rPr lang="en-US" sz="1900" b="1" i="1" smtClean="0">
                        <a:latin typeface="Cambria Math" panose="02040503050406030204" pitchFamily="18" charset="0"/>
                      </a:rPr>
                      <m:t>𝟎</m:t>
                    </m:r>
                  </m:oMath>
                </a14:m>
                <a:endParaRPr lang="ru-RU" sz="1900" b="1" dirty="0"/>
              </a:p>
            </p:txBody>
          </p:sp>
        </mc:Choice>
        <mc:Fallback xmlns="">
          <p:sp>
            <p:nvSpPr>
              <p:cNvPr id="25" name="Объект 2"/>
              <p:cNvSpPr txBox="1">
                <a:spLocks noRot="1" noChangeAspect="1" noMove="1" noResize="1" noEditPoints="1" noAdjustHandles="1" noChangeArrowheads="1" noChangeShapeType="1" noTextEdit="1"/>
              </p:cNvSpPr>
              <p:nvPr/>
            </p:nvSpPr>
            <p:spPr>
              <a:xfrm>
                <a:off x="5265043" y="1982230"/>
                <a:ext cx="2657803" cy="535518"/>
              </a:xfrm>
              <a:prstGeom prst="rect">
                <a:avLst/>
              </a:prstGeom>
              <a:blipFill rotWithShape="0">
                <a:blip r:embed="rId17"/>
                <a:stretch>
                  <a:fillRect l="-91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6" name="Объект 2"/>
              <p:cNvSpPr txBox="1">
                <a:spLocks/>
              </p:cNvSpPr>
              <p:nvPr/>
            </p:nvSpPr>
            <p:spPr>
              <a:xfrm>
                <a:off x="677334" y="2729770"/>
                <a:ext cx="3999320" cy="5355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d>
                      <m:dPr>
                        <m:ctrlPr>
                          <a:rPr lang="en-US" sz="1900" b="1" i="1" smtClean="0">
                            <a:latin typeface="Cambria Math" panose="02040503050406030204" pitchFamily="18" charset="0"/>
                          </a:rPr>
                        </m:ctrlPr>
                      </m:dPr>
                      <m:e>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𝟏</m:t>
                        </m:r>
                      </m:e>
                    </m:d>
                    <m:d>
                      <m:dPr>
                        <m:ctrlPr>
                          <a:rPr lang="en-US" sz="1900" b="1" i="1" smtClean="0">
                            <a:latin typeface="Cambria Math" panose="02040503050406030204" pitchFamily="18" charset="0"/>
                          </a:rPr>
                        </m:ctrlPr>
                      </m:dPr>
                      <m:e>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𝟏</m:t>
                        </m:r>
                      </m:e>
                    </m:d>
                    <m:r>
                      <a:rPr lang="en-US" sz="1900" b="1" i="1" smtClean="0">
                        <a:latin typeface="Cambria Math" panose="02040503050406030204" pitchFamily="18" charset="0"/>
                      </a:rPr>
                      <m:t>=</m:t>
                    </m:r>
                    <m:r>
                      <a:rPr lang="en-US" sz="1900" b="1" i="1" smtClean="0">
                        <a:latin typeface="Cambria Math" panose="02040503050406030204" pitchFamily="18" charset="0"/>
                      </a:rPr>
                      <m:t>𝟐</m:t>
                    </m:r>
                    <m:r>
                      <a:rPr lang="en-US" sz="1900" b="1" i="1" smtClean="0">
                        <a:latin typeface="Cambria Math" panose="02040503050406030204" pitchFamily="18" charset="0"/>
                      </a:rPr>
                      <m:t>(</m:t>
                    </m:r>
                    <m:r>
                      <a:rPr lang="en-US" sz="1900" b="1" i="1" smtClean="0">
                        <a:latin typeface="Cambria Math" panose="02040503050406030204" pitchFamily="18" charset="0"/>
                      </a:rPr>
                      <m:t>𝟓</m:t>
                    </m:r>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𝟏𝟎</m:t>
                    </m:r>
                    <m:r>
                      <a:rPr lang="en-US" sz="1900" b="1" i="1" smtClean="0">
                        <a:latin typeface="Cambria Math" panose="02040503050406030204" pitchFamily="18" charset="0"/>
                      </a:rPr>
                      <m:t>,</m:t>
                    </m:r>
                    <m:r>
                      <a:rPr lang="en-US" sz="1900" b="1" i="1" smtClean="0">
                        <a:latin typeface="Cambria Math" panose="02040503050406030204" pitchFamily="18" charset="0"/>
                      </a:rPr>
                      <m:t>𝟓</m:t>
                    </m:r>
                    <m:r>
                      <a:rPr lang="en-US" sz="1900" b="1" i="1" smtClean="0">
                        <a:latin typeface="Cambria Math" panose="02040503050406030204" pitchFamily="18" charset="0"/>
                      </a:rPr>
                      <m:t>)</m:t>
                    </m:r>
                  </m:oMath>
                </a14:m>
                <a:endParaRPr lang="ru-RU" sz="1900" b="1" dirty="0"/>
              </a:p>
            </p:txBody>
          </p:sp>
        </mc:Choice>
        <mc:Fallback xmlns="">
          <p:sp>
            <p:nvSpPr>
              <p:cNvPr id="26" name="Объект 2"/>
              <p:cNvSpPr txBox="1">
                <a:spLocks noRot="1" noChangeAspect="1" noMove="1" noResize="1" noEditPoints="1" noAdjustHandles="1" noChangeArrowheads="1" noChangeShapeType="1" noTextEdit="1"/>
              </p:cNvSpPr>
              <p:nvPr/>
            </p:nvSpPr>
            <p:spPr>
              <a:xfrm>
                <a:off x="677334" y="2729770"/>
                <a:ext cx="3999320" cy="535518"/>
              </a:xfrm>
              <a:prstGeom prst="rect">
                <a:avLst/>
              </a:prstGeom>
              <a:blipFill rotWithShape="0">
                <a:blip r:embed="rId18"/>
                <a:stretch>
                  <a:fillRect l="-610"/>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7" name="Объект 2"/>
              <p:cNvSpPr txBox="1">
                <a:spLocks/>
              </p:cNvSpPr>
              <p:nvPr/>
            </p:nvSpPr>
            <p:spPr>
              <a:xfrm>
                <a:off x="5285833" y="2729770"/>
                <a:ext cx="3999320" cy="53551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14:m>
                  <m:oMath xmlns:m="http://schemas.openxmlformats.org/officeDocument/2006/math">
                    <m:sSup>
                      <m:sSupPr>
                        <m:ctrlPr>
                          <a:rPr lang="en-US" sz="1900" b="1" i="1" smtClean="0">
                            <a:latin typeface="Cambria Math" panose="02040503050406030204" pitchFamily="18" charset="0"/>
                          </a:rPr>
                        </m:ctrlPr>
                      </m:sSupPr>
                      <m:e>
                        <m:d>
                          <m:dPr>
                            <m:ctrlPr>
                              <a:rPr lang="en-US" sz="1900" b="1" i="1" smtClean="0">
                                <a:latin typeface="Cambria Math" panose="02040503050406030204" pitchFamily="18" charset="0"/>
                              </a:rPr>
                            </m:ctrlPr>
                          </m:dPr>
                          <m:e>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𝟐</m:t>
                            </m:r>
                          </m:e>
                        </m:d>
                      </m:e>
                      <m:sup>
                        <m:r>
                          <a:rPr lang="en-US" sz="1900" b="1" i="1" smtClean="0">
                            <a:latin typeface="Cambria Math" panose="02040503050406030204" pitchFamily="18" charset="0"/>
                          </a:rPr>
                          <m:t>𝟐</m:t>
                        </m:r>
                      </m:sup>
                    </m:sSup>
                    <m:r>
                      <a:rPr lang="en-US" sz="1900" b="1" i="1" smtClean="0">
                        <a:latin typeface="Cambria Math" panose="02040503050406030204" pitchFamily="18" charset="0"/>
                      </a:rPr>
                      <m:t>+</m:t>
                    </m:r>
                    <m:sSup>
                      <m:sSupPr>
                        <m:ctrlPr>
                          <a:rPr lang="en-US" sz="1900" b="1" i="1" smtClean="0">
                            <a:latin typeface="Cambria Math" panose="02040503050406030204" pitchFamily="18" charset="0"/>
                          </a:rPr>
                        </m:ctrlPr>
                      </m:sSupPr>
                      <m:e>
                        <m:d>
                          <m:dPr>
                            <m:ctrlPr>
                              <a:rPr lang="en-US" sz="1900" b="1" i="1" smtClean="0">
                                <a:latin typeface="Cambria Math" panose="02040503050406030204" pitchFamily="18" charset="0"/>
                              </a:rPr>
                            </m:ctrlPr>
                          </m:dPr>
                          <m:e>
                            <m:r>
                              <a:rPr lang="en-US" sz="1900" b="1" i="1" smtClean="0">
                                <a:latin typeface="Cambria Math" panose="02040503050406030204" pitchFamily="18" charset="0"/>
                              </a:rPr>
                              <m:t>𝒙</m:t>
                            </m:r>
                            <m:r>
                              <a:rPr lang="en-US" sz="1900" b="1" i="1" smtClean="0">
                                <a:latin typeface="Cambria Math" panose="02040503050406030204" pitchFamily="18" charset="0"/>
                              </a:rPr>
                              <m:t>−</m:t>
                            </m:r>
                            <m:r>
                              <a:rPr lang="en-US" sz="1900" b="1" i="1" smtClean="0">
                                <a:latin typeface="Cambria Math" panose="02040503050406030204" pitchFamily="18" charset="0"/>
                              </a:rPr>
                              <m:t>𝟑</m:t>
                            </m:r>
                          </m:e>
                        </m:d>
                      </m:e>
                      <m:sup>
                        <m:r>
                          <a:rPr lang="en-US" sz="1900" b="1" i="1" smtClean="0">
                            <a:latin typeface="Cambria Math" panose="02040503050406030204" pitchFamily="18" charset="0"/>
                          </a:rPr>
                          <m:t>𝟐</m:t>
                        </m:r>
                      </m:sup>
                    </m:sSup>
                    <m:r>
                      <a:rPr lang="en-US" sz="1900" b="1" i="1" smtClean="0">
                        <a:latin typeface="Cambria Math" panose="02040503050406030204" pitchFamily="18" charset="0"/>
                      </a:rPr>
                      <m:t>=</m:t>
                    </m:r>
                    <m:r>
                      <a:rPr lang="en-US" sz="1900" b="1" i="1" smtClean="0">
                        <a:latin typeface="Cambria Math" panose="02040503050406030204" pitchFamily="18" charset="0"/>
                      </a:rPr>
                      <m:t>𝟏𝟓</m:t>
                    </m:r>
                  </m:oMath>
                </a14:m>
                <a:endParaRPr lang="ru-RU" sz="1900" b="1" dirty="0"/>
              </a:p>
            </p:txBody>
          </p:sp>
        </mc:Choice>
        <mc:Fallback xmlns="">
          <p:sp>
            <p:nvSpPr>
              <p:cNvPr id="27" name="Объект 2"/>
              <p:cNvSpPr txBox="1">
                <a:spLocks noRot="1" noChangeAspect="1" noMove="1" noResize="1" noEditPoints="1" noAdjustHandles="1" noChangeArrowheads="1" noChangeShapeType="1" noTextEdit="1"/>
              </p:cNvSpPr>
              <p:nvPr/>
            </p:nvSpPr>
            <p:spPr>
              <a:xfrm>
                <a:off x="5285833" y="2729770"/>
                <a:ext cx="3999320" cy="535518"/>
              </a:xfrm>
              <a:prstGeom prst="rect">
                <a:avLst/>
              </a:prstGeom>
              <a:blipFill rotWithShape="0">
                <a:blip r:embed="rId19"/>
                <a:stretch>
                  <a:fillRect l="-610"/>
                </a:stretch>
              </a:blipFill>
            </p:spPr>
            <p:txBody>
              <a:bodyPr/>
              <a:lstStyle/>
              <a:p>
                <a:r>
                  <a:rPr lang="ru-RU">
                    <a:noFill/>
                  </a:rPr>
                  <a:t> </a:t>
                </a:r>
              </a:p>
            </p:txBody>
          </p:sp>
        </mc:Fallback>
      </mc:AlternateContent>
    </p:spTree>
    <p:extLst>
      <p:ext uri="{BB962C8B-B14F-4D97-AF65-F5344CB8AC3E}">
        <p14:creationId xmlns:p14="http://schemas.microsoft.com/office/powerpoint/2010/main" val="3912183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3.33333E-6 7.40741E-7 L -3.33333E-6 0.16319 " pathEditMode="relative" rAng="0" ptsTypes="AA">
                                      <p:cBhvr>
                                        <p:cTn id="34" dur="2000" fill="hold"/>
                                        <p:tgtEl>
                                          <p:spTgt spid="22"/>
                                        </p:tgtEl>
                                        <p:attrNameLst>
                                          <p:attrName>ppt_x</p:attrName>
                                          <p:attrName>ppt_y</p:attrName>
                                        </p:attrNameLst>
                                      </p:cBhvr>
                                      <p:rCtr x="0" y="8148"/>
                                    </p:animMotion>
                                  </p:childTnLst>
                                </p:cTn>
                              </p:par>
                              <p:par>
                                <p:cTn id="35" presetID="42" presetClass="path" presetSubtype="0" accel="50000" decel="50000" fill="hold" grpId="1" nodeType="withEffect">
                                  <p:stCondLst>
                                    <p:cond delay="0"/>
                                  </p:stCondLst>
                                  <p:childTnLst>
                                    <p:animMotion origin="layout" path="M -1.25E-6 2.96296E-6 L 0.00117 0.20347 " pathEditMode="relative" rAng="0" ptsTypes="AA">
                                      <p:cBhvr>
                                        <p:cTn id="36" dur="2000" fill="hold"/>
                                        <p:tgtEl>
                                          <p:spTgt spid="26"/>
                                        </p:tgtEl>
                                        <p:attrNameLst>
                                          <p:attrName>ppt_x</p:attrName>
                                          <p:attrName>ppt_y</p:attrName>
                                        </p:attrNameLst>
                                      </p:cBhvr>
                                      <p:rCtr x="52" y="10162"/>
                                    </p:animMotion>
                                  </p:childTnLst>
                                </p:cTn>
                              </p:par>
                              <p:par>
                                <p:cTn id="37" presetID="42" presetClass="path" presetSubtype="0" accel="50000" decel="50000" fill="hold" grpId="1" nodeType="withEffect">
                                  <p:stCondLst>
                                    <p:cond delay="0"/>
                                  </p:stCondLst>
                                  <p:childTnLst>
                                    <p:animMotion origin="layout" path="M 4.58333E-6 7.40741E-7 L 0.00104 0.16852 " pathEditMode="relative" rAng="0" ptsTypes="AA">
                                      <p:cBhvr>
                                        <p:cTn id="38" dur="2000" fill="hold"/>
                                        <p:tgtEl>
                                          <p:spTgt spid="25"/>
                                        </p:tgtEl>
                                        <p:attrNameLst>
                                          <p:attrName>ppt_x</p:attrName>
                                          <p:attrName>ppt_y</p:attrName>
                                        </p:attrNameLst>
                                      </p:cBhvr>
                                      <p:rCtr x="52" y="8426"/>
                                    </p:animMotion>
                                  </p:childTnLst>
                                </p:cTn>
                              </p:par>
                              <p:par>
                                <p:cTn id="39" presetID="42" presetClass="path" presetSubtype="0" accel="50000" decel="50000" fill="hold" grpId="1" nodeType="withEffect">
                                  <p:stCondLst>
                                    <p:cond delay="0"/>
                                  </p:stCondLst>
                                  <p:childTnLst>
                                    <p:animMotion origin="layout" path="M 3.95833E-6 2.96296E-6 L -0.00026 0.21759 " pathEditMode="relative" rAng="0" ptsTypes="AA">
                                      <p:cBhvr>
                                        <p:cTn id="40" dur="2000" fill="hold"/>
                                        <p:tgtEl>
                                          <p:spTgt spid="27"/>
                                        </p:tgtEl>
                                        <p:attrNameLst>
                                          <p:attrName>ppt_x</p:attrName>
                                          <p:attrName>ppt_y</p:attrName>
                                        </p:attrNameLst>
                                      </p:cBhvr>
                                      <p:rCtr x="-13" y="10880"/>
                                    </p:animMotion>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14" grpId="0"/>
      <p:bldP spid="16" grpId="0"/>
      <p:bldP spid="19" grpId="0"/>
      <p:bldP spid="20" grpId="0"/>
      <p:bldP spid="22" grpId="0"/>
      <p:bldP spid="22" grpId="1"/>
      <p:bldP spid="23" grpId="0"/>
      <p:bldP spid="24" grpId="0"/>
      <p:bldP spid="25" grpId="0"/>
      <p:bldP spid="25" grpId="1"/>
      <p:bldP spid="26" grpId="0"/>
      <p:bldP spid="26" grpId="1"/>
      <p:bldP spid="27" grpId="0"/>
      <p:bldP spid="2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Экономическая задача. </a:t>
            </a:r>
            <a:r>
              <a:rPr lang="en-US" sz="4000" dirty="0" smtClean="0"/>
              <a:t/>
            </a:r>
            <a:br>
              <a:rPr lang="en-US" sz="4000" dirty="0" smtClean="0"/>
            </a:br>
            <a:r>
              <a:rPr lang="ru-RU" sz="4000" dirty="0" smtClean="0"/>
              <a:t>Типовые задания ЕГЭ</a:t>
            </a:r>
            <a:endParaRPr lang="ru-RU" dirty="0"/>
          </a:p>
        </p:txBody>
      </p:sp>
      <p:sp>
        <p:nvSpPr>
          <p:cNvPr id="3" name="Объект 2"/>
          <p:cNvSpPr>
            <a:spLocks noGrp="1"/>
          </p:cNvSpPr>
          <p:nvPr>
            <p:ph idx="1"/>
          </p:nvPr>
        </p:nvSpPr>
        <p:spPr>
          <a:xfrm>
            <a:off x="677334" y="2160589"/>
            <a:ext cx="9715604" cy="3880773"/>
          </a:xfrm>
        </p:spPr>
        <p:txBody>
          <a:bodyPr>
            <a:normAutofit fontScale="92500" lnSpcReduction="10000"/>
          </a:bodyPr>
          <a:lstStyle/>
          <a:p>
            <a:pPr marL="0" indent="0">
              <a:buNone/>
            </a:pPr>
            <a:r>
              <a:rPr lang="ru-RU" sz="2200" b="1" dirty="0">
                <a:solidFill>
                  <a:srgbClr val="C00000"/>
                </a:solidFill>
              </a:rPr>
              <a:t>Задание 17.</a:t>
            </a:r>
            <a:r>
              <a:rPr lang="ru-RU" sz="2000" b="1" dirty="0"/>
              <a:t> </a:t>
            </a:r>
            <a:r>
              <a:rPr lang="ru-RU" sz="2400" b="1" dirty="0"/>
              <a:t>В</a:t>
            </a:r>
            <a:r>
              <a:rPr lang="ru-RU" sz="2400" b="1" baseline="-25000" dirty="0"/>
              <a:t> </a:t>
            </a:r>
            <a:r>
              <a:rPr lang="ru-RU" sz="2400" b="1" dirty="0"/>
              <a:t>июле 2020 года планируется взять кредит в банке на сумму </a:t>
            </a:r>
            <a:r>
              <a:rPr lang="ru-RU" sz="2400" b="1" dirty="0" smtClean="0"/>
              <a:t>400</a:t>
            </a:r>
            <a:r>
              <a:rPr lang="en-US" sz="2400" b="1" dirty="0" smtClean="0"/>
              <a:t> </a:t>
            </a:r>
            <a:r>
              <a:rPr lang="ru-RU" sz="2400" b="1" dirty="0" smtClean="0"/>
              <a:t>000 </a:t>
            </a:r>
            <a:r>
              <a:rPr lang="ru-RU" sz="2400" b="1" dirty="0"/>
              <a:t>рублей. Условия его возврата таковы:</a:t>
            </a:r>
            <a:br>
              <a:rPr lang="ru-RU" sz="2400" b="1" dirty="0"/>
            </a:br>
            <a:r>
              <a:rPr lang="ru-RU" sz="2400" b="1" dirty="0"/>
              <a:t/>
            </a:r>
            <a:br>
              <a:rPr lang="ru-RU" sz="2400" b="1" dirty="0"/>
            </a:br>
            <a:r>
              <a:rPr lang="ru-RU" sz="2400" b="1" dirty="0"/>
              <a:t>– каждый январь долг возрастает на r</a:t>
            </a:r>
            <a:r>
              <a:rPr lang="ru-RU" sz="2400" b="1" baseline="-25000" dirty="0"/>
              <a:t> </a:t>
            </a:r>
            <a:r>
              <a:rPr lang="ru-RU" sz="2400" b="1" dirty="0"/>
              <a:t>% по сравнению с концом предыдущего года;</a:t>
            </a:r>
            <a:br>
              <a:rPr lang="ru-RU" sz="2400" b="1" dirty="0"/>
            </a:br>
            <a:r>
              <a:rPr lang="ru-RU" sz="2400" b="1" dirty="0"/>
              <a:t/>
            </a:r>
            <a:br>
              <a:rPr lang="ru-RU" sz="2400" b="1" dirty="0"/>
            </a:br>
            <a:r>
              <a:rPr lang="ru-RU" sz="2400" b="1" dirty="0"/>
              <a:t>– с февраля по июнь каждого года необходимо выплачивать одним платежом часть долга</a:t>
            </a:r>
            <a:br>
              <a:rPr lang="ru-RU" sz="2400" b="1" dirty="0"/>
            </a:br>
            <a:r>
              <a:rPr lang="ru-RU" sz="2400" b="1" dirty="0"/>
              <a:t/>
            </a:r>
            <a:br>
              <a:rPr lang="ru-RU" sz="2400" b="1" dirty="0"/>
            </a:br>
            <a:r>
              <a:rPr lang="ru-RU" sz="2400" b="1" dirty="0"/>
              <a:t>Найдите число r, если известно, что кредит был полностью погашен за два года, причем в первый год было переведено </a:t>
            </a:r>
            <a:r>
              <a:rPr lang="ru-RU" sz="2400" b="1" dirty="0" smtClean="0"/>
              <a:t>330</a:t>
            </a:r>
            <a:r>
              <a:rPr lang="en-US" sz="2400" b="1" dirty="0" smtClean="0"/>
              <a:t> </a:t>
            </a:r>
            <a:r>
              <a:rPr lang="ru-RU" sz="2400" b="1" dirty="0" smtClean="0"/>
              <a:t>000 </a:t>
            </a:r>
            <a:r>
              <a:rPr lang="ru-RU" sz="2400" b="1" dirty="0"/>
              <a:t>рублей, а во второй год – </a:t>
            </a:r>
            <a:r>
              <a:rPr lang="ru-RU" sz="2400" b="1" dirty="0" smtClean="0"/>
              <a:t>121</a:t>
            </a:r>
            <a:r>
              <a:rPr lang="en-US" sz="2400" b="1" dirty="0" smtClean="0"/>
              <a:t> </a:t>
            </a:r>
            <a:r>
              <a:rPr lang="ru-RU" sz="2400" b="1" dirty="0" smtClean="0"/>
              <a:t>000 </a:t>
            </a:r>
            <a:r>
              <a:rPr lang="ru-RU" sz="2400" b="1" dirty="0"/>
              <a:t>рублей.</a:t>
            </a:r>
          </a:p>
        </p:txBody>
      </p:sp>
    </p:spTree>
    <p:extLst>
      <p:ext uri="{BB962C8B-B14F-4D97-AF65-F5344CB8AC3E}">
        <p14:creationId xmlns:p14="http://schemas.microsoft.com/office/powerpoint/2010/main" val="157735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4230671" y="1446259"/>
            <a:ext cx="338554" cy="461665"/>
          </a:xfrm>
          <a:prstGeom prst="rect">
            <a:avLst/>
          </a:prstGeom>
          <a:noFill/>
        </p:spPr>
        <p:txBody>
          <a:bodyPr wrap="none" rtlCol="0">
            <a:spAutoFit/>
          </a:bodyPr>
          <a:lstStyle/>
          <a:p>
            <a:r>
              <a:rPr lang="ru-RU" sz="2400" b="1" dirty="0" smtClean="0"/>
              <a:t>+</a:t>
            </a:r>
            <a:endParaRPr lang="ru-RU" sz="2400" b="1" dirty="0"/>
          </a:p>
        </p:txBody>
      </p:sp>
      <p:pic>
        <p:nvPicPr>
          <p:cNvPr id="16" name="Рисунок 15"/>
          <p:cNvPicPr>
            <a:picLocks noChangeAspect="1"/>
          </p:cNvPicPr>
          <p:nvPr/>
        </p:nvPicPr>
        <p:blipFill>
          <a:blip r:embed="rId2"/>
          <a:stretch>
            <a:fillRect/>
          </a:stretch>
        </p:blipFill>
        <p:spPr>
          <a:xfrm>
            <a:off x="4614076" y="2425022"/>
            <a:ext cx="2673738" cy="1164561"/>
          </a:xfrm>
          <a:prstGeom prst="rect">
            <a:avLst/>
          </a:prstGeom>
        </p:spPr>
      </p:pic>
      <p:sp>
        <p:nvSpPr>
          <p:cNvPr id="17" name="TextBox 16"/>
          <p:cNvSpPr txBox="1"/>
          <p:nvPr/>
        </p:nvSpPr>
        <p:spPr>
          <a:xfrm>
            <a:off x="7707155" y="1446259"/>
            <a:ext cx="338554" cy="461665"/>
          </a:xfrm>
          <a:prstGeom prst="rect">
            <a:avLst/>
          </a:prstGeom>
          <a:noFill/>
        </p:spPr>
        <p:txBody>
          <a:bodyPr wrap="none" rtlCol="0">
            <a:spAutoFit/>
          </a:bodyPr>
          <a:lstStyle/>
          <a:p>
            <a:r>
              <a:rPr lang="ru-RU" sz="2400" b="1" dirty="0" smtClean="0"/>
              <a:t>=</a:t>
            </a:r>
            <a:endParaRPr lang="ru-RU" sz="2400" b="1" dirty="0"/>
          </a:p>
        </p:txBody>
      </p:sp>
      <p:grpSp>
        <p:nvGrpSpPr>
          <p:cNvPr id="21" name="Группа 20"/>
          <p:cNvGrpSpPr/>
          <p:nvPr/>
        </p:nvGrpSpPr>
        <p:grpSpPr>
          <a:xfrm>
            <a:off x="8316451" y="1091448"/>
            <a:ext cx="3037349" cy="1499905"/>
            <a:chOff x="9294220" y="1787783"/>
            <a:chExt cx="3037349" cy="1499905"/>
          </a:xfrm>
        </p:grpSpPr>
        <p:pic>
          <p:nvPicPr>
            <p:cNvPr id="20" name="Рисунок 19"/>
            <p:cNvPicPr>
              <a:picLocks noChangeAspect="1"/>
            </p:cNvPicPr>
            <p:nvPr/>
          </p:nvPicPr>
          <p:blipFill>
            <a:blip r:embed="rId2"/>
            <a:stretch>
              <a:fillRect/>
            </a:stretch>
          </p:blipFill>
          <p:spPr>
            <a:xfrm>
              <a:off x="9294220" y="1787783"/>
              <a:ext cx="2673738" cy="1164561"/>
            </a:xfrm>
            <a:prstGeom prst="rect">
              <a:avLst/>
            </a:prstGeom>
          </p:spPr>
        </p:pic>
        <p:pic>
          <p:nvPicPr>
            <p:cNvPr id="19" name="Рисунок 1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50740" y="2141685"/>
              <a:ext cx="2680829" cy="1146003"/>
            </a:xfrm>
            <a:prstGeom prst="rect">
              <a:avLst/>
            </a:prstGeom>
          </p:spPr>
        </p:pic>
      </p:grpSp>
      <p:pic>
        <p:nvPicPr>
          <p:cNvPr id="22" name="Рисунок 21"/>
          <p:cNvPicPr>
            <a:picLocks noChangeAspect="1"/>
          </p:cNvPicPr>
          <p:nvPr/>
        </p:nvPicPr>
        <p:blipFill>
          <a:blip r:embed="rId2"/>
          <a:stretch>
            <a:fillRect/>
          </a:stretch>
        </p:blipFill>
        <p:spPr>
          <a:xfrm>
            <a:off x="4608013" y="4006072"/>
            <a:ext cx="2673738" cy="1164561"/>
          </a:xfrm>
          <a:prstGeom prst="rect">
            <a:avLst/>
          </a:prstGeom>
        </p:spPr>
      </p:pic>
      <p:sp>
        <p:nvSpPr>
          <p:cNvPr id="23" name="TextBox 22"/>
          <p:cNvSpPr txBox="1"/>
          <p:nvPr/>
        </p:nvSpPr>
        <p:spPr>
          <a:xfrm>
            <a:off x="4288346" y="3788445"/>
            <a:ext cx="325730" cy="461665"/>
          </a:xfrm>
          <a:prstGeom prst="rect">
            <a:avLst/>
          </a:prstGeom>
          <a:noFill/>
        </p:spPr>
        <p:txBody>
          <a:bodyPr wrap="none" rtlCol="0">
            <a:spAutoFit/>
          </a:bodyPr>
          <a:lstStyle/>
          <a:p>
            <a:r>
              <a:rPr lang="ru-RU" sz="2400" b="1" dirty="0" smtClean="0"/>
              <a:t>х</a:t>
            </a:r>
            <a:endParaRPr lang="ru-RU" sz="2400" b="1" dirty="0"/>
          </a:p>
        </p:txBody>
      </p:sp>
      <p:sp>
        <p:nvSpPr>
          <p:cNvPr id="24" name="TextBox 23"/>
          <p:cNvSpPr txBox="1"/>
          <p:nvPr/>
        </p:nvSpPr>
        <p:spPr>
          <a:xfrm>
            <a:off x="4815114" y="3636709"/>
            <a:ext cx="1122977" cy="830997"/>
          </a:xfrm>
          <a:prstGeom prst="rect">
            <a:avLst/>
          </a:prstGeom>
          <a:noFill/>
        </p:spPr>
        <p:txBody>
          <a:bodyPr wrap="square" rtlCol="0">
            <a:spAutoFit/>
          </a:bodyPr>
          <a:lstStyle/>
          <a:p>
            <a:r>
              <a:rPr lang="ru-RU" sz="4800" b="1" dirty="0" smtClean="0"/>
              <a:t>1,1</a:t>
            </a:r>
            <a:endParaRPr lang="ru-RU" sz="4800" b="1" dirty="0"/>
          </a:p>
        </p:txBody>
      </p:sp>
      <p:sp>
        <p:nvSpPr>
          <p:cNvPr id="25" name="TextBox 24"/>
          <p:cNvSpPr txBox="1"/>
          <p:nvPr/>
        </p:nvSpPr>
        <p:spPr>
          <a:xfrm>
            <a:off x="6101205" y="3788875"/>
            <a:ext cx="338554" cy="461665"/>
          </a:xfrm>
          <a:prstGeom prst="rect">
            <a:avLst/>
          </a:prstGeom>
          <a:noFill/>
        </p:spPr>
        <p:txBody>
          <a:bodyPr wrap="none" rtlCol="0">
            <a:spAutoFit/>
          </a:bodyPr>
          <a:lstStyle/>
          <a:p>
            <a:r>
              <a:rPr lang="ru-RU" sz="2400" b="1" dirty="0" smtClean="0"/>
              <a:t>=</a:t>
            </a:r>
            <a:endParaRPr lang="ru-RU" sz="2400" b="1" dirty="0"/>
          </a:p>
        </p:txBody>
      </p:sp>
      <p:grpSp>
        <p:nvGrpSpPr>
          <p:cNvPr id="26" name="Группа 25"/>
          <p:cNvGrpSpPr/>
          <p:nvPr/>
        </p:nvGrpSpPr>
        <p:grpSpPr>
          <a:xfrm>
            <a:off x="6743425" y="3282807"/>
            <a:ext cx="3037349" cy="1499905"/>
            <a:chOff x="9294220" y="1787783"/>
            <a:chExt cx="3037349" cy="1499905"/>
          </a:xfrm>
        </p:grpSpPr>
        <p:pic>
          <p:nvPicPr>
            <p:cNvPr id="27" name="Рисунок 26"/>
            <p:cNvPicPr>
              <a:picLocks noChangeAspect="1"/>
            </p:cNvPicPr>
            <p:nvPr/>
          </p:nvPicPr>
          <p:blipFill>
            <a:blip r:embed="rId2"/>
            <a:stretch>
              <a:fillRect/>
            </a:stretch>
          </p:blipFill>
          <p:spPr>
            <a:xfrm>
              <a:off x="9294220" y="1787783"/>
              <a:ext cx="2673738" cy="1164561"/>
            </a:xfrm>
            <a:prstGeom prst="rect">
              <a:avLst/>
            </a:prstGeom>
          </p:spPr>
        </p:pic>
        <p:pic>
          <p:nvPicPr>
            <p:cNvPr id="28" name="Рисунок 2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50740" y="2141685"/>
              <a:ext cx="2680829" cy="1146003"/>
            </a:xfrm>
            <a:prstGeom prst="rect">
              <a:avLst/>
            </a:prstGeom>
          </p:spPr>
        </p:pic>
      </p:grpSp>
      <p:sp>
        <p:nvSpPr>
          <p:cNvPr id="30" name="TextBox 29"/>
          <p:cNvSpPr txBox="1"/>
          <p:nvPr/>
        </p:nvSpPr>
        <p:spPr>
          <a:xfrm>
            <a:off x="4304348" y="5072084"/>
            <a:ext cx="1866918" cy="830997"/>
          </a:xfrm>
          <a:prstGeom prst="rect">
            <a:avLst/>
          </a:prstGeom>
          <a:noFill/>
        </p:spPr>
        <p:txBody>
          <a:bodyPr wrap="square" rtlCol="0">
            <a:spAutoFit/>
          </a:bodyPr>
          <a:lstStyle/>
          <a:p>
            <a:r>
              <a:rPr lang="ru-RU" sz="4800" b="1" dirty="0" smtClean="0"/>
              <a:t>1,1=1</a:t>
            </a:r>
            <a:endParaRPr lang="ru-RU" sz="4800" b="1" dirty="0"/>
          </a:p>
        </p:txBody>
      </p:sp>
      <p:sp>
        <p:nvSpPr>
          <p:cNvPr id="31" name="TextBox 30"/>
          <p:cNvSpPr txBox="1"/>
          <p:nvPr/>
        </p:nvSpPr>
        <p:spPr>
          <a:xfrm>
            <a:off x="5009036" y="1273389"/>
            <a:ext cx="1258678" cy="830997"/>
          </a:xfrm>
          <a:prstGeom prst="rect">
            <a:avLst/>
          </a:prstGeom>
          <a:noFill/>
        </p:spPr>
        <p:txBody>
          <a:bodyPr wrap="none" rtlCol="0">
            <a:spAutoFit/>
          </a:bodyPr>
          <a:lstStyle/>
          <a:p>
            <a:r>
              <a:rPr lang="ru-RU" sz="4800" b="1" dirty="0" smtClean="0"/>
              <a:t>10%</a:t>
            </a:r>
            <a:endParaRPr lang="ru-RU" sz="4800" b="1" dirty="0"/>
          </a:p>
        </p:txBody>
      </p:sp>
      <p:pic>
        <p:nvPicPr>
          <p:cNvPr id="18" name="Рисунок 1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55585" y="1100726"/>
            <a:ext cx="2680829" cy="1146003"/>
          </a:xfrm>
          <a:prstGeom prst="rect">
            <a:avLst/>
          </a:prstGeom>
        </p:spPr>
      </p:pic>
      <mc:AlternateContent xmlns:mc="http://schemas.openxmlformats.org/markup-compatibility/2006" xmlns:a14="http://schemas.microsoft.com/office/drawing/2010/main">
        <mc:Choice Requires="a14">
          <p:sp>
            <p:nvSpPr>
              <p:cNvPr id="36" name="TextBox 35"/>
              <p:cNvSpPr txBox="1"/>
              <p:nvPr/>
            </p:nvSpPr>
            <p:spPr>
              <a:xfrm>
                <a:off x="6439759" y="5211548"/>
                <a:ext cx="964367"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b="1">
                          <a:latin typeface="Cambria Math" panose="02040503050406030204" pitchFamily="18" charset="0"/>
                        </a:rPr>
                        <m:t>𝟏𝟎</m:t>
                      </m:r>
                      <m:r>
                        <a:rPr lang="en-US" sz="3200" b="1">
                          <a:latin typeface="Cambria Math" panose="02040503050406030204" pitchFamily="18" charset="0"/>
                        </a:rPr>
                        <m:t>%</m:t>
                      </m:r>
                    </m:oMath>
                  </m:oMathPara>
                </a14:m>
                <a:endParaRPr lang="ru-RU" sz="4800" b="1" dirty="0"/>
              </a:p>
            </p:txBody>
          </p:sp>
        </mc:Choice>
        <mc:Fallback xmlns="">
          <p:sp>
            <p:nvSpPr>
              <p:cNvPr id="36" name="TextBox 35"/>
              <p:cNvSpPr txBox="1">
                <a:spLocks noRot="1" noChangeAspect="1" noMove="1" noResize="1" noEditPoints="1" noAdjustHandles="1" noChangeArrowheads="1" noChangeShapeType="1" noTextEdit="1"/>
              </p:cNvSpPr>
              <p:nvPr/>
            </p:nvSpPr>
            <p:spPr>
              <a:xfrm>
                <a:off x="6439759" y="5211548"/>
                <a:ext cx="964367" cy="584775"/>
              </a:xfrm>
              <a:prstGeom prst="rect">
                <a:avLst/>
              </a:prstGeom>
              <a:blipFill rotWithShape="0">
                <a:blip r:embed="rId4"/>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6490932" y="4908938"/>
                <a:ext cx="1110486" cy="1133067"/>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ru-RU" sz="3600" b="1" i="1" smtClean="0">
                              <a:latin typeface="Cambria Math" panose="02040503050406030204" pitchFamily="18" charset="0"/>
                            </a:rPr>
                          </m:ctrlPr>
                        </m:fPr>
                        <m:num>
                          <m:r>
                            <a:rPr lang="ru-RU" sz="3600" b="1" i="1" smtClean="0">
                              <a:latin typeface="Cambria Math" panose="02040503050406030204" pitchFamily="18" charset="0"/>
                            </a:rPr>
                            <m:t>𝟏𝟎</m:t>
                          </m:r>
                        </m:num>
                        <m:den>
                          <m:r>
                            <a:rPr lang="ru-RU" sz="3600" b="1" i="1" smtClean="0">
                              <a:latin typeface="Cambria Math" panose="02040503050406030204" pitchFamily="18" charset="0"/>
                            </a:rPr>
                            <m:t>𝟏𝟎𝟎</m:t>
                          </m:r>
                        </m:den>
                      </m:f>
                      <m:r>
                        <a:rPr lang="en-US" sz="3600" b="1" i="1" smtClean="0">
                          <a:latin typeface="Cambria Math" panose="02040503050406030204" pitchFamily="18" charset="0"/>
                        </a:rPr>
                        <m:t> </m:t>
                      </m:r>
                    </m:oMath>
                  </m:oMathPara>
                </a14:m>
                <a:endParaRPr lang="ru-RU" sz="2400" dirty="0"/>
              </a:p>
            </p:txBody>
          </p:sp>
        </mc:Choice>
        <mc:Fallback xmlns="">
          <p:sp>
            <p:nvSpPr>
              <p:cNvPr id="33" name="TextBox 32"/>
              <p:cNvSpPr txBox="1">
                <a:spLocks noRot="1" noChangeAspect="1" noMove="1" noResize="1" noEditPoints="1" noAdjustHandles="1" noChangeArrowheads="1" noChangeShapeType="1" noTextEdit="1"/>
              </p:cNvSpPr>
              <p:nvPr/>
            </p:nvSpPr>
            <p:spPr>
              <a:xfrm>
                <a:off x="6490932" y="4908938"/>
                <a:ext cx="1110486" cy="1133067"/>
              </a:xfrm>
              <a:prstGeom prst="rect">
                <a:avLst/>
              </a:prstGeom>
              <a:blipFill rotWithShape="0">
                <a:blip r:embed="rId5"/>
                <a:stretch>
                  <a:fillRect/>
                </a:stretch>
              </a:blipFill>
            </p:spPr>
            <p:txBody>
              <a:bodyPr/>
              <a:lstStyle/>
              <a:p>
                <a:r>
                  <a:rPr lang="ru-RU">
                    <a:noFill/>
                  </a:rPr>
                  <a:t> </a:t>
                </a:r>
              </a:p>
            </p:txBody>
          </p:sp>
        </mc:Fallback>
      </mc:AlternateContent>
      <p:sp>
        <p:nvSpPr>
          <p:cNvPr id="37" name="Заголовок 1"/>
          <p:cNvSpPr>
            <a:spLocks noGrp="1"/>
          </p:cNvSpPr>
          <p:nvPr>
            <p:ph type="title"/>
          </p:nvPr>
        </p:nvSpPr>
        <p:spPr>
          <a:xfrm>
            <a:off x="838200" y="365125"/>
            <a:ext cx="10515600" cy="651051"/>
          </a:xfrm>
        </p:spPr>
        <p:txBody>
          <a:bodyPr>
            <a:normAutofit/>
          </a:bodyPr>
          <a:lstStyle/>
          <a:p>
            <a:pPr algn="ctr"/>
            <a:r>
              <a:rPr lang="ru-RU" b="1" dirty="0" smtClean="0"/>
              <a:t>Начисление процентов</a:t>
            </a:r>
            <a:endParaRPr lang="ru-RU" b="1" dirty="0"/>
          </a:p>
        </p:txBody>
      </p:sp>
      <p:sp>
        <p:nvSpPr>
          <p:cNvPr id="38" name="TextBox 37"/>
          <p:cNvSpPr txBox="1"/>
          <p:nvPr/>
        </p:nvSpPr>
        <p:spPr>
          <a:xfrm>
            <a:off x="6081969" y="5244638"/>
            <a:ext cx="338554" cy="461665"/>
          </a:xfrm>
          <a:prstGeom prst="rect">
            <a:avLst/>
          </a:prstGeom>
          <a:noFill/>
        </p:spPr>
        <p:txBody>
          <a:bodyPr wrap="none" rtlCol="0">
            <a:spAutoFit/>
          </a:bodyPr>
          <a:lstStyle/>
          <a:p>
            <a:r>
              <a:rPr lang="ru-RU" sz="2400" b="1" dirty="0" smtClean="0"/>
              <a:t>+</a:t>
            </a:r>
            <a:endParaRPr lang="ru-RU" sz="2400" b="1" dirty="0"/>
          </a:p>
        </p:txBody>
      </p:sp>
    </p:spTree>
    <p:extLst>
      <p:ext uri="{BB962C8B-B14F-4D97-AF65-F5344CB8AC3E}">
        <p14:creationId xmlns:p14="http://schemas.microsoft.com/office/powerpoint/2010/main" val="1255127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0.00338 4.07407E-6 L -0.26914 -0.19676 " pathEditMode="relative" rAng="0" ptsTypes="AA">
                                      <p:cBhvr>
                                        <p:cTn id="16" dur="2000" fill="hold"/>
                                        <p:tgtEl>
                                          <p:spTgt spid="16"/>
                                        </p:tgtEl>
                                        <p:attrNameLst>
                                          <p:attrName>ppt_x</p:attrName>
                                          <p:attrName>ppt_y</p:attrName>
                                        </p:attrNameLst>
                                      </p:cBhvr>
                                      <p:rCtr x="-13294" y="-9838"/>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2.08333E-7 -1.48148E-6 L -0.26992 -0.08356 " pathEditMode="relative" rAng="0" ptsTypes="AA">
                                      <p:cBhvr>
                                        <p:cTn id="50" dur="2000" fill="hold"/>
                                        <p:tgtEl>
                                          <p:spTgt spid="22"/>
                                        </p:tgtEl>
                                        <p:attrNameLst>
                                          <p:attrName>ppt_x</p:attrName>
                                          <p:attrName>ppt_y</p:attrName>
                                        </p:attrNameLst>
                                      </p:cBhvr>
                                      <p:rCtr x="-13503" y="-4190"/>
                                    </p:animMotion>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down)">
                                      <p:cBhvr>
                                        <p:cTn id="55" dur="500"/>
                                        <p:tgtEl>
                                          <p:spTgt spid="2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down)">
                                      <p:cBhvr>
                                        <p:cTn id="65" dur="500"/>
                                        <p:tgtEl>
                                          <p:spTgt spid="2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down)">
                                      <p:cBhvr>
                                        <p:cTn id="70" dur="500"/>
                                        <p:tgtEl>
                                          <p:spTgt spid="2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500"/>
                                        <p:tgtEl>
                                          <p:spTgt spid="3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3" grpId="0"/>
      <p:bldP spid="24" grpId="0"/>
      <p:bldP spid="25" grpId="0"/>
      <p:bldP spid="30" grpId="0"/>
      <p:bldP spid="31" grpId="0"/>
      <p:bldP spid="36" grpId="0"/>
      <p:bldP spid="33" grpId="0" animBg="1"/>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Экономическая задача. Типовые задания ЕГЭ</a:t>
            </a:r>
            <a:endParaRPr lang="ru-RU" dirty="0"/>
          </a:p>
        </p:txBody>
      </p:sp>
      <p:sp>
        <p:nvSpPr>
          <p:cNvPr id="3" name="Объект 2"/>
          <p:cNvSpPr>
            <a:spLocks noGrp="1"/>
          </p:cNvSpPr>
          <p:nvPr>
            <p:ph idx="1"/>
          </p:nvPr>
        </p:nvSpPr>
        <p:spPr>
          <a:xfrm>
            <a:off x="677334" y="2160589"/>
            <a:ext cx="9715604" cy="3880773"/>
          </a:xfrm>
        </p:spPr>
        <p:txBody>
          <a:bodyPr>
            <a:normAutofit fontScale="92500" lnSpcReduction="10000"/>
          </a:bodyPr>
          <a:lstStyle/>
          <a:p>
            <a:pPr marL="0" indent="0">
              <a:buNone/>
            </a:pPr>
            <a:r>
              <a:rPr lang="ru-RU" sz="2200" b="1" dirty="0">
                <a:solidFill>
                  <a:srgbClr val="C00000"/>
                </a:solidFill>
              </a:rPr>
              <a:t>Задание 17.</a:t>
            </a:r>
            <a:r>
              <a:rPr lang="ru-RU" sz="2000" b="1" dirty="0"/>
              <a:t> </a:t>
            </a:r>
            <a:r>
              <a:rPr lang="ru-RU" sz="2400" b="1" dirty="0"/>
              <a:t>В</a:t>
            </a:r>
            <a:r>
              <a:rPr lang="ru-RU" sz="2400" b="1" baseline="-25000" dirty="0"/>
              <a:t> </a:t>
            </a:r>
            <a:r>
              <a:rPr lang="ru-RU" sz="2400" b="1" dirty="0"/>
              <a:t>июле 2020 года планируется взять кредит в банке на сумму </a:t>
            </a:r>
            <a:r>
              <a:rPr lang="ru-RU" sz="2400" b="1" dirty="0" smtClean="0"/>
              <a:t>400</a:t>
            </a:r>
            <a:r>
              <a:rPr lang="en-US" sz="2400" b="1" dirty="0" smtClean="0"/>
              <a:t> </a:t>
            </a:r>
            <a:r>
              <a:rPr lang="ru-RU" sz="2400" b="1" dirty="0" smtClean="0"/>
              <a:t>000 </a:t>
            </a:r>
            <a:r>
              <a:rPr lang="ru-RU" sz="2400" b="1" dirty="0"/>
              <a:t>рублей. Условия его возврата таковы:</a:t>
            </a:r>
            <a:br>
              <a:rPr lang="ru-RU" sz="2400" b="1" dirty="0"/>
            </a:br>
            <a:r>
              <a:rPr lang="ru-RU" sz="2400" b="1" dirty="0"/>
              <a:t/>
            </a:r>
            <a:br>
              <a:rPr lang="ru-RU" sz="2400" b="1" dirty="0"/>
            </a:br>
            <a:r>
              <a:rPr lang="ru-RU" sz="2400" b="1" dirty="0"/>
              <a:t>– каждый январь долг возрастает на r</a:t>
            </a:r>
            <a:r>
              <a:rPr lang="ru-RU" sz="2400" b="1" baseline="-25000" dirty="0"/>
              <a:t> </a:t>
            </a:r>
            <a:r>
              <a:rPr lang="ru-RU" sz="2400" b="1" dirty="0"/>
              <a:t>% по сравнению с концом предыдущего года;</a:t>
            </a:r>
            <a:br>
              <a:rPr lang="ru-RU" sz="2400" b="1" dirty="0"/>
            </a:br>
            <a:r>
              <a:rPr lang="ru-RU" sz="2400" b="1" dirty="0"/>
              <a:t/>
            </a:r>
            <a:br>
              <a:rPr lang="ru-RU" sz="2400" b="1" dirty="0"/>
            </a:br>
            <a:r>
              <a:rPr lang="ru-RU" sz="2400" b="1" dirty="0"/>
              <a:t>– с февраля по июнь каждого года необходимо выплачивать одним платежом часть долга</a:t>
            </a:r>
            <a:br>
              <a:rPr lang="ru-RU" sz="2400" b="1" dirty="0"/>
            </a:br>
            <a:r>
              <a:rPr lang="ru-RU" sz="2400" b="1" dirty="0"/>
              <a:t/>
            </a:r>
            <a:br>
              <a:rPr lang="ru-RU" sz="2400" b="1" dirty="0"/>
            </a:br>
            <a:r>
              <a:rPr lang="ru-RU" sz="2400" b="1" dirty="0"/>
              <a:t>Найдите число r, если известно, что кредит был полностью погашен за два года, причем в первый год было переведено </a:t>
            </a:r>
            <a:r>
              <a:rPr lang="ru-RU" sz="2400" b="1" dirty="0" smtClean="0"/>
              <a:t>330</a:t>
            </a:r>
            <a:r>
              <a:rPr lang="en-US" sz="2400" b="1" dirty="0" smtClean="0"/>
              <a:t> </a:t>
            </a:r>
            <a:r>
              <a:rPr lang="ru-RU" sz="2400" b="1" dirty="0" smtClean="0"/>
              <a:t>000 </a:t>
            </a:r>
            <a:r>
              <a:rPr lang="ru-RU" sz="2400" b="1" dirty="0"/>
              <a:t>рублей, а во второй год – </a:t>
            </a:r>
            <a:r>
              <a:rPr lang="ru-RU" sz="2400" b="1" dirty="0" smtClean="0"/>
              <a:t>121</a:t>
            </a:r>
            <a:r>
              <a:rPr lang="en-US" sz="2400" b="1" dirty="0" smtClean="0"/>
              <a:t> </a:t>
            </a:r>
            <a:r>
              <a:rPr lang="ru-RU" sz="2400" b="1" dirty="0" smtClean="0"/>
              <a:t>000 </a:t>
            </a:r>
            <a:r>
              <a:rPr lang="ru-RU" sz="2400" b="1" dirty="0"/>
              <a:t>рублей.</a:t>
            </a:r>
          </a:p>
        </p:txBody>
      </p:sp>
      <p:sp>
        <p:nvSpPr>
          <p:cNvPr id="4" name="TextBox 3"/>
          <p:cNvSpPr txBox="1"/>
          <p:nvPr/>
        </p:nvSpPr>
        <p:spPr>
          <a:xfrm>
            <a:off x="4433390" y="5983007"/>
            <a:ext cx="2424610" cy="461665"/>
          </a:xfrm>
          <a:prstGeom prst="rect">
            <a:avLst/>
          </a:prstGeom>
          <a:noFill/>
        </p:spPr>
        <p:txBody>
          <a:bodyPr wrap="square" rtlCol="0">
            <a:spAutoFit/>
          </a:bodyPr>
          <a:lstStyle/>
          <a:p>
            <a:r>
              <a:rPr lang="ru-RU" sz="2400" b="1" dirty="0" smtClean="0"/>
              <a:t>Ответ: </a:t>
            </a:r>
            <a:r>
              <a:rPr lang="en-US" sz="2400" b="1" dirty="0" smtClean="0">
                <a:solidFill>
                  <a:srgbClr val="C00000"/>
                </a:solidFill>
              </a:rPr>
              <a:t>r=10%</a:t>
            </a:r>
            <a:endParaRPr lang="ru-RU" sz="2400" b="1" dirty="0">
              <a:solidFill>
                <a:srgbClr val="C00000"/>
              </a:solidFill>
            </a:endParaRPr>
          </a:p>
        </p:txBody>
      </p:sp>
    </p:spTree>
    <p:extLst>
      <p:ext uri="{BB962C8B-B14F-4D97-AF65-F5344CB8AC3E}">
        <p14:creationId xmlns:p14="http://schemas.microsoft.com/office/powerpoint/2010/main" val="2370776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234069"/>
            <a:ext cx="8596668" cy="1320800"/>
          </a:xfrm>
        </p:spPr>
        <p:txBody>
          <a:bodyPr/>
          <a:lstStyle/>
          <a:p>
            <a:r>
              <a:rPr lang="ru-RU" dirty="0" smtClean="0"/>
              <a:t>Домашнее задание</a:t>
            </a:r>
            <a:endParaRPr lang="ru-RU" dirty="0"/>
          </a:p>
        </p:txBody>
      </p:sp>
      <p:sp>
        <p:nvSpPr>
          <p:cNvPr id="3" name="Объект 2"/>
          <p:cNvSpPr>
            <a:spLocks noGrp="1"/>
          </p:cNvSpPr>
          <p:nvPr>
            <p:ph idx="1"/>
          </p:nvPr>
        </p:nvSpPr>
        <p:spPr/>
        <p:txBody>
          <a:bodyPr>
            <a:normAutofit/>
          </a:bodyPr>
          <a:lstStyle/>
          <a:p>
            <a:r>
              <a:rPr lang="ru-RU" sz="2400" b="1" dirty="0" smtClean="0"/>
              <a:t>№25.34, №25.35</a:t>
            </a:r>
            <a:endParaRPr lang="ru-RU" sz="2400" b="1" dirty="0"/>
          </a:p>
        </p:txBody>
      </p:sp>
    </p:spTree>
    <p:extLst>
      <p:ext uri="{BB962C8B-B14F-4D97-AF65-F5344CB8AC3E}">
        <p14:creationId xmlns:p14="http://schemas.microsoft.com/office/powerpoint/2010/main" val="220431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Грань">
  <a:themeElements>
    <a:clrScheme name="Зеленый">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3008</TotalTime>
  <Words>285</Words>
  <Application>Microsoft Office PowerPoint</Application>
  <PresentationFormat>Широкоэкранный</PresentationFormat>
  <Paragraphs>99</Paragraphs>
  <Slides>12</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Calibri</vt:lpstr>
      <vt:lpstr>Calibri Light</vt:lpstr>
      <vt:lpstr>Cambria Math</vt:lpstr>
      <vt:lpstr>Trebuchet MS</vt:lpstr>
      <vt:lpstr>Wingdings 3</vt:lpstr>
      <vt:lpstr>Грань</vt:lpstr>
      <vt:lpstr>      Алгебра 8а класс            предпрофильный: информационно-математический</vt:lpstr>
      <vt:lpstr>ОПРЕДЕЛЕНИЕ:    </vt:lpstr>
      <vt:lpstr>Презентация PowerPoint</vt:lpstr>
      <vt:lpstr>Решение квадратных уравнений</vt:lpstr>
      <vt:lpstr>Решите следующие уравнения:</vt:lpstr>
      <vt:lpstr>Экономическая задача.  Типовые задания ЕГЭ</vt:lpstr>
      <vt:lpstr>Начисление процентов</vt:lpstr>
      <vt:lpstr>Экономическая задача. Типовые задания ЕГЭ</vt:lpstr>
      <vt:lpstr>Домашнее задание</vt:lpstr>
      <vt:lpstr>Применение квадратных уравнений</vt:lpstr>
      <vt:lpstr>Спасибо за внимание!</vt:lpstr>
      <vt:lpstr>Варианты запасных задач</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Квадратные уравнения</dc:title>
  <dc:creator>Erdeni Darmakheev</dc:creator>
  <cp:lastModifiedBy>Erdeni Darmakheev</cp:lastModifiedBy>
  <cp:revision>70</cp:revision>
  <dcterms:created xsi:type="dcterms:W3CDTF">2019-02-25T11:21:43Z</dcterms:created>
  <dcterms:modified xsi:type="dcterms:W3CDTF">2020-04-03T12:43:18Z</dcterms:modified>
</cp:coreProperties>
</file>