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1" r:id="rId1"/>
  </p:sldMasterIdLst>
  <p:sldIdLst>
    <p:sldId id="266" r:id="rId2"/>
    <p:sldId id="257" r:id="rId3"/>
    <p:sldId id="258" r:id="rId4"/>
    <p:sldId id="260" r:id="rId5"/>
    <p:sldId id="261" r:id="rId6"/>
    <p:sldId id="262" r:id="rId7"/>
    <p:sldId id="263" r:id="rId8"/>
    <p:sldId id="265" r:id="rId9"/>
    <p:sldId id="267" r:id="rId10"/>
    <p:sldId id="268" r:id="rId11"/>
    <p:sldId id="269" r:id="rId12"/>
    <p:sldId id="270" r:id="rId13"/>
    <p:sldId id="283" r:id="rId14"/>
    <p:sldId id="284" r:id="rId15"/>
    <p:sldId id="285" r:id="rId16"/>
    <p:sldId id="286" r:id="rId17"/>
    <p:sldId id="287" r:id="rId18"/>
    <p:sldId id="288" r:id="rId19"/>
    <p:sldId id="289" r:id="rId20"/>
    <p:sldId id="290" r:id="rId21"/>
    <p:sldId id="291" r:id="rId22"/>
    <p:sldId id="292" r:id="rId23"/>
    <p:sldId id="293" r:id="rId24"/>
    <p:sldId id="294" r:id="rId25"/>
    <p:sldId id="295" r:id="rId26"/>
    <p:sldId id="296" r:id="rId27"/>
    <p:sldId id="297" r:id="rId28"/>
    <p:sldId id="298" r:id="rId29"/>
    <p:sldId id="299" r:id="rId30"/>
    <p:sldId id="282" r:id="rId3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ahoma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ahoma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ahoma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ahoma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ahoma" pitchFamily="34" charset="0"/>
        <a:ea typeface="+mn-ea"/>
        <a:cs typeface="Arial" charset="0"/>
      </a:defRPr>
    </a:lvl5pPr>
    <a:lvl6pPr marL="2286000" algn="l" defTabSz="914400" rtl="0" eaLnBrk="1" latinLnBrk="0" hangingPunct="1">
      <a:defRPr sz="2400" b="1" kern="1200">
        <a:solidFill>
          <a:schemeClr val="tx1"/>
        </a:solidFill>
        <a:latin typeface="Tahoma" pitchFamily="34" charset="0"/>
        <a:ea typeface="+mn-ea"/>
        <a:cs typeface="Arial" charset="0"/>
      </a:defRPr>
    </a:lvl6pPr>
    <a:lvl7pPr marL="2743200" algn="l" defTabSz="914400" rtl="0" eaLnBrk="1" latinLnBrk="0" hangingPunct="1">
      <a:defRPr sz="2400" b="1" kern="1200">
        <a:solidFill>
          <a:schemeClr val="tx1"/>
        </a:solidFill>
        <a:latin typeface="Tahoma" pitchFamily="34" charset="0"/>
        <a:ea typeface="+mn-ea"/>
        <a:cs typeface="Arial" charset="0"/>
      </a:defRPr>
    </a:lvl7pPr>
    <a:lvl8pPr marL="3200400" algn="l" defTabSz="914400" rtl="0" eaLnBrk="1" latinLnBrk="0" hangingPunct="1">
      <a:defRPr sz="2400" b="1" kern="1200">
        <a:solidFill>
          <a:schemeClr val="tx1"/>
        </a:solidFill>
        <a:latin typeface="Tahoma" pitchFamily="34" charset="0"/>
        <a:ea typeface="+mn-ea"/>
        <a:cs typeface="Arial" charset="0"/>
      </a:defRPr>
    </a:lvl8pPr>
    <a:lvl9pPr marL="3657600" algn="l" defTabSz="914400" rtl="0" eaLnBrk="1" latinLnBrk="0" hangingPunct="1">
      <a:defRPr sz="2400" b="1" kern="1200">
        <a:solidFill>
          <a:schemeClr val="tx1"/>
        </a:solidFill>
        <a:latin typeface="Tahoma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00"/>
    <a:srgbClr val="080808"/>
    <a:srgbClr val="00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42" d="100"/>
          <a:sy n="42" d="100"/>
        </p:scale>
        <p:origin x="-1272" y="4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4"/>
          <p:cNvSpPr>
            <a:spLocks/>
          </p:cNvSpPr>
          <p:nvPr/>
        </p:nvSpPr>
        <p:spPr bwMode="auto">
          <a:xfrm>
            <a:off x="285750" y="2803525"/>
            <a:ext cx="1588" cy="3035300"/>
          </a:xfrm>
          <a:custGeom>
            <a:avLst/>
            <a:gdLst>
              <a:gd name="T0" fmla="*/ 0 w 1588"/>
              <a:gd name="T1" fmla="*/ 0 h 1912"/>
              <a:gd name="T2" fmla="*/ 0 w 1588"/>
              <a:gd name="T3" fmla="*/ 9525 h 1912"/>
              <a:gd name="T4" fmla="*/ 0 w 1588"/>
              <a:gd name="T5" fmla="*/ 9525 h 1912"/>
              <a:gd name="T6" fmla="*/ 0 w 1588"/>
              <a:gd name="T7" fmla="*/ 95250 h 1912"/>
              <a:gd name="T8" fmla="*/ 0 w 1588"/>
              <a:gd name="T9" fmla="*/ 3035300 h 1912"/>
              <a:gd name="T10" fmla="*/ 0 w 1588"/>
              <a:gd name="T11" fmla="*/ 3035300 h 1912"/>
              <a:gd name="T12" fmla="*/ 0 w 1588"/>
              <a:gd name="T13" fmla="*/ 0 h 1912"/>
              <a:gd name="T14" fmla="*/ 0 w 1588"/>
              <a:gd name="T15" fmla="*/ 0 h 1912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1588" h="1912">
                <a:moveTo>
                  <a:pt x="0" y="0"/>
                </a:moveTo>
                <a:lnTo>
                  <a:pt x="0" y="6"/>
                </a:lnTo>
                <a:lnTo>
                  <a:pt x="0" y="60"/>
                </a:lnTo>
                <a:lnTo>
                  <a:pt x="0" y="1912"/>
                </a:lnTo>
                <a:lnTo>
                  <a:pt x="0" y="0"/>
                </a:lnTo>
                <a:close/>
              </a:path>
            </a:pathLst>
          </a:custGeom>
          <a:solidFill>
            <a:srgbClr val="6BBA27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9394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997075"/>
            <a:ext cx="7772400" cy="1431925"/>
          </a:xfrm>
        </p:spPr>
        <p:txBody>
          <a:bodyPr anchor="b" anchorCtr="1"/>
          <a:lstStyle>
            <a:lvl1pPr algn="ctr">
              <a:defRPr/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59395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E7E18D-9B14-48DC-9A34-79DB20D3442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dt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EF7E73-DC0D-4F6E-BADA-E5BA665789F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92100"/>
            <a:ext cx="2057400" cy="57277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92100"/>
            <a:ext cx="6019800" cy="57277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C4F4F7-6850-43E5-AEB9-E4CD9457898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EB7196-6238-4428-A60D-A1E54DB822E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234355-A359-42A8-AAA4-512BD546538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9050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9050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F2FE35-E776-453B-BA3B-35428D530A5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83BD00-7160-41E0-80B8-D00C06B1308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037F91-0868-47A8-A69E-28FA08BDE13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B6D842-5071-45EC-9C51-6C9B45F3051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198524-75F5-44F9-9A4D-F91E77C9817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AFF30F-18E8-4FCF-8E6B-111ABF700DA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email">
            <a:duotone>
              <a:schemeClr val="bg1"/>
              <a:srgbClr val="FFFFFF"/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92100"/>
            <a:ext cx="8229600" cy="1384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5837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05000"/>
            <a:ext cx="82296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5837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 b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837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 b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837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 b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fld id="{5B3B6304-E1FB-4458-8D7C-45DD49432B1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60" r:id="rId1"/>
    <p:sldLayoutId id="2147483761" r:id="rId2"/>
    <p:sldLayoutId id="2147483762" r:id="rId3"/>
    <p:sldLayoutId id="2147483763" r:id="rId4"/>
    <p:sldLayoutId id="2147483764" r:id="rId5"/>
    <p:sldLayoutId id="2147483765" r:id="rId6"/>
    <p:sldLayoutId id="2147483766" r:id="rId7"/>
    <p:sldLayoutId id="2147483767" r:id="rId8"/>
    <p:sldLayoutId id="2147483768" r:id="rId9"/>
    <p:sldLayoutId id="2147483769" r:id="rId10"/>
    <p:sldLayoutId id="2147483770" r:id="rId11"/>
  </p:sldLayoutIdLst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-.5"/>
                                          </p:val>
                                        </p:tav>
                                        <p:tav tm="50000">
                                          <p:val>
                                            <p:strVal val="#ppt_w-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83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83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83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83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83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4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83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83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83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83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83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4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83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83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83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83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583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4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583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83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83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583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583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4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583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583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583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583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583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 nodeType="clickPar">
                      <p:stCondLst>
                        <p:cond delay="indefinite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25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2" dur="2000" fill="hold"/>
                                        <p:tgtEl>
                                          <p:spTgt spid="5837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-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2000" fill="hold"/>
                                        <p:tgtEl>
                                          <p:spTgt spid="583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0">
                                          <p:val>
                                            <p:strVal val="ppt_w-.5"/>
                                          </p:val>
                                        </p:tav>
                                        <p:tav tm="100000">
                                          <p:val>
                                            <p:strVal val="ppt_w-.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2000" fill="hold"/>
                                        <p:tgtEl>
                                          <p:spTgt spid="583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2000" fill="hold"/>
                                        <p:tgtEl>
                                          <p:spTgt spid="583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+.4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2000" fill="hold"/>
                                        <p:tgtEl>
                                          <p:spTgt spid="583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0">
                                          <p:val>
                                            <p:strVal val="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1998"/>
                                          </p:stCondLst>
                                        </p:cTn>
                                        <p:tgtEl>
                                          <p:spTgt spid="58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22" presetClass="exit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59" dur="500"/>
                                        <p:tgtEl>
                                          <p:spTgt spid="583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83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22" presetClass="exit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62" dur="500"/>
                                        <p:tgtEl>
                                          <p:spTgt spid="583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83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22" presetClass="exit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65" dur="500"/>
                                        <p:tgtEl>
                                          <p:spTgt spid="583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83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22" presetClass="exit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68" dur="500"/>
                                        <p:tgtEl>
                                          <p:spTgt spid="583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83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22" presetClass="exit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71" dur="500"/>
                                        <p:tgtEl>
                                          <p:spTgt spid="583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83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370" grpId="0"/>
      <p:bldP spid="58370" grpId="1"/>
      <p:bldP spid="58371" grpId="0" build="p">
        <p:tmplLst>
          <p:tmpl lvl="1">
            <p:tnLst>
              <p:par>
                <p:cTn presetID="54" presetClass="entr" presetSubtype="0" accel="10000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837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837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strVal val="#ppt_w*0.05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837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837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-.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837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8371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54" presetClass="entr" presetSubtype="0" ac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837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837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strVal val="#ppt_w*0.05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837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837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-.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837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8371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54" presetClass="entr" presetSubtype="0" ac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837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837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strVal val="#ppt_w*0.05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837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837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-.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837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8371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54" presetClass="entr" presetSubtype="0" ac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837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837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strVal val="#ppt_w*0.05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837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837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-.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837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8371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54" presetClass="entr" presetSubtype="0" ac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837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837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strVal val="#ppt_w*0.05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837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837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-.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837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837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8371" grpId="1" build="allAtOnce">
        <p:tmplLst>
          <p:tmpl lvl="1">
            <p:tnLst>
              <p:par>
                <p:cTn presetID="22" presetClass="exit" presetSubtype="8" fill="hold" nodeType="withEffect">
                  <p:stCondLst>
                    <p:cond delay="0"/>
                  </p:stCondLst>
                  <p:childTnLst>
                    <p:animEffect transition="out" filter="wipe(left)">
                      <p:cBhvr>
                        <p:cTn dur="500"/>
                        <p:tgtEl>
                          <p:spTgt spid="58371"/>
                        </p:tgtEl>
                      </p:cBhvr>
                    </p:animEffect>
                    <p:set>
                      <p:cBhvr>
                        <p:cTn dur="1" fill="hold">
                          <p:stCondLst>
                            <p:cond delay="499"/>
                          </p:stCondLst>
                        </p:cTn>
                        <p:tgtEl>
                          <p:spTgt spid="5837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hidden"/>
                      </p:to>
                    </p:set>
                  </p:childTnLst>
                </p:cTn>
              </p:par>
            </p:tnLst>
          </p:tmpl>
          <p:tmpl lvl="2">
            <p:tnLst>
              <p:par>
                <p:cTn presetID="22" presetClass="exit" presetSubtype="8" fill="hold" nodeType="withEffect">
                  <p:stCondLst>
                    <p:cond delay="0"/>
                  </p:stCondLst>
                  <p:childTnLst>
                    <p:animEffect transition="out" filter="wipe(left)">
                      <p:cBhvr>
                        <p:cTn dur="500"/>
                        <p:tgtEl>
                          <p:spTgt spid="58371"/>
                        </p:tgtEl>
                      </p:cBhvr>
                    </p:animEffect>
                    <p:set>
                      <p:cBhvr>
                        <p:cTn dur="1" fill="hold">
                          <p:stCondLst>
                            <p:cond delay="499"/>
                          </p:stCondLst>
                        </p:cTn>
                        <p:tgtEl>
                          <p:spTgt spid="5837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hidden"/>
                      </p:to>
                    </p:set>
                  </p:childTnLst>
                </p:cTn>
              </p:par>
            </p:tnLst>
          </p:tmpl>
          <p:tmpl lvl="3">
            <p:tnLst>
              <p:par>
                <p:cTn presetID="22" presetClass="exit" presetSubtype="8" fill="hold" nodeType="withEffect">
                  <p:stCondLst>
                    <p:cond delay="0"/>
                  </p:stCondLst>
                  <p:childTnLst>
                    <p:animEffect transition="out" filter="wipe(left)">
                      <p:cBhvr>
                        <p:cTn dur="500"/>
                        <p:tgtEl>
                          <p:spTgt spid="58371"/>
                        </p:tgtEl>
                      </p:cBhvr>
                    </p:animEffect>
                    <p:set>
                      <p:cBhvr>
                        <p:cTn dur="1" fill="hold">
                          <p:stCondLst>
                            <p:cond delay="499"/>
                          </p:stCondLst>
                        </p:cTn>
                        <p:tgtEl>
                          <p:spTgt spid="5837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hidden"/>
                      </p:to>
                    </p:set>
                  </p:childTnLst>
                </p:cTn>
              </p:par>
            </p:tnLst>
          </p:tmpl>
          <p:tmpl lvl="4">
            <p:tnLst>
              <p:par>
                <p:cTn presetID="22" presetClass="exit" presetSubtype="8" fill="hold" nodeType="withEffect">
                  <p:stCondLst>
                    <p:cond delay="0"/>
                  </p:stCondLst>
                  <p:childTnLst>
                    <p:animEffect transition="out" filter="wipe(left)">
                      <p:cBhvr>
                        <p:cTn dur="500"/>
                        <p:tgtEl>
                          <p:spTgt spid="58371"/>
                        </p:tgtEl>
                      </p:cBhvr>
                    </p:animEffect>
                    <p:set>
                      <p:cBhvr>
                        <p:cTn dur="1" fill="hold">
                          <p:stCondLst>
                            <p:cond delay="499"/>
                          </p:stCondLst>
                        </p:cTn>
                        <p:tgtEl>
                          <p:spTgt spid="5837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hidden"/>
                      </p:to>
                    </p:set>
                  </p:childTnLst>
                </p:cTn>
              </p:par>
            </p:tnLst>
          </p:tmpl>
          <p:tmpl lvl="5">
            <p:tnLst>
              <p:par>
                <p:cTn presetID="22" presetClass="exit" presetSubtype="8" fill="hold" nodeType="withEffect">
                  <p:stCondLst>
                    <p:cond delay="0"/>
                  </p:stCondLst>
                  <p:childTnLst>
                    <p:animEffect transition="out" filter="wipe(left)">
                      <p:cBhvr>
                        <p:cTn dur="500"/>
                        <p:tgtEl>
                          <p:spTgt spid="58371"/>
                        </p:tgtEl>
                      </p:cBhvr>
                    </p:animEffect>
                    <p:set>
                      <p:cBhvr>
                        <p:cTn dur="1" fill="hold">
                          <p:stCondLst>
                            <p:cond delay="499"/>
                          </p:stCondLst>
                        </p:cTn>
                        <p:tgtEl>
                          <p:spTgt spid="5837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hidden"/>
                      </p:to>
                    </p:set>
                  </p:childTnLst>
                </p:cTn>
              </p:par>
            </p:tnLst>
          </p:tmpl>
        </p:tmplLst>
      </p:bldP>
    </p:bld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20000"/>
        <a:buChar char="•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Tahoma" pitchFamily="34" charset="0"/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20000"/>
        <a:buChar char="•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Tahoma" pitchFamily="34" charset="0"/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hyperlink" Target="https://www.google.ru/imgres?imgurl=http://www.8lap.ru/upload/iblock/854/854e93a224f2e638a488bc96d96caf2a.jpg&amp;imgrefurl=http://www.8lap.ru/section/interesnye-fakty/iz-chego-aisty-vyut-gnezda/&amp;docid=rFfanvLUJ9GizM&amp;tbnid=tGBm3UDqbqL99M:&amp;vet=1&amp;w=341&amp;h=338&amp;bih=494&amp;biw=1024&amp;q=%D0%BF%D1%82%D0%B8%D1%86%D1%8B%20%D0%B2%D1%8C%D1%8E%D1%82%20%D0%B3%D0%BD%D0%B5%D0%B7%D0%B4%D0%B0%20%D1%84%D0%BE%D1%82%D0%BE&amp;ved=0ahUKEwj4kJ-d9tjRAhWiDpoKHf8BA0E4yAEQMwglKCMwIw&amp;iact=mrc&amp;uact=8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1.jpeg"/><Relationship Id="rId4" Type="http://schemas.openxmlformats.org/officeDocument/2006/relationships/hyperlink" Target="http://selomoe.ru/utki/skolko-utka-vysizhivaet-yajtsa.html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hyperlink" Target="https://www.google.ru/imgres?imgurl=http://www.balatsky.ru/Cuc_Russii/Cuckooo.files/image003.jpg&amp;imgrefurl=http://www.balatsky.ru/Cuc_Russii/Cuckooo.htm&amp;docid=MbLXZQOc8nYWPM&amp;tbnid=0iyNdncZqYaAxM:&amp;vet=1&amp;w=320&amp;h=225&amp;bih=494&amp;biw=1024&amp;q=%D0%BA%D1%83%D0%BA%D1%83%D1%88%D0%BA%D0%B0%20%D1%84%D0%BE%D1%82%D0%BE&amp;ved=0ahUKEwiHsbfw39jRAhWDQZoKHcRjD4E4ZBAzCCEoHzAf&amp;iact=mrc&amp;uact=8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3.jpeg"/><Relationship Id="rId4" Type="http://schemas.openxmlformats.org/officeDocument/2006/relationships/hyperlink" Target="https://www.google.ru/imgres?imgurl=http://static5.depositphotos.com/1003644/507/i/950/depositphotos_5076263-stock-photo-hatchling-baby-birds-in-nest.jpg&amp;imgrefurl=http://ru.depositphotos.com/5076263/stock-photo-hatchling-baby-birds-in-nest.html&amp;docid=kL2EyNQvF1vWAM&amp;tbnid=CnvPJsH6FugTTM:&amp;vet=1&amp;w=1023&amp;h=680&amp;itg=1&amp;bih=494&amp;biw=1024&amp;q=%D0%BF%D1%82%D0%B5%D0%BD%D1%86%D1%8B%20%D0%B2%20%D0%B3%D0%BD%D0%B5%D0%B7%D0%B4%D0%B5%20%D1%84%D0%BE%D1%82%D0%BE&amp;ved=0ahUKEwiluPqV4tjRAhUJYpoKHag7BXsQMwhWKDMwMw&amp;iact=mrc&amp;uact=8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7" Type="http://schemas.openxmlformats.org/officeDocument/2006/relationships/image" Target="../media/image26.jpeg"/><Relationship Id="rId2" Type="http://schemas.openxmlformats.org/officeDocument/2006/relationships/hyperlink" Target="https://www.google.ru/imgres?imgurl=http://www.klass39.ru/wp-content/uploads/2013/05/2011-03-22_144005_004.jpg&amp;imgrefurl=http://moi-malish.livejournal.com/237339.html&amp;docid=gXmsZ_39tFtluM&amp;tbnid=FRd0jNkrI3SaxM:&amp;vet=1&amp;w=700&amp;h=467&amp;bih=494&amp;biw=1024&amp;q=%D0%BF%D1%82%D0%B8%D1%86%D1%8B%20%D0%B2%D1%8C%D1%8E%D1%82%20%D0%B3%D0%BD%D0%B5%D0%B7%D0%B4%D0%B0%20%D1%84%D0%BE%D1%82%D0%BE&amp;ved=0ahUKEwjW7pf88NjRAhVpQpoKHVzIAZAQMwheKDswOw&amp;iact=mrc&amp;uact=8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deti-v-semje.livejournal.com/3823683.html" TargetMode="External"/><Relationship Id="rId5" Type="http://schemas.openxmlformats.org/officeDocument/2006/relationships/image" Target="../media/image25.jpeg"/><Relationship Id="rId4" Type="http://schemas.openxmlformats.org/officeDocument/2006/relationships/hyperlink" Target="http://www.zoounion.org/modx/index.php?id=292" TargetMode="Externa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eg"/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eg"/><Relationship Id="rId2" Type="http://schemas.openxmlformats.org/officeDocument/2006/relationships/hyperlink" Target="http://ornitoterapiya.ru/solo/solovey.html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7.png"/><Relationship Id="rId4" Type="http://schemas.openxmlformats.org/officeDocument/2006/relationships/image" Target="../media/image5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s://www.google.ru/imgres?imgurl=https://i.ytimg.com/vi/MvXc2SmKMgw/hqdefault.jpg&amp;imgrefurl=https://www.youtube.com/watch?v=MvXc2SmKMgw&amp;docid=i-Aj4ECz1dk8aM&amp;tbnid=OtbTHWVgMLe9HM:&amp;vet=1&amp;w=480&amp;h=360&amp;bih=494&amp;biw=1024&amp;q=%D0%B3%D1%80%D0%B0%D1%87%D0%B8%20%D0%BF%D1%80%D0%B8%D0%BB%D0%B5%D1%82%D0%B5%D0%BB%D0%B8%20%D1%84%D0%BE%D1%82%D0%BE&amp;ved=0ahUKEwiCxrTLrdvRAhWkFJoKHYEvCC4QMwhTKC0wLQ&amp;iact=mrc&amp;uact=8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jpeg"/><Relationship Id="rId4" Type="http://schemas.openxmlformats.org/officeDocument/2006/relationships/hyperlink" Target="https://www.google.ru/imgres?imgurl=https://stihi.ru/pics/2011/04/03/4741.jpg&amp;imgrefurl=https://stihi.ru/2011/04/03/4741&amp;docid=hnLu5HsvZNR2bM&amp;tbnid=HKN18y_HK5RsAM:&amp;vet=1&amp;w=543&amp;h=362&amp;bih=494&amp;biw=1024&amp;q=%D0%B3%D1%80%D0%B0%D1%87%D0%B8%20%D0%BF%D1%80%D0%B8%D0%BB%D0%B5%D1%82%D0%B5%D0%BB%D0%B8%20%D1%84%D0%BE%D1%82%D0%BE&amp;ved=0ahUKEwiCxrTLrdvRAhWkFJoKHYEvCC4QMwhXKDEwMQ&amp;iact=mrc&amp;uact=8" TargetMode="Externa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hyperlink" Target="http://www.fotokonkurs.ru/photo/217603" TargetMode="External"/><Relationship Id="rId7" Type="http://schemas.openxmlformats.org/officeDocument/2006/relationships/hyperlink" Target="https://www.google.ru/imgres?imgurl=http://images.myshared.ru/6/630945/slide_13.jpg&amp;imgrefurl=http://www.myshared.ru/slide/630945/&amp;docid=kY40GCl6Ch6H8M&amp;tbnid=L5rAM3OjjC0RJM:&amp;vet=1&amp;w=960&amp;h=720&amp;bih=494&amp;biw=1024&amp;q=%D0%B6%D0%B0%D0%B2%D0%BE%D1%80%D0%BE%D0%BD%D0%BA%D0%B8%20%D0%BF%D1%80%D0%B8%D0%BB%D0%B5%D1%82%D0%B5%D0%BB%D0%B8%20%D1%84%D0%BE%D1%82%D0%BE&amp;ved=0ahUKEwjV8u6BuNvRAhWjQpoKHazNBAAQMwg8KBkwGQ&amp;iact=mrc&amp;uact=8" TargetMode="Externa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5" Type="http://schemas.openxmlformats.org/officeDocument/2006/relationships/hyperlink" Target="https://www.google.ru/imgres?imgurl=http://wildfrontier.ru/wp-content/uploads/2016/12/Ptitsa-skvorets9.jpg&amp;imgrefurl=http://wildfrontier.ru/ptitsa-skvorets-slushat-penie-onlajn-opisanie-vneshnij-vid-s-foto-i-video-kogda-skvortsy-priletayut-vesnoj/&amp;docid=sHVi0cH9DkAcGM&amp;tbnid=81vRX4EsjAsuIM:&amp;vet=1&amp;w=600&amp;h=400&amp;bih=494&amp;biw=1024&amp;q=%D1%81%D0%BA%D0%B2%D0%BE%D1%80%D1%86%D1%8B%20%D0%BF%D1%80%D0%B8%D0%BB%D0%B5%D1%82%D0%B5%D0%BB%D0%B8%20%D1%84%D0%BE%D1%82%D0%BE&amp;ved=0ahUKEwiL04Dks9vRAhXiCJoKHatCBlsQMwhBKBswGw&amp;iact=mrc&amp;uact=8" TargetMode="Externa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hyperlink" Target="https://www.google.ru/imgres?imgurl=http://img0.liveinternet.ru/images/attach/c/11/117/296/117296452_zhavoronok2.jpg&amp;imgrefurl=http://www.liveinternet.ru/users/3469412/post340699000&amp;docid=iuZ0dPzJve2-tM&amp;tbnid=-uNUcbH3aXd3EM:&amp;vet=1&amp;w=270&amp;h=202&amp;bih=494&amp;biw=1024&amp;q=%D0%B6%D0%B0%D0%B2%D0%BE%D1%80%D0%BE%D0%BD%D0%BA%D0%B8%20%D0%BF%D1%80%D0%B8%D0%BB%D0%B5%D1%82%D0%B5%D0%BB%D0%B8%20%D1%84%D0%BE%D1%82%D0%BE&amp;ved=0ahUKEwjV8u6BuNvRAhWjQpoKHazNBAAQMwgoKA4wDg&amp;iact=mrc&amp;uact=8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jpeg"/><Relationship Id="rId4" Type="http://schemas.openxmlformats.org/officeDocument/2006/relationships/hyperlink" Target="https://www.google.ru/imgres?imgurl=http://warbler.ru/wp-content/uploads/2014/11/Alauda-arvensis.jpg&amp;imgrefurl=http://warbler.ru/birds-of-the-ussr/passeriformes/alaudidae/alauda/alauda-arvensis/&amp;docid=SkyCEkfTUj_csM&amp;tbnid=Y7G1CCF2cXqHtM:&amp;vet=1&amp;w=800&amp;h=533&amp;bih=494&amp;biw=1024&amp;q=%D0%B6%D0%B0%D0%B2%D0%BE%D1%80%D0%BE%D0%BD%D0%BA%D0%B8%20%D0%BF%D1%80%D0%B8%D0%BB%D0%B5%D1%82%D0%B5%D0%BB%D0%B8%20%D1%84%D0%BE%D1%82%D0%BE&amp;ved=0ahUKEwi4_a3tttvRAhWIDpoKHVW6CL04yAEQMwhhKF8wXw&amp;iact=mrc&amp;uact=8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hyperlink" Target="https://www.goodfon.ru/wallpaper/shilohvost-utki-utka-selezen.html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hyperlink" Target="https://www.google.ru/imgres?imgurl=http://img1.liveinternet.ru/images/attach/c/8/102/120/102120521_m_05072009_1939__DSC7357.jpg&amp;imgrefurl=http://www.liveinternet.ru/users/leda_avetis/rubric/4929889/&amp;docid=HwBEhVuPeaF4qM&amp;tbnid=ybQTy8qCIWAwnM:&amp;vet=1&amp;w=699&amp;h=466&amp;bih=494&amp;biw=1024&amp;q=%D0%B6%D0%B0%D0%B2%D0%BE%D1%80%D0%BE%D0%BD%D0%BA%D0%B8%20%D0%BF%D1%80%D0%B8%D0%BB%D0%B5%D1%82%D0%B5%D0%BB%D0%B8%20%D1%84%D0%BE%D1%82%D0%BE&amp;ved=0ahUKEwjV8u6BuNvRAhWjQpoKHazNBAAQMwhfKDwwPA&amp;iact=mrc&amp;uact=8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jpeg"/><Relationship Id="rId4" Type="http://schemas.openxmlformats.org/officeDocument/2006/relationships/hyperlink" Target="https://www.google.ru/imgres?imgurl=http://img-fotki.yandex.ru/get/3113/sunny-fanny.27/0_20f08_44cebf52_XL.jpg&amp;imgrefurl=http://svlkmuusika.blogspot.com/2011_03_01_archive.html&amp;docid=o7H9eKgiHGvrgM&amp;tbnid=3uhwdhAdkx8snM:&amp;vet=1&amp;w=580&amp;h=376&amp;bih=494&amp;biw=1024&amp;q=%D0%B6%D0%B0%D0%B2%D0%BE%D1%80%D0%BE%D0%BD%D0%BA%D0%B8%20%D0%BF%D1%80%D0%B8%D0%BB%D0%B5%D1%82%D0%B5%D0%BB%D0%B8%20%D1%84%D0%BE%D1%82%D0%BE&amp;ved=0ahUKEwjV8u6BuNvRAhWjQpoKHazNBAAQMwhaKDcwNw&amp;iact=mrc&amp;uact=8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hyperlink" Target="https://www.google.ru/imgres?imgurl=http://img-fotki.yandex.ru/get/9492/15077361.e/0_e37f8_51668376_XXXL.jpg&amp;imgrefurl=http://mihael-uwoo.livejournal.com/30937.html&amp;docid=ZZ47RYnBfkqoUM&amp;tbnid=JbyYNBwwO3abzM:&amp;vet=1&amp;w=1200&amp;h=800&amp;bih=494&amp;biw=1024&amp;q=%D0%BF%D1%82%D0%B8%D1%86%D1%8B%20%D0%B2%D1%8C%D1%8E%D1%82%20%D0%B3%D0%BD%D0%B5%D0%B7%D0%B4%D0%B0%20%D1%84%D0%BE%D1%82%D0%BE&amp;ved=0ahUKEwjW7pf88NjRAhVpQpoKHVzIAZAQMwhUKDEwMQ&amp;iact=mrc&amp;uact=8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7.jpeg"/><Relationship Id="rId4" Type="http://schemas.openxmlformats.org/officeDocument/2006/relationships/hyperlink" Target="https://www.google.ru/imgres?imgurl=http://www.ptushki.org/files/pictures/77(1).jpg&amp;imgrefurl=http://www.ptushki.org/info/press/item/17565.html&amp;docid=uRHVboZP8TcaBM&amp;tbnid=BUrhaTkbC5jXoM:&amp;vet=1&amp;w=700&amp;h=466&amp;bih=494&amp;biw=1024&amp;q=%D0%BF%D1%82%D0%B8%D1%86%D1%8B%20%D0%B2%D1%8C%D1%8E%D1%82%20%D0%B3%D0%BD%D0%B5%D0%B7%D0%B4%D0%B0%20%D1%84%D0%BE%D1%82%D0%BE&amp;ved=0ahUKEwjW7pf88NjRAhVpQpoKHVzIAZAQMwgjKAkwCQ&amp;iact=mrc&amp;uact=8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hyperlink" Target="https://www.google.ru/imgres?imgurl=http://realmomsrealviews.com/wp-content/uploads/2011/08/birds-nest.jpg&amp;imgrefurl=http://snova1klass.blogspot.com/2012/06/blog-post_03.html&amp;docid=Ga_quRhHMvHYoM&amp;tbnid=cXuGfTwOXnmUcM:&amp;vet=1&amp;w=400&amp;h=300&amp;bih=494&amp;biw=1024&amp;q=%D0%BF%D1%82%D0%B8%D1%86%D1%8B%20%D0%B2%D1%8C%D1%8E%D1%82%20%D0%B3%D0%BD%D0%B5%D0%B7%D0%B4%D0%B0%20%D1%84%D0%BE%D1%82%D0%BE&amp;ved=0ahUKEwjW7pf88NjRAhVpQpoKHVzIAZAQMwhMKCkwKQ&amp;iact=mrc&amp;uact=8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jpeg"/><Relationship Id="rId4" Type="http://schemas.openxmlformats.org/officeDocument/2006/relationships/hyperlink" Target="https://www.google.ru/imgres?imgurl=http://otvetin.ru/uploads/posts/2009-10/1256514932_image006.jpg&amp;imgrefurl=http://otvetin.ru/animalrasten/3925-v-gnyozda-kakix-ptic-kukushka-podbrasyvaet-yajca.html&amp;docid=UrRR9p7uWdzFcM&amp;tbnid=rDUnsGjDeL-a-M:&amp;vet=1&amp;w=420&amp;h=321&amp;bih=494&amp;biw=1024&amp;q=%D0%BF%D1%82%D0%B8%D1%86%D1%8B%20%D0%BE%D1%82%D0%BA%D0%BB%D0%B0%D0%B4%D1%8B%D0%B2%D0%B0%D1%8E%D1%82%20%D1%8F%D0%B9%D1%86%D0%B0%20%D1%84%D0%BE%D1%82%D0%BE&amp;ved=0ahUKEwj5vqvI_NjRAhXIkSwKHaC4DuA4yAEQMwgQKA4wDg&amp;iact=mrc&amp;uact=8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124200" y="1676400"/>
            <a:ext cx="2057400" cy="11430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  <a:defRPr/>
            </a:pPr>
            <a:r>
              <a:rPr lang="ru-RU" sz="2000" b="1" smtClean="0"/>
              <a:t>1 апреля </a:t>
            </a:r>
            <a:r>
              <a:rPr lang="ru-RU" sz="2000" smtClean="0"/>
              <a:t>– </a:t>
            </a:r>
            <a:r>
              <a:rPr lang="ru-RU" sz="2000" b="1" smtClean="0"/>
              <a:t>международный      день птиц.</a:t>
            </a:r>
          </a:p>
        </p:txBody>
      </p:sp>
      <p:pic>
        <p:nvPicPr>
          <p:cNvPr id="13315" name="Picture 11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988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6" name="Rectangle 12"/>
          <p:cNvSpPr>
            <a:spLocks noChangeArrowheads="1"/>
          </p:cNvSpPr>
          <p:nvPr/>
        </p:nvSpPr>
        <p:spPr bwMode="auto">
          <a:xfrm>
            <a:off x="1143000" y="1472853"/>
            <a:ext cx="7289800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2800" dirty="0" smtClean="0"/>
              <a:t>ВЕСНА. ГРАЧИ ПРИЛЕТЕЛИ. Подкормка </a:t>
            </a:r>
            <a:r>
              <a:rPr lang="ru-RU" sz="2800" smtClean="0"/>
              <a:t>птиц зимой.</a:t>
            </a:r>
            <a:endParaRPr lang="ru-RU" sz="2800" dirty="0"/>
          </a:p>
          <a:p>
            <a:endParaRPr lang="ru-RU" sz="2800" dirty="0"/>
          </a:p>
        </p:txBody>
      </p:sp>
      <p:sp>
        <p:nvSpPr>
          <p:cNvPr id="13317" name="Rectangle 13"/>
          <p:cNvSpPr>
            <a:spLocks noChangeArrowheads="1"/>
          </p:cNvSpPr>
          <p:nvPr/>
        </p:nvSpPr>
        <p:spPr bwMode="auto">
          <a:xfrm>
            <a:off x="4495800" y="6491288"/>
            <a:ext cx="60198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1800"/>
              <a:t>.</a:t>
            </a: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04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04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04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419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Рисунок 25" descr="Картинки по запросу птицы вьют гнезда фото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57200" y="609600"/>
            <a:ext cx="3962400" cy="3557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1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22532" name="Rectangle 8"/>
          <p:cNvSpPr>
            <a:spLocks noChangeArrowheads="1"/>
          </p:cNvSpPr>
          <p:nvPr/>
        </p:nvSpPr>
        <p:spPr bwMode="auto">
          <a:xfrm>
            <a:off x="0" y="2865438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 sz="1800" b="0">
              <a:latin typeface="Arial" charset="0"/>
            </a:endParaRPr>
          </a:p>
        </p:txBody>
      </p:sp>
      <p:sp>
        <p:nvSpPr>
          <p:cNvPr id="22533" name="Rectangle 10"/>
          <p:cNvSpPr>
            <a:spLocks noChangeArrowheads="1"/>
          </p:cNvSpPr>
          <p:nvPr/>
        </p:nvSpPr>
        <p:spPr bwMode="auto">
          <a:xfrm>
            <a:off x="381000" y="5059363"/>
            <a:ext cx="36576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1800"/>
              <a:t>Затем они  высиживают их – согревая своим теплом.</a:t>
            </a:r>
          </a:p>
        </p:txBody>
      </p:sp>
      <p:sp>
        <p:nvSpPr>
          <p:cNvPr id="22534" name="Rectangle 12"/>
          <p:cNvSpPr>
            <a:spLocks noChangeArrowheads="1"/>
          </p:cNvSpPr>
          <p:nvPr/>
        </p:nvSpPr>
        <p:spPr bwMode="auto">
          <a:xfrm>
            <a:off x="0" y="18526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pic>
        <p:nvPicPr>
          <p:cNvPr id="22535" name="Рисунок 1" descr="Картинки по запросу птицы высиживают яйца весной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267200" y="2819400"/>
            <a:ext cx="4562475" cy="3762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6" name="Rectangle 13"/>
          <p:cNvSpPr>
            <a:spLocks noChangeArrowheads="1"/>
          </p:cNvSpPr>
          <p:nvPr/>
        </p:nvSpPr>
        <p:spPr bwMode="auto">
          <a:xfrm>
            <a:off x="0" y="50053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 sz="1800" b="0">
              <a:latin typeface="Arial" charset="0"/>
            </a:endParaRPr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Рисунок 36" descr="Картинки по запросу кукушка фото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81000" y="381000"/>
            <a:ext cx="4343400" cy="3068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5" name="Рисунок 37" descr="Картинки по запросу птенцы в гнезде фото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886200" y="2743200"/>
            <a:ext cx="5029200" cy="3816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6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23557" name="Rectangle 7"/>
          <p:cNvSpPr>
            <a:spLocks noChangeArrowheads="1"/>
          </p:cNvSpPr>
          <p:nvPr/>
        </p:nvSpPr>
        <p:spPr bwMode="auto">
          <a:xfrm>
            <a:off x="0" y="1219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ru-RU"/>
          </a:p>
        </p:txBody>
      </p:sp>
      <p:sp>
        <p:nvSpPr>
          <p:cNvPr id="23558" name="Rectangle 8"/>
          <p:cNvSpPr>
            <a:spLocks noChangeArrowheads="1"/>
          </p:cNvSpPr>
          <p:nvPr/>
        </p:nvSpPr>
        <p:spPr bwMode="auto">
          <a:xfrm>
            <a:off x="0" y="2179638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 sz="1800" b="0">
              <a:latin typeface="Arial" charset="0"/>
            </a:endParaRPr>
          </a:p>
        </p:txBody>
      </p:sp>
      <p:sp>
        <p:nvSpPr>
          <p:cNvPr id="23559" name="Rectangle 9"/>
          <p:cNvSpPr>
            <a:spLocks noChangeArrowheads="1"/>
          </p:cNvSpPr>
          <p:nvPr/>
        </p:nvSpPr>
        <p:spPr bwMode="auto">
          <a:xfrm flipH="1">
            <a:off x="5089525" y="1271588"/>
            <a:ext cx="359727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1800"/>
              <a:t>Из яиц появляются птенцы.</a:t>
            </a:r>
          </a:p>
        </p:txBody>
      </p:sp>
      <p:sp>
        <p:nvSpPr>
          <p:cNvPr id="23560" name="Rectangle 10"/>
          <p:cNvSpPr>
            <a:spLocks noChangeArrowheads="1"/>
          </p:cNvSpPr>
          <p:nvPr/>
        </p:nvSpPr>
        <p:spPr bwMode="auto">
          <a:xfrm>
            <a:off x="304800" y="4349750"/>
            <a:ext cx="3200400" cy="1465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1800"/>
              <a:t>Был белый дом, чудесный дом,</a:t>
            </a:r>
            <a:br>
              <a:rPr lang="ru-RU" sz="1800"/>
            </a:br>
            <a:r>
              <a:rPr lang="ru-RU" sz="1800"/>
              <a:t>И что-то застучало в нём,</a:t>
            </a:r>
            <a:br>
              <a:rPr lang="ru-RU" sz="1800"/>
            </a:br>
            <a:r>
              <a:rPr lang="ru-RU" sz="1800"/>
              <a:t>И он разбился и оттуда</a:t>
            </a:r>
            <a:br>
              <a:rPr lang="ru-RU" sz="1800"/>
            </a:br>
            <a:r>
              <a:rPr lang="ru-RU" sz="1800"/>
              <a:t>Живое выбежало чудо.</a:t>
            </a:r>
          </a:p>
        </p:txBody>
      </p:sp>
    </p:spTree>
  </p:cSld>
  <p:clrMapOvr>
    <a:masterClrMapping/>
  </p:clrMapOvr>
  <p:transition spd="slow">
    <p:comb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Рисунок 27" descr="Картинки по запросу птицы вьют гнезда фото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28600" y="381000"/>
            <a:ext cx="4495800" cy="299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79" name="Rectangle 6"/>
          <p:cNvSpPr>
            <a:spLocks noChangeArrowheads="1"/>
          </p:cNvSpPr>
          <p:nvPr/>
        </p:nvSpPr>
        <p:spPr bwMode="auto">
          <a:xfrm>
            <a:off x="0" y="18669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24580" name="Rectangle 7"/>
          <p:cNvSpPr>
            <a:spLocks noChangeArrowheads="1"/>
          </p:cNvSpPr>
          <p:nvPr/>
        </p:nvSpPr>
        <p:spPr bwMode="auto">
          <a:xfrm>
            <a:off x="0" y="3505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ru-RU"/>
          </a:p>
        </p:txBody>
      </p:sp>
      <p:sp>
        <p:nvSpPr>
          <p:cNvPr id="24581" name="Rectangle 8"/>
          <p:cNvSpPr>
            <a:spLocks noChangeArrowheads="1"/>
          </p:cNvSpPr>
          <p:nvPr/>
        </p:nvSpPr>
        <p:spPr bwMode="auto">
          <a:xfrm>
            <a:off x="0" y="4770438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 sz="1800" b="0">
              <a:latin typeface="Arial" charset="0"/>
            </a:endParaRPr>
          </a:p>
        </p:txBody>
      </p:sp>
      <p:pic>
        <p:nvPicPr>
          <p:cNvPr id="24582" name="Рисунок 78" descr="Похожее изображение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724400" y="3124200"/>
            <a:ext cx="4114800" cy="3467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83" name="Rectangle 11"/>
          <p:cNvSpPr>
            <a:spLocks noChangeArrowheads="1"/>
          </p:cNvSpPr>
          <p:nvPr/>
        </p:nvSpPr>
        <p:spPr bwMode="auto">
          <a:xfrm>
            <a:off x="0" y="1981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24584" name="Rectangle 12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ru-RU"/>
          </a:p>
        </p:txBody>
      </p:sp>
      <p:sp>
        <p:nvSpPr>
          <p:cNvPr id="24585" name="Rectangle 13"/>
          <p:cNvSpPr>
            <a:spLocks noChangeArrowheads="1"/>
          </p:cNvSpPr>
          <p:nvPr/>
        </p:nvSpPr>
        <p:spPr bwMode="auto">
          <a:xfrm>
            <a:off x="304800" y="4922838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 sz="1800" b="0">
              <a:latin typeface="Arial" charset="0"/>
            </a:endParaRPr>
          </a:p>
        </p:txBody>
      </p:sp>
      <p:sp>
        <p:nvSpPr>
          <p:cNvPr id="24586" name="Rectangle 14"/>
          <p:cNvSpPr>
            <a:spLocks noChangeArrowheads="1"/>
          </p:cNvSpPr>
          <p:nvPr/>
        </p:nvSpPr>
        <p:spPr bwMode="auto">
          <a:xfrm>
            <a:off x="5105400" y="1406525"/>
            <a:ext cx="350520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1800"/>
              <a:t>Родители заботятся о своих птенцах -  приносят им  в  клювиках  еду: жучков, червячков, насекомых.</a:t>
            </a:r>
          </a:p>
        </p:txBody>
      </p:sp>
      <p:sp>
        <p:nvSpPr>
          <p:cNvPr id="24587" name="Rectangle 16"/>
          <p:cNvSpPr>
            <a:spLocks noChangeArrowheads="1"/>
          </p:cNvSpPr>
          <p:nvPr/>
        </p:nvSpPr>
        <p:spPr bwMode="auto">
          <a:xfrm>
            <a:off x="0" y="28717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pic>
        <p:nvPicPr>
          <p:cNvPr id="24588" name="Рисунок 128" descr="Картинки по запросу как птицы учат птенцов летать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304800" y="3609975"/>
            <a:ext cx="4267200" cy="301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89" name="Rectangle 17"/>
          <p:cNvSpPr>
            <a:spLocks noChangeArrowheads="1"/>
          </p:cNvSpPr>
          <p:nvPr/>
        </p:nvSpPr>
        <p:spPr bwMode="auto">
          <a:xfrm>
            <a:off x="0" y="39862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 sz="1800" b="0">
              <a:latin typeface="Arial" charset="0"/>
            </a:endParaRPr>
          </a:p>
        </p:txBody>
      </p:sp>
    </p:spTree>
  </p:cSld>
  <p:clrMapOvr>
    <a:masterClrMapping/>
  </p:clrMapOvr>
  <p:transition spd="slow">
    <p:pull dir="r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57800" y="304800"/>
            <a:ext cx="3886200" cy="6172200"/>
          </a:xfrm>
        </p:spPr>
        <p:txBody>
          <a:bodyPr/>
          <a:lstStyle/>
          <a:p>
            <a:pPr algn="ctr">
              <a:defRPr/>
            </a:pPr>
            <a:r>
              <a:rPr lang="ru-RU" dirty="0" smtClean="0"/>
              <a:t>В сентябре мы объявили конкурс кормушек для птиц</a:t>
            </a:r>
            <a:endParaRPr lang="ru-RU" dirty="0"/>
          </a:p>
        </p:txBody>
      </p:sp>
      <p:pic>
        <p:nvPicPr>
          <p:cNvPr id="25603" name="Содержимое 3" descr="IMG_20190111_182937_BEAUTY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285750" y="127000"/>
            <a:ext cx="4819650" cy="6426200"/>
          </a:xfrm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/>
            </a:pPr>
            <a:r>
              <a:rPr lang="ru-RU" dirty="0" smtClean="0"/>
              <a:t>НАШИ КОРМУШКИ</a:t>
            </a:r>
            <a:endParaRPr lang="ru-RU" dirty="0"/>
          </a:p>
        </p:txBody>
      </p:sp>
      <p:pic>
        <p:nvPicPr>
          <p:cNvPr id="26627" name="Содержимое 4" descr="IMG_20190123_142617_BEAUTY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962025" y="1943100"/>
            <a:ext cx="3028950" cy="4038600"/>
          </a:xfrm>
        </p:spPr>
      </p:pic>
      <p:pic>
        <p:nvPicPr>
          <p:cNvPr id="26628" name="Содержимое 5" descr="IMG_20190128_115720_BEAUTY.jpg"/>
          <p:cNvPicPr>
            <a:picLocks noGrp="1" noChangeAspect="1"/>
          </p:cNvPicPr>
          <p:nvPr>
            <p:ph sz="half" idx="2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5153025" y="1943100"/>
            <a:ext cx="3028950" cy="4038600"/>
          </a:xfrm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pic>
        <p:nvPicPr>
          <p:cNvPr id="27651" name="Содержимое 4" descr="IMG_20190128_113548_BEAUTY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304800" y="355600"/>
            <a:ext cx="3962400" cy="5283200"/>
          </a:xfrm>
        </p:spPr>
      </p:pic>
      <p:pic>
        <p:nvPicPr>
          <p:cNvPr id="27652" name="Содержимое 5" descr="IMG_20190128_113707_BEAUTY.jpg"/>
          <p:cNvPicPr>
            <a:picLocks noGrp="1" noChangeAspect="1"/>
          </p:cNvPicPr>
          <p:nvPr>
            <p:ph sz="half" idx="2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4724400" y="1371600"/>
            <a:ext cx="3962400" cy="5283200"/>
          </a:xfrm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pic>
        <p:nvPicPr>
          <p:cNvPr id="28675" name="Содержимое 4" descr="IMG_20190128_115944_BEAUTY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381000" y="584200"/>
            <a:ext cx="3886200" cy="5181600"/>
          </a:xfrm>
        </p:spPr>
      </p:pic>
      <p:pic>
        <p:nvPicPr>
          <p:cNvPr id="28676" name="Содержимое 5" descr="IMG_20190128_115956_BEAUTY.jpg"/>
          <p:cNvPicPr>
            <a:picLocks noGrp="1" noChangeAspect="1"/>
          </p:cNvPicPr>
          <p:nvPr>
            <p:ph sz="half" idx="2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4648200" y="1270000"/>
            <a:ext cx="3886200" cy="5181600"/>
          </a:xfrm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pic>
        <p:nvPicPr>
          <p:cNvPr id="29699" name="Содержимое 4" descr="IMG_20200213_102528_BEAUTY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438150" y="533400"/>
            <a:ext cx="3714750" cy="4953000"/>
          </a:xfrm>
        </p:spPr>
      </p:pic>
      <p:pic>
        <p:nvPicPr>
          <p:cNvPr id="29700" name="Содержимое 5" descr="IMG_20190219_114146_BEAUTY.jpg"/>
          <p:cNvPicPr>
            <a:picLocks noGrp="1" noChangeAspect="1"/>
          </p:cNvPicPr>
          <p:nvPr>
            <p:ph sz="half" idx="2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4241800" y="2447925"/>
            <a:ext cx="4762500" cy="3571875"/>
          </a:xfrm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pic>
        <p:nvPicPr>
          <p:cNvPr id="30723" name="Содержимое 4" descr="IMG_20190128_115706_BEAUTY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457200" y="1943100"/>
            <a:ext cx="3533775" cy="4711700"/>
          </a:xfrm>
        </p:spPr>
      </p:pic>
      <p:pic>
        <p:nvPicPr>
          <p:cNvPr id="30724" name="Содержимое 5" descr="IMG_20200213_102934_BEAUTY.jpg"/>
          <p:cNvPicPr>
            <a:picLocks noGrp="1" noChangeAspect="1"/>
          </p:cNvPicPr>
          <p:nvPr>
            <p:ph sz="half" idx="2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4419600" y="1143000"/>
            <a:ext cx="4546600" cy="3409950"/>
          </a:xfrm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pic>
        <p:nvPicPr>
          <p:cNvPr id="31747" name="Содержимое 4" descr="IMG_20200213_102923_BEAUTY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660400" y="533400"/>
            <a:ext cx="8051800" cy="6038850"/>
          </a:xfr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8" name="Rectangle 6"/>
          <p:cNvSpPr>
            <a:spLocks noGrp="1" noChangeArrowheads="1"/>
          </p:cNvSpPr>
          <p:nvPr>
            <p:ph type="title"/>
          </p:nvPr>
        </p:nvSpPr>
        <p:spPr>
          <a:xfrm>
            <a:off x="2667000" y="304800"/>
            <a:ext cx="5791200" cy="457200"/>
          </a:xfrm>
        </p:spPr>
        <p:txBody>
          <a:bodyPr/>
          <a:lstStyle/>
          <a:p>
            <a:pPr eaLnBrk="1" hangingPunct="1">
              <a:defRPr/>
            </a:pPr>
            <a:r>
              <a:rPr lang="ru-RU" smtClean="0"/>
              <a:t> </a:t>
            </a:r>
            <a:r>
              <a:rPr lang="ru-RU" sz="2800" b="1" smtClean="0">
                <a:solidFill>
                  <a:schemeClr val="tx1"/>
                </a:solidFill>
              </a:rPr>
              <a:t>Вестники весны</a:t>
            </a:r>
          </a:p>
        </p:txBody>
      </p:sp>
      <p:sp>
        <p:nvSpPr>
          <p:cNvPr id="14339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4340" name="Rectangle 10"/>
          <p:cNvSpPr>
            <a:spLocks noChangeArrowheads="1"/>
          </p:cNvSpPr>
          <p:nvPr/>
        </p:nvSpPr>
        <p:spPr bwMode="auto">
          <a:xfrm>
            <a:off x="0" y="1341438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 sz="1800" b="0">
              <a:latin typeface="Arial" charset="0"/>
            </a:endParaRPr>
          </a:p>
        </p:txBody>
      </p:sp>
      <p:sp>
        <p:nvSpPr>
          <p:cNvPr id="14341" name="Rectangle 11"/>
          <p:cNvSpPr>
            <a:spLocks noChangeArrowheads="1"/>
          </p:cNvSpPr>
          <p:nvPr/>
        </p:nvSpPr>
        <p:spPr bwMode="auto">
          <a:xfrm rot="10795109" flipV="1">
            <a:off x="0" y="5791200"/>
            <a:ext cx="86106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1800">
                <a:latin typeface="Arial" charset="0"/>
              </a:rPr>
              <a:t>Наступила весна, кончились морозы, начинает пригревать солнышко, тает снег. Возвращаются из теплых стран перелетные птицы. </a:t>
            </a:r>
          </a:p>
        </p:txBody>
      </p:sp>
      <p:pic>
        <p:nvPicPr>
          <p:cNvPr id="14342" name="Picture 13" descr="Картинки по запросу летящие птицы фото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85800" y="990600"/>
            <a:ext cx="7848600" cy="466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6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8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/>
            </a:pPr>
            <a:r>
              <a:rPr lang="ru-RU" dirty="0" smtClean="0"/>
              <a:t>Дети насыпают корм в кормушки</a:t>
            </a:r>
            <a:endParaRPr lang="ru-RU" dirty="0"/>
          </a:p>
        </p:txBody>
      </p:sp>
      <p:pic>
        <p:nvPicPr>
          <p:cNvPr id="32771" name="Содержимое 4" descr="IMG_20190116_113724_BEAUTY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962025" y="1943100"/>
            <a:ext cx="3028950" cy="4038600"/>
          </a:xfrm>
        </p:spPr>
      </p:pic>
      <p:pic>
        <p:nvPicPr>
          <p:cNvPr id="32772" name="Содержимое 5" descr="IMG_20190128_115428_BEAUTY.jpg"/>
          <p:cNvPicPr>
            <a:picLocks noGrp="1" noChangeAspect="1"/>
          </p:cNvPicPr>
          <p:nvPr>
            <p:ph sz="half" idx="2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5153025" y="1943100"/>
            <a:ext cx="3028950" cy="4038600"/>
          </a:xfrm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29200"/>
            <a:ext cx="8229600" cy="1384300"/>
          </a:xfrm>
        </p:spPr>
        <p:txBody>
          <a:bodyPr/>
          <a:lstStyle/>
          <a:p>
            <a:pPr algn="ctr">
              <a:defRPr/>
            </a:pPr>
            <a:r>
              <a:rPr lang="ru-RU" dirty="0" smtClean="0"/>
              <a:t>Каждый день мы кормим нашу кошку Мусю</a:t>
            </a:r>
            <a:endParaRPr lang="ru-RU" dirty="0"/>
          </a:p>
        </p:txBody>
      </p:sp>
      <p:pic>
        <p:nvPicPr>
          <p:cNvPr id="33795" name="Содержимое 4" descr="IMG_20200205_092118_BEAUTY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838200" y="685800"/>
            <a:ext cx="3028950" cy="4038600"/>
          </a:xfrm>
        </p:spPr>
      </p:pic>
      <p:pic>
        <p:nvPicPr>
          <p:cNvPr id="33796" name="Содержимое 5" descr="IMG_20200205_092128_BEAUTY.jpg"/>
          <p:cNvPicPr>
            <a:picLocks noGrp="1" noChangeAspect="1"/>
          </p:cNvPicPr>
          <p:nvPr>
            <p:ph sz="half" idx="2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5029200" y="685800"/>
            <a:ext cx="3028950" cy="4038600"/>
          </a:xfrm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/>
            </a:pPr>
            <a:r>
              <a:rPr lang="ru-RU" dirty="0" smtClean="0"/>
              <a:t>С детьми мы участвуем в конкурсе</a:t>
            </a:r>
            <a:endParaRPr lang="ru-RU" dirty="0"/>
          </a:p>
        </p:txBody>
      </p:sp>
      <p:pic>
        <p:nvPicPr>
          <p:cNvPr id="34819" name="Содержимое 3" descr="mtvDV7GMy78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1500188" y="1905000"/>
            <a:ext cx="6272212" cy="4667250"/>
          </a:xfrm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81600"/>
            <a:ext cx="8229600" cy="1384300"/>
          </a:xfrm>
        </p:spPr>
        <p:txBody>
          <a:bodyPr/>
          <a:lstStyle/>
          <a:p>
            <a:pPr algn="ctr">
              <a:defRPr/>
            </a:pPr>
            <a:r>
              <a:rPr lang="ru-RU" dirty="0" smtClean="0"/>
              <a:t>Птицы на кормушках</a:t>
            </a:r>
            <a:endParaRPr lang="ru-RU" dirty="0"/>
          </a:p>
        </p:txBody>
      </p:sp>
      <p:pic>
        <p:nvPicPr>
          <p:cNvPr id="35843" name="Содержимое 4" descr="IMG_20190128_120702_BEAUTY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533400" y="304800"/>
            <a:ext cx="3486150" cy="4648200"/>
          </a:xfrm>
        </p:spPr>
      </p:pic>
      <p:pic>
        <p:nvPicPr>
          <p:cNvPr id="35844" name="Содержимое 5" descr="IMG_20200131_112938_BEAUTY.jpg"/>
          <p:cNvPicPr>
            <a:picLocks noGrp="1" noChangeAspect="1"/>
          </p:cNvPicPr>
          <p:nvPr>
            <p:ph sz="half" idx="2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4343400" y="1752600"/>
            <a:ext cx="4343400" cy="3257550"/>
          </a:xfrm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pic>
        <p:nvPicPr>
          <p:cNvPr id="36867" name="Содержимое 4" descr="IMG_20200213_103741_BEAUTY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361950" y="711200"/>
            <a:ext cx="3981450" cy="5308600"/>
          </a:xfrm>
        </p:spPr>
      </p:pic>
      <p:pic>
        <p:nvPicPr>
          <p:cNvPr id="36868" name="Содержимое 5" descr="IMG-20200210-WA0001.jpg"/>
          <p:cNvPicPr>
            <a:picLocks noGrp="1" noChangeAspect="1"/>
          </p:cNvPicPr>
          <p:nvPr>
            <p:ph sz="half" idx="2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4895850" y="762000"/>
            <a:ext cx="3943350" cy="5257800"/>
          </a:xfrm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/>
            </a:pPr>
            <a:r>
              <a:rPr lang="ru-RU" dirty="0" smtClean="0"/>
              <a:t>Наша газета</a:t>
            </a:r>
            <a:endParaRPr lang="ru-RU" dirty="0"/>
          </a:p>
        </p:txBody>
      </p:sp>
      <p:pic>
        <p:nvPicPr>
          <p:cNvPr id="37891" name="Содержимое 3" descr="IMG-8787c77d5450025e03e6d1411746d14d-V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1060450" y="1524000"/>
            <a:ext cx="7269163" cy="5048250"/>
          </a:xfrm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/>
            </a:pPr>
            <a:r>
              <a:rPr lang="ru-RU" dirty="0" smtClean="0"/>
              <a:t>Рисунки детей</a:t>
            </a:r>
            <a:endParaRPr lang="ru-RU" dirty="0"/>
          </a:p>
        </p:txBody>
      </p:sp>
      <p:pic>
        <p:nvPicPr>
          <p:cNvPr id="38915" name="Содержимое 4" descr="IMG_20200210_101146_BEAUTY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533400" y="1943100"/>
            <a:ext cx="3457575" cy="4610100"/>
          </a:xfrm>
        </p:spPr>
      </p:pic>
      <p:pic>
        <p:nvPicPr>
          <p:cNvPr id="38916" name="Содержимое 5" descr="IMG_20200210_101228_BEAUTY.jpg"/>
          <p:cNvPicPr>
            <a:picLocks noGrp="1" noChangeAspect="1"/>
          </p:cNvPicPr>
          <p:nvPr>
            <p:ph sz="half" idx="2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5124450" y="1905000"/>
            <a:ext cx="3486150" cy="4648200"/>
          </a:xfrm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pic>
        <p:nvPicPr>
          <p:cNvPr id="39939" name="Содержимое 4" descr="IMG_20200212_080041_BEAUTY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381000" y="381000"/>
            <a:ext cx="3886200" cy="5181600"/>
          </a:xfrm>
        </p:spPr>
      </p:pic>
      <p:pic>
        <p:nvPicPr>
          <p:cNvPr id="39940" name="Содержимое 5" descr="IMG_20200210_101046_BEAUTY.jpg"/>
          <p:cNvPicPr>
            <a:picLocks noGrp="1" noChangeAspect="1"/>
          </p:cNvPicPr>
          <p:nvPr>
            <p:ph sz="half" idx="2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4343400" y="3124200"/>
            <a:ext cx="4495800" cy="3371850"/>
          </a:xfrm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pic>
        <p:nvPicPr>
          <p:cNvPr id="40963" name="Содержимое 4" descr="IMG_20200213_075549_BEAUTY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190500" y="609600"/>
            <a:ext cx="4029075" cy="5372100"/>
          </a:xfrm>
        </p:spPr>
      </p:pic>
      <p:pic>
        <p:nvPicPr>
          <p:cNvPr id="40964" name="Содержимое 5" descr="IMG_20200212_080520_BEAUTY.jpg"/>
          <p:cNvPicPr>
            <a:picLocks noGrp="1" noChangeAspect="1"/>
          </p:cNvPicPr>
          <p:nvPr>
            <p:ph sz="half" idx="2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4445000" y="2447925"/>
            <a:ext cx="4559300" cy="3419475"/>
          </a:xfrm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6"/>
          <p:cNvSpPr>
            <a:spLocks noChangeArrowheads="1"/>
          </p:cNvSpPr>
          <p:nvPr/>
        </p:nvSpPr>
        <p:spPr bwMode="auto">
          <a:xfrm>
            <a:off x="533400" y="4038600"/>
            <a:ext cx="4419600" cy="2289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1800"/>
              <a:t>Давайте беречь  и  защищать  наших пернатых друзей  и не только потому, что  они приносят  пользу, но и  потому, что они своей  красотой  и прекрасным   пением  оживляют природу, доставляют  человеку  хорошее, радостное  настроение.</a:t>
            </a:r>
          </a:p>
        </p:txBody>
      </p:sp>
      <p:sp>
        <p:nvSpPr>
          <p:cNvPr id="41987" name="Rectangle 10"/>
          <p:cNvSpPr>
            <a:spLocks noChangeArrowheads="1"/>
          </p:cNvSpPr>
          <p:nvPr/>
        </p:nvSpPr>
        <p:spPr bwMode="auto">
          <a:xfrm>
            <a:off x="0" y="1524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pic>
        <p:nvPicPr>
          <p:cNvPr id="41988" name="Рисунок 9" descr="Картинки по запросу птица поет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81000" y="381000"/>
            <a:ext cx="3233738" cy="327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989" name="Rectangle 11"/>
          <p:cNvSpPr>
            <a:spLocks noChangeArrowheads="1"/>
          </p:cNvSpPr>
          <p:nvPr/>
        </p:nvSpPr>
        <p:spPr bwMode="auto">
          <a:xfrm>
            <a:off x="0" y="5151438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 sz="1800" b="0">
              <a:latin typeface="Arial" charset="0"/>
            </a:endParaRPr>
          </a:p>
        </p:txBody>
      </p:sp>
      <p:pic>
        <p:nvPicPr>
          <p:cNvPr id="41990" name="Picture 12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953000" y="3810000"/>
            <a:ext cx="3810000" cy="2659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991" name="Picture 16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419600" y="304800"/>
            <a:ext cx="3962400" cy="289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split orient="vert" dir="in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4"/>
          <p:cNvSpPr>
            <a:spLocks noChangeArrowheads="1"/>
          </p:cNvSpPr>
          <p:nvPr/>
        </p:nvSpPr>
        <p:spPr bwMode="auto">
          <a:xfrm>
            <a:off x="1066800" y="1600200"/>
            <a:ext cx="32004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2000">
                <a:latin typeface="Arial" charset="0"/>
              </a:rPr>
              <a:t>Первыми прилетают  грачи.</a:t>
            </a:r>
          </a:p>
        </p:txBody>
      </p:sp>
      <p:sp>
        <p:nvSpPr>
          <p:cNvPr id="15363" name="Rectangle 6"/>
          <p:cNvSpPr>
            <a:spLocks noChangeArrowheads="1"/>
          </p:cNvSpPr>
          <p:nvPr/>
        </p:nvSpPr>
        <p:spPr bwMode="auto">
          <a:xfrm>
            <a:off x="0" y="25146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pic>
        <p:nvPicPr>
          <p:cNvPr id="15364" name="Рисунок 103" descr="Картинки по запросу грачи прилетели фото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419600" y="304800"/>
            <a:ext cx="4495800" cy="3779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5" name="Rectangle 7"/>
          <p:cNvSpPr>
            <a:spLocks noChangeArrowheads="1"/>
          </p:cNvSpPr>
          <p:nvPr/>
        </p:nvSpPr>
        <p:spPr bwMode="auto">
          <a:xfrm>
            <a:off x="381000" y="3703638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 sz="1800" b="0">
              <a:latin typeface="Arial" charset="0"/>
            </a:endParaRPr>
          </a:p>
        </p:txBody>
      </p:sp>
      <p:sp>
        <p:nvSpPr>
          <p:cNvPr id="15366" name="Rectangle 9"/>
          <p:cNvSpPr>
            <a:spLocks noChangeArrowheads="1"/>
          </p:cNvSpPr>
          <p:nvPr/>
        </p:nvSpPr>
        <p:spPr bwMode="auto">
          <a:xfrm>
            <a:off x="0" y="2389188"/>
            <a:ext cx="87471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 sz="1600">
                <a:latin typeface="Calibri" pitchFamily="34" charset="0"/>
                <a:ea typeface="Calibri" pitchFamily="34" charset="0"/>
                <a:cs typeface="Times New Roman" pitchFamily="18" charset="0"/>
              </a:rPr>
              <a:t>               </a:t>
            </a:r>
            <a:endParaRPr lang="ru-RU" sz="1800" b="0">
              <a:latin typeface="Arial" charset="0"/>
              <a:ea typeface="Calibri" pitchFamily="34" charset="0"/>
              <a:cs typeface="Times New Roman" pitchFamily="18" charset="0"/>
            </a:endParaRPr>
          </a:p>
        </p:txBody>
      </p:sp>
      <p:pic>
        <p:nvPicPr>
          <p:cNvPr id="15367" name="Рисунок 104" descr="Картинки по запросу грачи прилетели фото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28600" y="2971800"/>
            <a:ext cx="4038600" cy="302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8" name="Rectangle 10"/>
          <p:cNvSpPr>
            <a:spLocks noChangeArrowheads="1"/>
          </p:cNvSpPr>
          <p:nvPr/>
        </p:nvSpPr>
        <p:spPr bwMode="auto">
          <a:xfrm>
            <a:off x="0" y="44688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 sz="1800" b="0">
              <a:latin typeface="Arial" charset="0"/>
            </a:endParaRPr>
          </a:p>
        </p:txBody>
      </p:sp>
      <p:sp>
        <p:nvSpPr>
          <p:cNvPr id="15369" name="Rectangle 11"/>
          <p:cNvSpPr>
            <a:spLocks noChangeArrowheads="1"/>
          </p:cNvSpPr>
          <p:nvPr/>
        </p:nvSpPr>
        <p:spPr bwMode="auto">
          <a:xfrm>
            <a:off x="4724400" y="4953000"/>
            <a:ext cx="41148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2000">
                <a:latin typeface="Arial" charset="0"/>
              </a:rPr>
              <a:t>«Грачи на горе  – весна на дворе».</a:t>
            </a:r>
          </a:p>
        </p:txBody>
      </p:sp>
    </p:spTree>
  </p:cSld>
  <p:clrMapOvr>
    <a:masterClrMapping/>
  </p:clrMapOvr>
  <p:transition spd="slow">
    <p:cover dir="d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5"/>
          <p:cNvSpPr>
            <a:spLocks noChangeArrowheads="1"/>
          </p:cNvSpPr>
          <p:nvPr/>
        </p:nvSpPr>
        <p:spPr bwMode="auto">
          <a:xfrm>
            <a:off x="2209800" y="715963"/>
            <a:ext cx="5486400" cy="1754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5400" i="1"/>
              <a:t>Спасибо за внимание!</a:t>
            </a:r>
          </a:p>
        </p:txBody>
      </p:sp>
      <p:pic>
        <p:nvPicPr>
          <p:cNvPr id="43011" name="Picture 6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524000" y="2457450"/>
            <a:ext cx="6324600" cy="395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4"/>
          <p:cNvSpPr>
            <a:spLocks noChangeArrowheads="1"/>
          </p:cNvSpPr>
          <p:nvPr/>
        </p:nvSpPr>
        <p:spPr bwMode="auto">
          <a:xfrm rot="10800000" flipV="1">
            <a:off x="-1588" y="150813"/>
            <a:ext cx="449738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2000">
                <a:latin typeface="Arial" charset="0"/>
              </a:rPr>
              <a:t>За ними прилетают скворцы.</a:t>
            </a:r>
          </a:p>
        </p:txBody>
      </p:sp>
      <p:pic>
        <p:nvPicPr>
          <p:cNvPr id="16387" name="Рисунок 110" descr="фото &quot;Скворцы прилетели&quot; метки: природа, макро и крупный план, 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419600" y="3656013"/>
            <a:ext cx="4419600" cy="2955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8" name="Рисунок 106" descr="Скворцы прилетели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800600" y="228600"/>
            <a:ext cx="3962400" cy="2986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9" name="Rectangle 7"/>
          <p:cNvSpPr>
            <a:spLocks noChangeArrowheads="1"/>
          </p:cNvSpPr>
          <p:nvPr/>
        </p:nvSpPr>
        <p:spPr bwMode="auto">
          <a:xfrm>
            <a:off x="0" y="13716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6390" name="Rectangle 8"/>
          <p:cNvSpPr>
            <a:spLocks noChangeArrowheads="1"/>
          </p:cNvSpPr>
          <p:nvPr/>
        </p:nvSpPr>
        <p:spPr bwMode="auto">
          <a:xfrm>
            <a:off x="0" y="32004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ru-RU"/>
          </a:p>
        </p:txBody>
      </p:sp>
      <p:pic>
        <p:nvPicPr>
          <p:cNvPr id="16391" name="Рисунок 114" descr="Картинки по запросу скворцы прилетели фото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304800" y="609600"/>
            <a:ext cx="4114800" cy="269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2" name="Рисунок 120" descr="Картинки по запросу жаворонки прилетели фото">
            <a:hlinkClick r:id="rId7"/>
          </p:cNvPr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381000" y="3657600"/>
            <a:ext cx="3886200" cy="292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93" name="Rectangle 12"/>
          <p:cNvSpPr>
            <a:spLocks noChangeArrowheads="1"/>
          </p:cNvSpPr>
          <p:nvPr/>
        </p:nvSpPr>
        <p:spPr bwMode="auto">
          <a:xfrm>
            <a:off x="609600" y="1219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6394" name="Rectangle 13"/>
          <p:cNvSpPr>
            <a:spLocks noChangeArrowheads="1"/>
          </p:cNvSpPr>
          <p:nvPr/>
        </p:nvSpPr>
        <p:spPr bwMode="auto">
          <a:xfrm>
            <a:off x="0" y="32766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ru-RU"/>
          </a:p>
        </p:txBody>
      </p:sp>
      <p:sp>
        <p:nvSpPr>
          <p:cNvPr id="16395" name="Rectangle 14"/>
          <p:cNvSpPr>
            <a:spLocks noChangeArrowheads="1"/>
          </p:cNvSpPr>
          <p:nvPr/>
        </p:nvSpPr>
        <p:spPr bwMode="auto">
          <a:xfrm>
            <a:off x="0" y="5105400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 sz="1800" b="0">
              <a:latin typeface="Arial" charset="0"/>
            </a:endParaRPr>
          </a:p>
        </p:txBody>
      </p:sp>
      <p:sp>
        <p:nvSpPr>
          <p:cNvPr id="16396" name="Rectangle 16"/>
          <p:cNvSpPr>
            <a:spLocks noChangeArrowheads="1"/>
          </p:cNvSpPr>
          <p:nvPr/>
        </p:nvSpPr>
        <p:spPr bwMode="auto">
          <a:xfrm>
            <a:off x="3886200" y="3248025"/>
            <a:ext cx="5257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1800">
                <a:latin typeface="Arial" charset="0"/>
              </a:rPr>
              <a:t>Видишь скворца – знать весна у крыльца.</a:t>
            </a:r>
          </a:p>
        </p:txBody>
      </p:sp>
    </p:spTree>
  </p:cSld>
  <p:clrMapOvr>
    <a:masterClrMapping/>
  </p:clrMapOvr>
  <p:transition spd="slow">
    <p:split orient="vert" dir="in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4"/>
          <p:cNvSpPr>
            <a:spLocks noChangeArrowheads="1"/>
          </p:cNvSpPr>
          <p:nvPr/>
        </p:nvSpPr>
        <p:spPr bwMode="auto">
          <a:xfrm>
            <a:off x="5181600" y="1404938"/>
            <a:ext cx="32004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2000">
                <a:latin typeface="Arial" charset="0"/>
              </a:rPr>
              <a:t>Затем возвращаются жаворонки.</a:t>
            </a:r>
          </a:p>
        </p:txBody>
      </p:sp>
      <p:pic>
        <p:nvPicPr>
          <p:cNvPr id="17411" name="Рисунок 119" descr="Картинки по запросу жаворонки прилетели фото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04800" y="228600"/>
            <a:ext cx="4343400" cy="3800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2" name="Рисунок 115" descr="Картинки по запросу жаворонки прилетели фото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038600" y="2930525"/>
            <a:ext cx="4876800" cy="355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3" name="Rectangle 7"/>
          <p:cNvSpPr>
            <a:spLocks noChangeArrowheads="1"/>
          </p:cNvSpPr>
          <p:nvPr/>
        </p:nvSpPr>
        <p:spPr bwMode="auto">
          <a:xfrm>
            <a:off x="0" y="16764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7414" name="Rectangle 8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ru-RU"/>
          </a:p>
        </p:txBody>
      </p:sp>
      <p:sp>
        <p:nvSpPr>
          <p:cNvPr id="17415" name="Rectangle 9"/>
          <p:cNvSpPr>
            <a:spLocks noChangeArrowheads="1"/>
          </p:cNvSpPr>
          <p:nvPr/>
        </p:nvSpPr>
        <p:spPr bwMode="auto">
          <a:xfrm>
            <a:off x="-381000" y="5456238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 sz="1800" b="0">
              <a:latin typeface="Arial" charset="0"/>
            </a:endParaRPr>
          </a:p>
        </p:txBody>
      </p:sp>
      <p:sp>
        <p:nvSpPr>
          <p:cNvPr id="17416" name="Rectangle 10"/>
          <p:cNvSpPr>
            <a:spLocks noChangeArrowheads="1"/>
          </p:cNvSpPr>
          <p:nvPr/>
        </p:nvSpPr>
        <p:spPr bwMode="auto">
          <a:xfrm>
            <a:off x="609600" y="4826000"/>
            <a:ext cx="3200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1800">
                <a:latin typeface="Arial" charset="0"/>
              </a:rPr>
              <a:t>«Жаворонок летит к теплу». </a:t>
            </a:r>
          </a:p>
        </p:txBody>
      </p:sp>
    </p:spTree>
  </p:cSld>
  <p:clrMapOvr>
    <a:masterClrMapping/>
  </p:clrMapOvr>
  <p:transition spd="slow">
    <p:comb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4"/>
          <p:cNvSpPr>
            <a:spLocks noChangeArrowheads="1"/>
          </p:cNvSpPr>
          <p:nvPr/>
        </p:nvSpPr>
        <p:spPr bwMode="auto">
          <a:xfrm>
            <a:off x="762000" y="1295400"/>
            <a:ext cx="388620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1800" b="0">
                <a:latin typeface="Arial" charset="0"/>
              </a:rPr>
              <a:t> </a:t>
            </a:r>
            <a:r>
              <a:rPr lang="ru-RU" sz="2000">
                <a:latin typeface="Arial" charset="0"/>
              </a:rPr>
              <a:t>Как только начинает сходить лёд на реках, сразу прилетают утки, гуси.</a:t>
            </a:r>
          </a:p>
        </p:txBody>
      </p:sp>
      <p:pic>
        <p:nvPicPr>
          <p:cNvPr id="18435" name="Рисунок 96" descr="Картинки по запросу красивые фото птиц в полете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876800" y="304800"/>
            <a:ext cx="3581400" cy="2582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6" name="Rectangle 7"/>
          <p:cNvSpPr>
            <a:spLocks noChangeArrowheads="1"/>
          </p:cNvSpPr>
          <p:nvPr/>
        </p:nvSpPr>
        <p:spPr bwMode="auto">
          <a:xfrm>
            <a:off x="457200" y="16764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8437" name="Rectangle 8"/>
          <p:cNvSpPr>
            <a:spLocks noChangeArrowheads="1"/>
          </p:cNvSpPr>
          <p:nvPr/>
        </p:nvSpPr>
        <p:spPr bwMode="auto">
          <a:xfrm>
            <a:off x="0" y="34337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ru-RU"/>
          </a:p>
        </p:txBody>
      </p:sp>
      <p:sp>
        <p:nvSpPr>
          <p:cNvPr id="18438" name="Rectangle 9"/>
          <p:cNvSpPr>
            <a:spLocks noChangeArrowheads="1"/>
          </p:cNvSpPr>
          <p:nvPr/>
        </p:nvSpPr>
        <p:spPr bwMode="auto">
          <a:xfrm>
            <a:off x="0" y="4541838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 sz="1800" b="0">
              <a:latin typeface="Arial" charset="0"/>
            </a:endParaRPr>
          </a:p>
        </p:txBody>
      </p:sp>
      <p:pic>
        <p:nvPicPr>
          <p:cNvPr id="18439" name="Picture 11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33400" y="3200400"/>
            <a:ext cx="8229600" cy="3390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cover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4"/>
          <p:cNvSpPr>
            <a:spLocks noChangeArrowheads="1"/>
          </p:cNvSpPr>
          <p:nvPr/>
        </p:nvSpPr>
        <p:spPr bwMode="auto">
          <a:xfrm rot="10800000" flipV="1">
            <a:off x="5562600" y="904875"/>
            <a:ext cx="30480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1800">
                <a:latin typeface="Arial" charset="0"/>
              </a:rPr>
              <a:t>Всех позже прилетают ласточки и соловьи.</a:t>
            </a:r>
          </a:p>
        </p:txBody>
      </p:sp>
      <p:pic>
        <p:nvPicPr>
          <p:cNvPr id="19459" name="Рисунок 118" descr="Картинки по запросу жаворонки прилетели фото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28600" y="228600"/>
            <a:ext cx="5105400" cy="3790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0" name="Рисунок 121" descr="Картинки по запросу жаворонки прилетели фото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810000" y="3352800"/>
            <a:ext cx="4953000" cy="3224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61" name="Rectangle 7"/>
          <p:cNvSpPr>
            <a:spLocks noChangeArrowheads="1"/>
          </p:cNvSpPr>
          <p:nvPr/>
        </p:nvSpPr>
        <p:spPr bwMode="auto">
          <a:xfrm>
            <a:off x="609600" y="1524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9462" name="Rectangle 8"/>
          <p:cNvSpPr>
            <a:spLocks noChangeArrowheads="1"/>
          </p:cNvSpPr>
          <p:nvPr/>
        </p:nvSpPr>
        <p:spPr bwMode="auto">
          <a:xfrm>
            <a:off x="0" y="34909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ru-RU"/>
          </a:p>
        </p:txBody>
      </p:sp>
      <p:sp>
        <p:nvSpPr>
          <p:cNvPr id="19463" name="Rectangle 9"/>
          <p:cNvSpPr>
            <a:spLocks noChangeArrowheads="1"/>
          </p:cNvSpPr>
          <p:nvPr/>
        </p:nvSpPr>
        <p:spPr bwMode="auto">
          <a:xfrm>
            <a:off x="0" y="4846638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 sz="1800" b="0">
              <a:latin typeface="Arial" charset="0"/>
            </a:endParaRPr>
          </a:p>
        </p:txBody>
      </p:sp>
      <p:sp>
        <p:nvSpPr>
          <p:cNvPr id="19464" name="Rectangle 10"/>
          <p:cNvSpPr>
            <a:spLocks noChangeArrowheads="1"/>
          </p:cNvSpPr>
          <p:nvPr/>
        </p:nvSpPr>
        <p:spPr bwMode="auto">
          <a:xfrm>
            <a:off x="533400" y="4541838"/>
            <a:ext cx="2667000" cy="91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1800">
                <a:latin typeface="Arial" charset="0"/>
              </a:rPr>
              <a:t>Прилёт весной ласточки, к скорым грозам.</a:t>
            </a:r>
          </a:p>
        </p:txBody>
      </p:sp>
    </p:spTree>
  </p:cSld>
  <p:clrMapOvr>
    <a:masterClrMapping/>
  </p:clrMapOvr>
  <p:transition spd="slow">
    <p:pull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Рисунок 20" descr="Картинки по запросу птицы вьют гнезда фото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572000" y="3087688"/>
            <a:ext cx="4343400" cy="3770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3" name="Рисунок 21" descr="Картинки по запросу птицы вьют гнезда фото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04800" y="990600"/>
            <a:ext cx="4191000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4" name="Rectangle 8"/>
          <p:cNvSpPr>
            <a:spLocks noChangeArrowheads="1"/>
          </p:cNvSpPr>
          <p:nvPr/>
        </p:nvSpPr>
        <p:spPr bwMode="auto">
          <a:xfrm>
            <a:off x="0" y="20574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20485" name="Rectangle 9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ru-RU"/>
          </a:p>
        </p:txBody>
      </p:sp>
      <p:sp>
        <p:nvSpPr>
          <p:cNvPr id="20486" name="Rectangle 10"/>
          <p:cNvSpPr>
            <a:spLocks noChangeArrowheads="1"/>
          </p:cNvSpPr>
          <p:nvPr/>
        </p:nvSpPr>
        <p:spPr bwMode="auto">
          <a:xfrm>
            <a:off x="0" y="4846638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 sz="1800" b="0">
              <a:latin typeface="Arial" charset="0"/>
            </a:endParaRPr>
          </a:p>
        </p:txBody>
      </p:sp>
      <p:sp>
        <p:nvSpPr>
          <p:cNvPr id="20487" name="Rectangle 11"/>
          <p:cNvSpPr>
            <a:spLocks noChangeArrowheads="1"/>
          </p:cNvSpPr>
          <p:nvPr/>
        </p:nvSpPr>
        <p:spPr bwMode="auto">
          <a:xfrm>
            <a:off x="4648200" y="1311275"/>
            <a:ext cx="4240213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1800">
                <a:latin typeface="Arial" charset="0"/>
              </a:rPr>
              <a:t>Весной почти все  птицы вьют гнезда.</a:t>
            </a:r>
          </a:p>
        </p:txBody>
      </p:sp>
      <p:sp>
        <p:nvSpPr>
          <p:cNvPr id="20488" name="Rectangle 12"/>
          <p:cNvSpPr>
            <a:spLocks noChangeArrowheads="1"/>
          </p:cNvSpPr>
          <p:nvPr/>
        </p:nvSpPr>
        <p:spPr bwMode="auto">
          <a:xfrm>
            <a:off x="2895600" y="304800"/>
            <a:ext cx="353218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 sz="2800">
                <a:latin typeface="Arial" charset="0"/>
              </a:rPr>
              <a:t>Весенние хлопоты</a:t>
            </a:r>
          </a:p>
        </p:txBody>
      </p:sp>
      <p:sp>
        <p:nvSpPr>
          <p:cNvPr id="20489" name="Rectangle 13"/>
          <p:cNvSpPr>
            <a:spLocks noChangeArrowheads="1"/>
          </p:cNvSpPr>
          <p:nvPr/>
        </p:nvSpPr>
        <p:spPr bwMode="auto">
          <a:xfrm>
            <a:off x="304800" y="5432425"/>
            <a:ext cx="3962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1800">
                <a:latin typeface="Arial" charset="0"/>
              </a:rPr>
              <a:t>Без рук, без топора -  построена изба.</a:t>
            </a:r>
          </a:p>
        </p:txBody>
      </p:sp>
    </p:spTree>
  </p:cSld>
  <p:clrMapOvr>
    <a:masterClrMapping/>
  </p:clrMapOvr>
  <p:transition spd="slow">
    <p:split orient="vert" dir="in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Рисунок 29" descr="Картинки по запросу птицы вьют гнезда фото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343400" y="304800"/>
            <a:ext cx="4572000" cy="345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7" name="Рисунок 32" descr="Картинки по запросу птицы откладывают яйца фото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28600" y="2819400"/>
            <a:ext cx="5029200" cy="383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8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21509" name="Rectangle 7"/>
          <p:cNvSpPr>
            <a:spLocks noChangeArrowheads="1"/>
          </p:cNvSpPr>
          <p:nvPr/>
        </p:nvSpPr>
        <p:spPr bwMode="auto">
          <a:xfrm>
            <a:off x="0" y="13239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ru-RU"/>
          </a:p>
        </p:txBody>
      </p:sp>
      <p:sp>
        <p:nvSpPr>
          <p:cNvPr id="21510" name="Rectangle 8"/>
          <p:cNvSpPr>
            <a:spLocks noChangeArrowheads="1"/>
          </p:cNvSpPr>
          <p:nvPr/>
        </p:nvSpPr>
        <p:spPr bwMode="auto">
          <a:xfrm>
            <a:off x="0" y="2484438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 sz="1800" b="0">
              <a:latin typeface="Arial" charset="0"/>
            </a:endParaRPr>
          </a:p>
        </p:txBody>
      </p:sp>
      <p:sp>
        <p:nvSpPr>
          <p:cNvPr id="21511" name="Rectangle 9"/>
          <p:cNvSpPr>
            <a:spLocks noChangeArrowheads="1"/>
          </p:cNvSpPr>
          <p:nvPr/>
        </p:nvSpPr>
        <p:spPr bwMode="auto">
          <a:xfrm>
            <a:off x="5562600" y="4583113"/>
            <a:ext cx="32766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1800"/>
              <a:t>В гнезда птицы откладывают  яйца. 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кеан">
  <a:themeElements>
    <a:clrScheme name="Океан 2">
      <a:dk1>
        <a:srgbClr val="000066"/>
      </a:dk1>
      <a:lt1>
        <a:srgbClr val="FFFFFF"/>
      </a:lt1>
      <a:dk2>
        <a:srgbClr val="5D93FF"/>
      </a:dk2>
      <a:lt2>
        <a:srgbClr val="FFFFFF"/>
      </a:lt2>
      <a:accent1>
        <a:srgbClr val="6666FF"/>
      </a:accent1>
      <a:accent2>
        <a:srgbClr val="9999FF"/>
      </a:accent2>
      <a:accent3>
        <a:srgbClr val="B6C8FF"/>
      </a:accent3>
      <a:accent4>
        <a:srgbClr val="DADADA"/>
      </a:accent4>
      <a:accent5>
        <a:srgbClr val="B8B8FF"/>
      </a:accent5>
      <a:accent6>
        <a:srgbClr val="8A8AE7"/>
      </a:accent6>
      <a:hlink>
        <a:srgbClr val="FF3300"/>
      </a:hlink>
      <a:folHlink>
        <a:srgbClr val="FF9900"/>
      </a:folHlink>
    </a:clrScheme>
    <a:fontScheme name="Океан">
      <a:majorFont>
        <a:latin typeface="Tahoma"/>
        <a:ea typeface=""/>
        <a:cs typeface="Arial"/>
      </a:majorFont>
      <a:minorFont>
        <a:latin typeface="Tahoma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  <a:cs typeface="Arial" charset="0"/>
          </a:defRPr>
        </a:defPPr>
      </a:lstStyle>
    </a:lnDef>
  </a:objectDefaults>
  <a:extraClrSchemeLst>
    <a:extraClrScheme>
      <a:clrScheme name="Океан 1">
        <a:dk1>
          <a:srgbClr val="010199"/>
        </a:dk1>
        <a:lt1>
          <a:srgbClr val="FFFFFF"/>
        </a:lt1>
        <a:dk2>
          <a:srgbClr val="000099"/>
        </a:dk2>
        <a:lt2>
          <a:srgbClr val="FFFFFF"/>
        </a:lt2>
        <a:accent1>
          <a:srgbClr val="33CCCC"/>
        </a:accent1>
        <a:accent2>
          <a:srgbClr val="00C600"/>
        </a:accent2>
        <a:accent3>
          <a:srgbClr val="AAAACA"/>
        </a:accent3>
        <a:accent4>
          <a:srgbClr val="DADADA"/>
        </a:accent4>
        <a:accent5>
          <a:srgbClr val="ADE2E2"/>
        </a:accent5>
        <a:accent6>
          <a:srgbClr val="00B300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2">
        <a:dk1>
          <a:srgbClr val="000066"/>
        </a:dk1>
        <a:lt1>
          <a:srgbClr val="FFFFFF"/>
        </a:lt1>
        <a:dk2>
          <a:srgbClr val="5D93FF"/>
        </a:dk2>
        <a:lt2>
          <a:srgbClr val="FFFFFF"/>
        </a:lt2>
        <a:accent1>
          <a:srgbClr val="6666FF"/>
        </a:accent1>
        <a:accent2>
          <a:srgbClr val="9999FF"/>
        </a:accent2>
        <a:accent3>
          <a:srgbClr val="B6C8FF"/>
        </a:accent3>
        <a:accent4>
          <a:srgbClr val="DADADA"/>
        </a:accent4>
        <a:accent5>
          <a:srgbClr val="B8B8FF"/>
        </a:accent5>
        <a:accent6>
          <a:srgbClr val="8A8AE7"/>
        </a:accent6>
        <a:hlink>
          <a:srgbClr val="FF33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3">
        <a:dk1>
          <a:srgbClr val="000000"/>
        </a:dk1>
        <a:lt1>
          <a:srgbClr val="FFFFFF"/>
        </a:lt1>
        <a:dk2>
          <a:srgbClr val="572E88"/>
        </a:dk2>
        <a:lt2>
          <a:srgbClr val="FFFFFF"/>
        </a:lt2>
        <a:accent1>
          <a:srgbClr val="FF6600"/>
        </a:accent1>
        <a:accent2>
          <a:srgbClr val="FFCC00"/>
        </a:accent2>
        <a:accent3>
          <a:srgbClr val="B4ADC3"/>
        </a:accent3>
        <a:accent4>
          <a:srgbClr val="DADADA"/>
        </a:accent4>
        <a:accent5>
          <a:srgbClr val="FFB8AA"/>
        </a:accent5>
        <a:accent6>
          <a:srgbClr val="E7B900"/>
        </a:accent6>
        <a:hlink>
          <a:srgbClr val="33CCCC"/>
        </a:hlink>
        <a:folHlink>
          <a:srgbClr val="36CC6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4">
        <a:dk1>
          <a:srgbClr val="003366"/>
        </a:dk1>
        <a:lt1>
          <a:srgbClr val="FFFFFF"/>
        </a:lt1>
        <a:dk2>
          <a:srgbClr val="666699"/>
        </a:dk2>
        <a:lt2>
          <a:srgbClr val="FFFFFF"/>
        </a:lt2>
        <a:accent1>
          <a:srgbClr val="9966FF"/>
        </a:accent1>
        <a:accent2>
          <a:srgbClr val="00CC66"/>
        </a:accent2>
        <a:accent3>
          <a:srgbClr val="B8B8CA"/>
        </a:accent3>
        <a:accent4>
          <a:srgbClr val="DADADA"/>
        </a:accent4>
        <a:accent5>
          <a:srgbClr val="CAB8FF"/>
        </a:accent5>
        <a:accent6>
          <a:srgbClr val="00B95C"/>
        </a:accent6>
        <a:hlink>
          <a:srgbClr val="65C8FF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5">
        <a:dk1>
          <a:srgbClr val="000000"/>
        </a:dk1>
        <a:lt1>
          <a:srgbClr val="FFFFFF"/>
        </a:lt1>
        <a:dk2>
          <a:srgbClr val="336600"/>
        </a:dk2>
        <a:lt2>
          <a:srgbClr val="FFFFFF"/>
        </a:lt2>
        <a:accent1>
          <a:srgbClr val="B7C533"/>
        </a:accent1>
        <a:accent2>
          <a:srgbClr val="CCCCFF"/>
        </a:accent2>
        <a:accent3>
          <a:srgbClr val="ADB8AA"/>
        </a:accent3>
        <a:accent4>
          <a:srgbClr val="DADADA"/>
        </a:accent4>
        <a:accent5>
          <a:srgbClr val="D8DFAD"/>
        </a:accent5>
        <a:accent6>
          <a:srgbClr val="B9B9E7"/>
        </a:accent6>
        <a:hlink>
          <a:srgbClr val="FFFFCC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6">
        <a:dk1>
          <a:srgbClr val="000000"/>
        </a:dk1>
        <a:lt1>
          <a:srgbClr val="FFFFFF"/>
        </a:lt1>
        <a:dk2>
          <a:srgbClr val="006B80"/>
        </a:dk2>
        <a:lt2>
          <a:srgbClr val="C1CB75"/>
        </a:lt2>
        <a:accent1>
          <a:srgbClr val="6F8406"/>
        </a:accent1>
        <a:accent2>
          <a:srgbClr val="D9E288"/>
        </a:accent2>
        <a:accent3>
          <a:srgbClr val="AABAC0"/>
        </a:accent3>
        <a:accent4>
          <a:srgbClr val="DADADA"/>
        </a:accent4>
        <a:accent5>
          <a:srgbClr val="BBC2AA"/>
        </a:accent5>
        <a:accent6>
          <a:srgbClr val="C4CD7B"/>
        </a:accent6>
        <a:hlink>
          <a:srgbClr val="00CC00"/>
        </a:hlink>
        <a:folHlink>
          <a:srgbClr val="C0FF7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7">
        <a:dk1>
          <a:srgbClr val="5F5F5F"/>
        </a:dk1>
        <a:lt1>
          <a:srgbClr val="FFFFFF"/>
        </a:lt1>
        <a:dk2>
          <a:srgbClr val="FF6600"/>
        </a:dk2>
        <a:lt2>
          <a:srgbClr val="FFFFFF"/>
        </a:lt2>
        <a:accent1>
          <a:srgbClr val="CC6600"/>
        </a:accent1>
        <a:accent2>
          <a:srgbClr val="FF6600"/>
        </a:accent2>
        <a:accent3>
          <a:srgbClr val="FFB8AA"/>
        </a:accent3>
        <a:accent4>
          <a:srgbClr val="DADADA"/>
        </a:accent4>
        <a:accent5>
          <a:srgbClr val="E2B8AA"/>
        </a:accent5>
        <a:accent6>
          <a:srgbClr val="E75C00"/>
        </a:accent6>
        <a:hlink>
          <a:srgbClr val="FFFF99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8">
        <a:dk1>
          <a:srgbClr val="000000"/>
        </a:dk1>
        <a:lt1>
          <a:srgbClr val="FFFFFF"/>
        </a:lt1>
        <a:dk2>
          <a:srgbClr val="FFBA2F"/>
        </a:dk2>
        <a:lt2>
          <a:srgbClr val="A50021"/>
        </a:lt2>
        <a:accent1>
          <a:srgbClr val="FF6600"/>
        </a:accent1>
        <a:accent2>
          <a:srgbClr val="CC6600"/>
        </a:accent2>
        <a:accent3>
          <a:srgbClr val="FFD9AD"/>
        </a:accent3>
        <a:accent4>
          <a:srgbClr val="DADADA"/>
        </a:accent4>
        <a:accent5>
          <a:srgbClr val="FFB8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Ocean</Template>
  <TotalTime>772</TotalTime>
  <Words>247</Words>
  <Application>Microsoft Office PowerPoint</Application>
  <PresentationFormat>Экран (4:3)</PresentationFormat>
  <Paragraphs>33</Paragraphs>
  <Slides>30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30</vt:i4>
      </vt:variant>
    </vt:vector>
  </HeadingPairs>
  <TitlesOfParts>
    <vt:vector size="31" baseType="lpstr">
      <vt:lpstr>Океан</vt:lpstr>
      <vt:lpstr>Слайд 1</vt:lpstr>
      <vt:lpstr> Вестники весны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В сентябре мы объявили конкурс кормушек для птиц</vt:lpstr>
      <vt:lpstr>НАШИ КОРМУШКИ</vt:lpstr>
      <vt:lpstr>Слайд 15</vt:lpstr>
      <vt:lpstr>Слайд 16</vt:lpstr>
      <vt:lpstr>Слайд 17</vt:lpstr>
      <vt:lpstr>Слайд 18</vt:lpstr>
      <vt:lpstr>Слайд 19</vt:lpstr>
      <vt:lpstr>Дети насыпают корм в кормушки</vt:lpstr>
      <vt:lpstr>Каждый день мы кормим нашу кошку Мусю</vt:lpstr>
      <vt:lpstr>С детьми мы участвуем в конкурсе</vt:lpstr>
      <vt:lpstr>Птицы на кормушках</vt:lpstr>
      <vt:lpstr>Слайд 24</vt:lpstr>
      <vt:lpstr>Наша газета</vt:lpstr>
      <vt:lpstr>Рисунки детей</vt:lpstr>
      <vt:lpstr>Слайд 27</vt:lpstr>
      <vt:lpstr>Слайд 28</vt:lpstr>
      <vt:lpstr>Слайд 29</vt:lpstr>
      <vt:lpstr>Слайд 30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Света</dc:creator>
  <cp:lastModifiedBy>Инна</cp:lastModifiedBy>
  <cp:revision>149</cp:revision>
  <cp:lastPrinted>1601-01-01T00:00:00Z</cp:lastPrinted>
  <dcterms:created xsi:type="dcterms:W3CDTF">2017-01-29T17:50:46Z</dcterms:created>
  <dcterms:modified xsi:type="dcterms:W3CDTF">2020-03-25T20:32:45Z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