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8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0" r:id="rId19"/>
    <p:sldId id="276" r:id="rId20"/>
    <p:sldId id="28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0276" autoAdjust="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CC1CC1-A15F-4DE2-88F2-9D566619D31F}" type="datetimeFigureOut">
              <a:rPr lang="ru-RU" smtClean="0"/>
              <a:pPr/>
              <a:t>03.04.2020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15D3B2-F61F-42BE-9F1C-364F74AC66A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transition spd="med">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spd="med">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03.04.2020</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dissolv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0544" y="776288"/>
            <a:ext cx="8062912" cy="1581142"/>
          </a:xfrm>
        </p:spPr>
        <p:txBody>
          <a:bodyPr>
            <a:normAutofit/>
          </a:bodyPr>
          <a:lstStyle/>
          <a:p>
            <a:pPr algn="ctr"/>
            <a:r>
              <a:rPr lang="ru-RU" sz="3600" dirty="0" smtClean="0">
                <a:solidFill>
                  <a:srgbClr val="0070C0"/>
                </a:solidFill>
                <a:latin typeface="Times New Roman" pitchFamily="18" charset="0"/>
                <a:cs typeface="Times New Roman" pitchFamily="18" charset="0"/>
              </a:rPr>
              <a:t>Презентация «Волшебное электричество»</a:t>
            </a:r>
            <a:endParaRPr lang="ru-RU" sz="3600" dirty="0">
              <a:solidFill>
                <a:srgbClr val="0070C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40544" y="5085184"/>
            <a:ext cx="8135912" cy="1129898"/>
          </a:xfrm>
        </p:spPr>
        <p:txBody>
          <a:bodyPr>
            <a:normAutofit/>
          </a:bodyPr>
          <a:lstStyle/>
          <a:p>
            <a:pPr algn="r"/>
            <a:r>
              <a:rPr lang="ru-RU" sz="2800" dirty="0" smtClean="0">
                <a:solidFill>
                  <a:schemeClr val="accent3">
                    <a:lumMod val="75000"/>
                  </a:schemeClr>
                </a:solidFill>
                <a:latin typeface="Times New Roman" pitchFamily="18" charset="0"/>
                <a:cs typeface="Times New Roman" pitchFamily="18" charset="0"/>
              </a:rPr>
              <a:t>Составила: </a:t>
            </a:r>
            <a:r>
              <a:rPr lang="ru-RU" sz="2800" dirty="0" err="1" smtClean="0">
                <a:solidFill>
                  <a:schemeClr val="accent3">
                    <a:lumMod val="75000"/>
                  </a:schemeClr>
                </a:solidFill>
                <a:latin typeface="Times New Roman" pitchFamily="18" charset="0"/>
                <a:cs typeface="Times New Roman" pitchFamily="18" charset="0"/>
              </a:rPr>
              <a:t>Гуженок</a:t>
            </a:r>
            <a:r>
              <a:rPr lang="ru-RU" sz="2800" dirty="0" smtClean="0">
                <a:solidFill>
                  <a:schemeClr val="accent3">
                    <a:lumMod val="75000"/>
                  </a:schemeClr>
                </a:solidFill>
                <a:latin typeface="Times New Roman" pitchFamily="18" charset="0"/>
                <a:cs typeface="Times New Roman" pitchFamily="18" charset="0"/>
              </a:rPr>
              <a:t> Е.А.</a:t>
            </a:r>
          </a:p>
          <a:p>
            <a:pPr algn="r"/>
            <a:r>
              <a:rPr lang="ru-RU" sz="1800" i="1" dirty="0" smtClean="0">
                <a:solidFill>
                  <a:schemeClr val="accent4"/>
                </a:solidFill>
              </a:rPr>
              <a:t> </a:t>
            </a:r>
            <a:r>
              <a:rPr lang="ru-RU" sz="4000" i="1" dirty="0" smtClean="0">
                <a:solidFill>
                  <a:schemeClr val="accent4"/>
                </a:solidFill>
              </a:rPr>
              <a:t> </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additive="base">
                                        <p:cTn id="1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rgbClr val="002060"/>
                </a:solidFill>
              </a:rPr>
              <a:t>лампа</a:t>
            </a:r>
            <a:endParaRPr lang="ru-RU" sz="3200" dirty="0">
              <a:solidFill>
                <a:srgbClr val="002060"/>
              </a:solidFill>
            </a:endParaRPr>
          </a:p>
        </p:txBody>
      </p:sp>
      <p:sp>
        <p:nvSpPr>
          <p:cNvPr id="3" name="Текст 2"/>
          <p:cNvSpPr>
            <a:spLocks noGrp="1"/>
          </p:cNvSpPr>
          <p:nvPr>
            <p:ph type="body" idx="2"/>
          </p:nvPr>
        </p:nvSpPr>
        <p:spPr>
          <a:xfrm>
            <a:off x="1331640" y="2132856"/>
            <a:ext cx="1296144" cy="1800200"/>
          </a:xfrm>
        </p:spPr>
        <p:txBody>
          <a:bodyPr/>
          <a:lstStyle/>
          <a:p>
            <a:endParaRPr lang="ru-RU" dirty="0"/>
          </a:p>
        </p:txBody>
      </p:sp>
      <p:sp>
        <p:nvSpPr>
          <p:cNvPr id="4" name="Содержимое 3"/>
          <p:cNvSpPr>
            <a:spLocks noGrp="1"/>
          </p:cNvSpPr>
          <p:nvPr>
            <p:ph sz="half" idx="1"/>
          </p:nvPr>
        </p:nvSpPr>
        <p:spPr>
          <a:xfrm>
            <a:off x="3429000" y="2060848"/>
            <a:ext cx="5486400" cy="2304256"/>
          </a:xfrm>
        </p:spPr>
        <p:txBody>
          <a:bodyPr/>
          <a:lstStyle/>
          <a:p>
            <a:pPr>
              <a:buNone/>
            </a:pPr>
            <a:r>
              <a:rPr lang="ru-RU" dirty="0" smtClean="0"/>
              <a:t>Служит для освещения рабочего места</a:t>
            </a:r>
            <a:endParaRPr lang="ru-RU" dirty="0"/>
          </a:p>
        </p:txBody>
      </p:sp>
      <p:pic>
        <p:nvPicPr>
          <p:cNvPr id="29697" name="Picture 1" descr="C:\Users\юлия\Desktop\i.jpg"/>
          <p:cNvPicPr>
            <a:picLocks noChangeAspect="1" noChangeArrowheads="1"/>
          </p:cNvPicPr>
          <p:nvPr/>
        </p:nvPicPr>
        <p:blipFill>
          <a:blip r:embed="rId2" cstate="print"/>
          <a:srcRect/>
          <a:stretch>
            <a:fillRect/>
          </a:stretch>
        </p:blipFill>
        <p:spPr bwMode="auto">
          <a:xfrm>
            <a:off x="773112" y="2211388"/>
            <a:ext cx="2513003" cy="2932124"/>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002060"/>
                </a:solidFill>
                <a:latin typeface="Times New Roman" pitchFamily="18" charset="0"/>
                <a:cs typeface="Times New Roman" pitchFamily="18" charset="0"/>
              </a:rPr>
              <a:t>Утюг</a:t>
            </a:r>
            <a:endParaRPr lang="ru-RU" sz="3200" dirty="0">
              <a:solidFill>
                <a:srgbClr val="002060"/>
              </a:solidFill>
              <a:latin typeface="Times New Roman" pitchFamily="18" charset="0"/>
              <a:cs typeface="Times New Roman" pitchFamily="18" charset="0"/>
            </a:endParaRPr>
          </a:p>
        </p:txBody>
      </p:sp>
      <p:sp>
        <p:nvSpPr>
          <p:cNvPr id="3" name="Текст 2"/>
          <p:cNvSpPr>
            <a:spLocks noGrp="1"/>
          </p:cNvSpPr>
          <p:nvPr>
            <p:ph type="body" idx="2"/>
          </p:nvPr>
        </p:nvSpPr>
        <p:spPr>
          <a:xfrm>
            <a:off x="1331640" y="2852936"/>
            <a:ext cx="1656184" cy="2016224"/>
          </a:xfrm>
        </p:spPr>
        <p:txBody>
          <a:bodyPr/>
          <a:lstStyle/>
          <a:p>
            <a:endParaRPr lang="ru-RU" dirty="0"/>
          </a:p>
        </p:txBody>
      </p:sp>
      <p:sp>
        <p:nvSpPr>
          <p:cNvPr id="4" name="Содержимое 3"/>
          <p:cNvSpPr>
            <a:spLocks noGrp="1"/>
          </p:cNvSpPr>
          <p:nvPr>
            <p:ph sz="half" idx="1"/>
          </p:nvPr>
        </p:nvSpPr>
        <p:spPr>
          <a:xfrm>
            <a:off x="3429000" y="2276872"/>
            <a:ext cx="5486400" cy="2232248"/>
          </a:xfrm>
        </p:spPr>
        <p:txBody>
          <a:bodyPr/>
          <a:lstStyle/>
          <a:p>
            <a:pPr>
              <a:buNone/>
            </a:pPr>
            <a:r>
              <a:rPr lang="ru-RU" dirty="0" smtClean="0"/>
              <a:t>Служит разглаживания вещей</a:t>
            </a:r>
            <a:endParaRPr lang="ru-RU" dirty="0"/>
          </a:p>
        </p:txBody>
      </p:sp>
      <p:pic>
        <p:nvPicPr>
          <p:cNvPr id="28674" name="Picture 2" descr="C:\Users\юлия\Desktop\IGmBG_Rapz8.jpg"/>
          <p:cNvPicPr>
            <a:picLocks noChangeAspect="1" noChangeArrowheads="1"/>
          </p:cNvPicPr>
          <p:nvPr/>
        </p:nvPicPr>
        <p:blipFill>
          <a:blip r:embed="rId2" cstate="print"/>
          <a:srcRect/>
          <a:stretch>
            <a:fillRect/>
          </a:stretch>
        </p:blipFill>
        <p:spPr bwMode="auto">
          <a:xfrm>
            <a:off x="785786" y="2000240"/>
            <a:ext cx="2714643" cy="3825885"/>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002060"/>
                </a:solidFill>
              </a:rPr>
              <a:t>Телевизор</a:t>
            </a:r>
            <a:endParaRPr lang="ru-RU" sz="3200" dirty="0">
              <a:solidFill>
                <a:srgbClr val="002060"/>
              </a:solidFill>
            </a:endParaRPr>
          </a:p>
        </p:txBody>
      </p:sp>
      <p:sp>
        <p:nvSpPr>
          <p:cNvPr id="3" name="Текст 2"/>
          <p:cNvSpPr>
            <a:spLocks noGrp="1"/>
          </p:cNvSpPr>
          <p:nvPr>
            <p:ph type="body" idx="2"/>
          </p:nvPr>
        </p:nvSpPr>
        <p:spPr>
          <a:xfrm>
            <a:off x="1403648" y="2420888"/>
            <a:ext cx="1008112" cy="2160240"/>
          </a:xfrm>
        </p:spPr>
        <p:txBody>
          <a:bodyPr/>
          <a:lstStyle/>
          <a:p>
            <a:endParaRPr lang="ru-RU" dirty="0"/>
          </a:p>
        </p:txBody>
      </p:sp>
      <p:sp>
        <p:nvSpPr>
          <p:cNvPr id="4" name="Содержимое 3"/>
          <p:cNvSpPr>
            <a:spLocks noGrp="1"/>
          </p:cNvSpPr>
          <p:nvPr>
            <p:ph sz="half" idx="1"/>
          </p:nvPr>
        </p:nvSpPr>
        <p:spPr>
          <a:xfrm>
            <a:off x="3429000" y="2276872"/>
            <a:ext cx="5486400" cy="1944216"/>
          </a:xfrm>
        </p:spPr>
        <p:txBody>
          <a:bodyPr>
            <a:normAutofit/>
          </a:bodyPr>
          <a:lstStyle/>
          <a:p>
            <a:pPr>
              <a:buNone/>
            </a:pPr>
            <a:r>
              <a:rPr lang="ru-RU" dirty="0" smtClean="0"/>
              <a:t>Служит для просматривания телепередач</a:t>
            </a:r>
            <a:endParaRPr lang="ru-RU" dirty="0"/>
          </a:p>
        </p:txBody>
      </p:sp>
      <p:pic>
        <p:nvPicPr>
          <p:cNvPr id="27649" name="Picture 1" descr="C:\Users\юлия\Desktop\getImage.jpg"/>
          <p:cNvPicPr>
            <a:picLocks noChangeAspect="1" noChangeArrowheads="1"/>
          </p:cNvPicPr>
          <p:nvPr/>
        </p:nvPicPr>
        <p:blipFill>
          <a:blip r:embed="rId2" cstate="print"/>
          <a:srcRect/>
          <a:stretch>
            <a:fillRect/>
          </a:stretch>
        </p:blipFill>
        <p:spPr bwMode="auto">
          <a:xfrm>
            <a:off x="928662" y="2428868"/>
            <a:ext cx="2214578" cy="2286016"/>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юлия\Desktop\KrisCynical_zolushka_01.jpg"/>
          <p:cNvPicPr>
            <a:picLocks noGrp="1" noChangeAspect="1" noChangeArrowheads="1"/>
          </p:cNvPicPr>
          <p:nvPr>
            <p:ph idx="1"/>
          </p:nvPr>
        </p:nvPicPr>
        <p:blipFill>
          <a:blip r:embed="rId2" cstate="print"/>
          <a:srcRect/>
          <a:stretch>
            <a:fillRect/>
          </a:stretch>
        </p:blipFill>
        <p:spPr bwMode="auto">
          <a:xfrm>
            <a:off x="2979011" y="530225"/>
            <a:ext cx="3232016" cy="2898775"/>
          </a:xfrm>
          <a:prstGeom prst="rect">
            <a:avLst/>
          </a:prstGeom>
          <a:noFill/>
        </p:spPr>
      </p:pic>
      <p:pic>
        <p:nvPicPr>
          <p:cNvPr id="7" name="Picture 2"/>
          <p:cNvPicPr>
            <a:picLocks noChangeAspect="1" noChangeArrowheads="1"/>
          </p:cNvPicPr>
          <p:nvPr/>
        </p:nvPicPr>
        <p:blipFill>
          <a:blip r:embed="rId3" cstate="print"/>
          <a:srcRect/>
          <a:stretch>
            <a:fillRect/>
          </a:stretch>
        </p:blipFill>
        <p:spPr bwMode="auto">
          <a:xfrm>
            <a:off x="827584" y="3789040"/>
            <a:ext cx="1418619" cy="2021924"/>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714348" y="1214422"/>
            <a:ext cx="1571636" cy="2443712"/>
          </a:xfrm>
          <a:prstGeom prst="rect">
            <a:avLst/>
          </a:prstGeom>
          <a:noFill/>
          <a:ln w="9525">
            <a:noFill/>
            <a:miter lim="800000"/>
            <a:headEnd/>
            <a:tailEnd/>
          </a:ln>
        </p:spPr>
      </p:pic>
      <p:pic>
        <p:nvPicPr>
          <p:cNvPr id="10" name="Picture 1" descr="C:\Users\юлия\Desktop\p104592_5530794_darina_s_em341_404_w_3.jpg"/>
          <p:cNvPicPr>
            <a:picLocks noChangeAspect="1" noChangeArrowheads="1"/>
          </p:cNvPicPr>
          <p:nvPr/>
        </p:nvPicPr>
        <p:blipFill>
          <a:blip r:embed="rId5" cstate="print"/>
          <a:srcRect/>
          <a:stretch>
            <a:fillRect/>
          </a:stretch>
        </p:blipFill>
        <p:spPr bwMode="auto">
          <a:xfrm>
            <a:off x="2786050" y="4286256"/>
            <a:ext cx="1500198" cy="1714513"/>
          </a:xfrm>
          <a:prstGeom prst="rect">
            <a:avLst/>
          </a:prstGeom>
          <a:noFill/>
        </p:spPr>
      </p:pic>
      <p:pic>
        <p:nvPicPr>
          <p:cNvPr id="11" name="Picture 1" descr="C:\Users\юлия\Desktop\i.jpg"/>
          <p:cNvPicPr>
            <a:picLocks noChangeAspect="1" noChangeArrowheads="1"/>
          </p:cNvPicPr>
          <p:nvPr/>
        </p:nvPicPr>
        <p:blipFill>
          <a:blip r:embed="rId6" cstate="print"/>
          <a:srcRect/>
          <a:stretch>
            <a:fillRect/>
          </a:stretch>
        </p:blipFill>
        <p:spPr bwMode="auto">
          <a:xfrm>
            <a:off x="6429388" y="714356"/>
            <a:ext cx="1714512" cy="2000264"/>
          </a:xfrm>
          <a:prstGeom prst="rect">
            <a:avLst/>
          </a:prstGeom>
          <a:noFill/>
        </p:spPr>
      </p:pic>
      <p:pic>
        <p:nvPicPr>
          <p:cNvPr id="12" name="Picture 2" descr="C:\Users\юлия\Desktop\IGmBG_Rapz8.jpg"/>
          <p:cNvPicPr>
            <a:picLocks noChangeAspect="1" noChangeArrowheads="1"/>
          </p:cNvPicPr>
          <p:nvPr/>
        </p:nvPicPr>
        <p:blipFill>
          <a:blip r:embed="rId7" cstate="print"/>
          <a:srcRect/>
          <a:stretch>
            <a:fillRect/>
          </a:stretch>
        </p:blipFill>
        <p:spPr bwMode="auto">
          <a:xfrm>
            <a:off x="6786578" y="3571876"/>
            <a:ext cx="1643074" cy="2254249"/>
          </a:xfrm>
          <a:prstGeom prst="rect">
            <a:avLst/>
          </a:prstGeom>
          <a:noFill/>
        </p:spPr>
      </p:pic>
      <p:pic>
        <p:nvPicPr>
          <p:cNvPr id="13" name="Picture 1" descr="C:\Users\юлия\Desktop\getImage.jpg"/>
          <p:cNvPicPr>
            <a:picLocks noChangeAspect="1" noChangeArrowheads="1"/>
          </p:cNvPicPr>
          <p:nvPr/>
        </p:nvPicPr>
        <p:blipFill>
          <a:blip r:embed="rId8" cstate="print"/>
          <a:srcRect/>
          <a:stretch>
            <a:fillRect/>
          </a:stretch>
        </p:blipFill>
        <p:spPr bwMode="auto">
          <a:xfrm>
            <a:off x="4500562" y="3571876"/>
            <a:ext cx="1928826" cy="2357454"/>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2000" fill="hold"/>
                                        <p:tgtEl>
                                          <p:spTgt spid="8"/>
                                        </p:tgtEl>
                                        <p:attrNameLst>
                                          <p:attrName>ppt_x</p:attrName>
                                        </p:attrNameLst>
                                      </p:cBhvr>
                                      <p:tavLst>
                                        <p:tav tm="0">
                                          <p:val>
                                            <p:strVal val="0-#ppt_w/2"/>
                                          </p:val>
                                        </p:tav>
                                        <p:tav tm="100000">
                                          <p:val>
                                            <p:strVal val="#ppt_x"/>
                                          </p:val>
                                        </p:tav>
                                      </p:tavLst>
                                    </p:anim>
                                    <p:anim calcmode="lin" valueType="num">
                                      <p:cBhvr additive="base">
                                        <p:cTn id="12" dur="2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620688"/>
            <a:ext cx="7772400" cy="1152128"/>
          </a:xfrm>
        </p:spPr>
        <p:txBody>
          <a:bodyPr>
            <a:normAutofit fontScale="90000"/>
          </a:bodyPr>
          <a:lstStyle/>
          <a:p>
            <a:r>
              <a:rPr lang="ru-RU" sz="2800" dirty="0" smtClean="0"/>
              <a:t/>
            </a:r>
            <a:br>
              <a:rPr lang="ru-RU" sz="2800" dirty="0" smtClean="0"/>
            </a:br>
            <a:r>
              <a:rPr lang="ru-RU" dirty="0" smtClean="0"/>
              <a:t/>
            </a:r>
            <a:br>
              <a:rPr lang="ru-RU" dirty="0" smtClean="0"/>
            </a:br>
            <a:endParaRPr lang="ru-RU" dirty="0"/>
          </a:p>
        </p:txBody>
      </p:sp>
      <p:sp>
        <p:nvSpPr>
          <p:cNvPr id="3" name="Содержимое 2"/>
          <p:cNvSpPr>
            <a:spLocks noGrp="1"/>
          </p:cNvSpPr>
          <p:nvPr>
            <p:ph idx="1"/>
          </p:nvPr>
        </p:nvSpPr>
        <p:spPr/>
        <p:txBody>
          <a:bodyPr>
            <a:noAutofit/>
          </a:bodyPr>
          <a:lstStyle/>
          <a:p>
            <a:pPr>
              <a:buNone/>
            </a:pPr>
            <a:r>
              <a:rPr lang="ru-RU" sz="2000" dirty="0" smtClean="0"/>
              <a:t>Электрический ток вырабатывается на больших мощных электростанциях. Чтобы получить электричество, на таких станциях используется сила воды, тепловая, солнца, ветра. Затем, электрический ток течёт по проводам, спрятанным глубоко под землёй или очень высоко над землёй, приходит в наши дома, попадая в выключатели и розетки.</a:t>
            </a:r>
          </a:p>
          <a:p>
            <a:pPr>
              <a:buNone/>
            </a:pPr>
            <a:r>
              <a:rPr lang="ru-RU" sz="2000" dirty="0" smtClean="0"/>
              <a:t>Электрический ток совершает длинное путешествие по улицам и переулкам, по проводам и чем-то похож на реку, только в реке течёт вода, а по проводам текут маленькие-премаленькие частицы.</a:t>
            </a:r>
          </a:p>
          <a:p>
            <a:pPr>
              <a:buNone/>
            </a:pPr>
            <a:r>
              <a:rPr lang="ru-RU" sz="2000" dirty="0" smtClean="0"/>
              <a:t>Этот провод – дорожка. Сверху она одета в резиновую рубашку, а под ней пучок тонких медных проволочек, по ним и попадает ток в дома, больницы, школы, детские сады.(дети рассматривают кусочки провода)</a:t>
            </a:r>
          </a:p>
          <a:p>
            <a:endParaRPr lang="ru-RU" sz="2000"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764704"/>
            <a:ext cx="8075240" cy="5112568"/>
          </a:xfrm>
        </p:spPr>
        <p:txBody>
          <a:bodyPr/>
          <a:lstStyle/>
          <a:p>
            <a:pPr algn="ctr"/>
            <a:r>
              <a:rPr lang="ru-RU" sz="3200" dirty="0" smtClean="0">
                <a:solidFill>
                  <a:srgbClr val="002060"/>
                </a:solidFill>
              </a:rPr>
              <a:t>Знакомство с правилами безопасного пользования электроприборами</a:t>
            </a:r>
            <a:br>
              <a:rPr lang="ru-RU" sz="3200" dirty="0" smtClean="0">
                <a:solidFill>
                  <a:srgbClr val="002060"/>
                </a:solidFill>
              </a:rPr>
            </a:br>
            <a:r>
              <a:rPr lang="ru-RU" sz="2000" dirty="0" smtClean="0">
                <a:solidFill>
                  <a:srgbClr val="002060"/>
                </a:solidFill>
              </a:rPr>
              <a:t/>
            </a:r>
            <a:br>
              <a:rPr lang="ru-RU" sz="2000" dirty="0" smtClean="0">
                <a:solidFill>
                  <a:srgbClr val="002060"/>
                </a:solidFill>
              </a:rPr>
            </a:br>
            <a:r>
              <a:rPr lang="ru-RU" sz="2000" dirty="0" smtClean="0">
                <a:solidFill>
                  <a:srgbClr val="002060"/>
                </a:solidFill>
              </a:rPr>
              <a:t/>
            </a:r>
            <a:br>
              <a:rPr lang="ru-RU" sz="2000" dirty="0" smtClean="0">
                <a:solidFill>
                  <a:srgbClr val="002060"/>
                </a:solidFill>
              </a:rPr>
            </a:br>
            <a:r>
              <a:rPr lang="ru-RU" sz="2000" dirty="0" smtClean="0">
                <a:solidFill>
                  <a:srgbClr val="002060"/>
                </a:solidFill>
              </a:rPr>
              <a:t/>
            </a:r>
            <a:br>
              <a:rPr lang="ru-RU" sz="2000" dirty="0" smtClean="0">
                <a:solidFill>
                  <a:srgbClr val="002060"/>
                </a:solidFill>
              </a:rPr>
            </a:br>
            <a:r>
              <a:rPr lang="ru-RU" sz="2000" dirty="0" smtClean="0">
                <a:solidFill>
                  <a:srgbClr val="002060"/>
                </a:solidFill>
              </a:rPr>
              <a:t> </a:t>
            </a:r>
            <a:r>
              <a:rPr lang="ru-RU" sz="2800" dirty="0" smtClean="0">
                <a:solidFill>
                  <a:srgbClr val="002060"/>
                </a:solidFill>
              </a:rPr>
              <a:t>Внимательно посмотрите на эту картинку, подумайте и скажите, что это обозначает?.</a:t>
            </a:r>
            <a:endParaRPr lang="ru-RU" sz="2800" dirty="0">
              <a:solidFill>
                <a:srgbClr val="002060"/>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1268760"/>
            <a:ext cx="4464496" cy="2736304"/>
          </a:xfrm>
        </p:spPr>
        <p:txBody>
          <a:bodyPr/>
          <a:lstStyle/>
          <a:p>
            <a:endParaRPr lang="ru-RU" dirty="0"/>
          </a:p>
        </p:txBody>
      </p:sp>
      <p:pic>
        <p:nvPicPr>
          <p:cNvPr id="3" name="Picture 2"/>
          <p:cNvPicPr>
            <a:picLocks noGrp="1" noChangeAspect="1" noChangeArrowheads="1"/>
          </p:cNvPicPr>
          <p:nvPr>
            <p:ph idx="4294967295"/>
          </p:nvPr>
        </p:nvPicPr>
        <p:blipFill>
          <a:blip r:embed="rId2" cstate="print"/>
          <a:srcRect/>
          <a:stretch>
            <a:fillRect/>
          </a:stretch>
        </p:blipFill>
        <p:spPr bwMode="auto">
          <a:xfrm>
            <a:off x="357158" y="357166"/>
            <a:ext cx="8286808" cy="5903914"/>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dow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14400" y="512064"/>
            <a:ext cx="7772400" cy="756696"/>
          </a:xfrm>
        </p:spPr>
        <p:txBody>
          <a:bodyPr>
            <a:normAutofit fontScale="90000"/>
          </a:bodyPr>
          <a:lstStyle/>
          <a:p>
            <a:pPr algn="ctr"/>
            <a:r>
              <a:rPr lang="ru-RU" sz="2800" dirty="0" smtClean="0">
                <a:solidFill>
                  <a:srgbClr val="002060"/>
                </a:solidFill>
              </a:rPr>
              <a:t>Правила пользования электроприборами</a:t>
            </a:r>
            <a:endParaRPr lang="ru-RU" sz="2800" dirty="0">
              <a:solidFill>
                <a:srgbClr val="002060"/>
              </a:solidFill>
            </a:endParaRPr>
          </a:p>
        </p:txBody>
      </p:sp>
      <p:sp>
        <p:nvSpPr>
          <p:cNvPr id="4" name="Содержимое 3"/>
          <p:cNvSpPr>
            <a:spLocks noGrp="1"/>
          </p:cNvSpPr>
          <p:nvPr>
            <p:ph idx="1"/>
          </p:nvPr>
        </p:nvSpPr>
        <p:spPr>
          <a:xfrm>
            <a:off x="914400" y="1196752"/>
            <a:ext cx="7772400" cy="5158808"/>
          </a:xfrm>
        </p:spPr>
        <p:txBody>
          <a:bodyPr>
            <a:normAutofit fontScale="55000" lnSpcReduction="20000"/>
          </a:bodyPr>
          <a:lstStyle/>
          <a:p>
            <a:pPr>
              <a:buNone/>
            </a:pPr>
            <a:r>
              <a:rPr lang="ru-RU" dirty="0" smtClean="0"/>
              <a:t>1. НЕЛЬЗЯ засовывать в электрическую розетку посторонние предметы, особенно металлические! Потому что ток, как по мостику, может перебраться на вас, серьёзно вас травмировать и даже убить.</a:t>
            </a:r>
          </a:p>
          <a:p>
            <a:pPr>
              <a:buNone/>
            </a:pPr>
            <a:r>
              <a:rPr lang="ru-RU" dirty="0" smtClean="0"/>
              <a:t>2. НЕЛЬЗЯ касаться руками оголённых проводов! По оголённому, не защищённому изоляцией проводу течёт электрический ток, удар которого может быть смертелен.</a:t>
            </a:r>
          </a:p>
          <a:p>
            <a:pPr>
              <a:buNone/>
            </a:pPr>
            <a:r>
              <a:rPr lang="ru-RU" dirty="0" smtClean="0"/>
              <a:t>3. НЕЛЬЗЯ прикасаться к включенным электроприборам мокрыми руками! Можно получить сильный удар током, так как вода является проводником электротока.</a:t>
            </a:r>
          </a:p>
          <a:p>
            <a:pPr>
              <a:buNone/>
            </a:pPr>
            <a:r>
              <a:rPr lang="ru-RU" dirty="0" smtClean="0"/>
              <a:t>4. НЕЛЬЗЯ оставлять включенные электроприборы без присмотра! Включенные электроприборы могут стать причиной пожара. Уходя из дома, всегда проверяйте, потушен ли свет, выключены ли телевизор, магнитофон, электрообогреватель, утюг, плита и т. п.</a:t>
            </a:r>
          </a:p>
          <a:p>
            <a:pPr>
              <a:buNone/>
            </a:pPr>
            <a:r>
              <a:rPr lang="ru-RU" dirty="0" smtClean="0"/>
              <a:t>5. НЕЛЬЗЯ перегружать работой электроприборы! Может произойти замыкание, что приведёт к пожару.</a:t>
            </a:r>
          </a:p>
          <a:p>
            <a:pPr>
              <a:buNone/>
            </a:pPr>
            <a:r>
              <a:rPr lang="ru-RU" dirty="0" smtClean="0"/>
              <a:t>6. НЕЛЬЗЯ пользоваться неисправными розетками, электроприборами! Это так же может привести к пожару.</a:t>
            </a:r>
          </a:p>
          <a:p>
            <a:pPr>
              <a:buNone/>
            </a:pPr>
            <a:r>
              <a:rPr lang="ru-RU" dirty="0" smtClean="0"/>
              <a:t>7. НЕЛЬЗЯ включать электроприборы без разрешения взрослых и в их отсутствие!</a:t>
            </a:r>
          </a:p>
          <a:p>
            <a:pPr>
              <a:buNone/>
            </a:pPr>
            <a:r>
              <a:rPr lang="ru-RU" dirty="0" smtClean="0"/>
              <a:t>Если вы будете соблюдать эти несложные правила, то электричество всегда будет вашим другом.</a:t>
            </a:r>
          </a:p>
          <a:p>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2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5000"/>
                            </p:stCondLst>
                            <p:childTnLst>
                              <p:par>
                                <p:cTn id="20" presetID="2" presetClass="entr" presetSubtype="4" fill="hold"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7000"/>
                            </p:stCondLst>
                            <p:childTnLst>
                              <p:par>
                                <p:cTn id="25" presetID="2" presetClass="entr" presetSubtype="4" fill="hold" nodeType="after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2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9000"/>
                            </p:stCondLst>
                            <p:childTnLst>
                              <p:par>
                                <p:cTn id="30" presetID="2" presetClass="entr" presetSubtype="4" fill="hold" nodeType="after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additive="base">
                                        <p:cTn id="32"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1000"/>
                            </p:stCondLst>
                            <p:childTnLst>
                              <p:par>
                                <p:cTn id="35" presetID="2" presetClass="entr" presetSubtype="4" fill="hold" nodeType="after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20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3000"/>
                            </p:stCondLst>
                            <p:childTnLst>
                              <p:par>
                                <p:cTn id="40" presetID="2" presetClass="entr" presetSubtype="4" fill="hold" nodeType="after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calcmode="lin" valueType="num">
                                      <p:cBhvr additive="base">
                                        <p:cTn id="42" dur="20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3" dur="20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15000"/>
                            </p:stCondLst>
                            <p:childTnLst>
                              <p:par>
                                <p:cTn id="45" presetID="2" presetClass="entr" presetSubtype="4" fill="hold" nodeType="after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 calcmode="lin" valueType="num">
                                      <p:cBhvr additive="base">
                                        <p:cTn id="47" dur="20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8" dur="20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200" dirty="0" smtClean="0"/>
              <a:t> </a:t>
            </a:r>
            <a:r>
              <a:rPr lang="ru-RU" sz="3200" dirty="0" smtClean="0">
                <a:solidFill>
                  <a:srgbClr val="002060"/>
                </a:solidFill>
              </a:rPr>
              <a:t>Опыт со статическим электричеством</a:t>
            </a:r>
            <a:endParaRPr lang="ru-RU" sz="3200" dirty="0">
              <a:solidFill>
                <a:srgbClr val="002060"/>
              </a:solidFill>
            </a:endParaRPr>
          </a:p>
        </p:txBody>
      </p:sp>
      <p:sp>
        <p:nvSpPr>
          <p:cNvPr id="3" name="Содержимое 2"/>
          <p:cNvSpPr>
            <a:spLocks noGrp="1"/>
          </p:cNvSpPr>
          <p:nvPr>
            <p:ph sz="half" idx="1"/>
          </p:nvPr>
        </p:nvSpPr>
        <p:spPr>
          <a:xfrm>
            <a:off x="464344" y="642919"/>
            <a:ext cx="4038600" cy="4500593"/>
          </a:xfrm>
        </p:spPr>
        <p:txBody>
          <a:bodyPr>
            <a:normAutofit fontScale="47500" lnSpcReduction="20000"/>
          </a:bodyPr>
          <a:lstStyle/>
          <a:p>
            <a:pPr algn="ctr">
              <a:buNone/>
            </a:pPr>
            <a:r>
              <a:rPr lang="ru-RU" sz="3300" dirty="0" smtClean="0"/>
              <a:t>Опыт № 1.</a:t>
            </a:r>
          </a:p>
          <a:p>
            <a:pPr>
              <a:buNone/>
            </a:pPr>
            <a:r>
              <a:rPr lang="ru-RU" sz="3300" dirty="0" smtClean="0"/>
              <a:t>Висящий на стене шарик:</a:t>
            </a:r>
          </a:p>
          <a:p>
            <a:pPr>
              <a:buNone/>
            </a:pPr>
            <a:r>
              <a:rPr lang="ru-RU" sz="3300" dirty="0" smtClean="0"/>
              <a:t>Ребята, что это? (Воздушный шарик). Правильно. А как вы думаете, в шарике есть электричество? (Ответы детей). А я вам сейчас докажу, что в воздушном шарике живёт безопасное электричество. И с ним можно даже поиграть.</a:t>
            </a:r>
          </a:p>
          <a:p>
            <a:pPr>
              <a:buNone/>
            </a:pPr>
            <a:r>
              <a:rPr lang="ru-RU" sz="3300" dirty="0" smtClean="0"/>
              <a:t>Для этого нужно шарик потереть о волосы и приложить к стене той стороной, которой натирали. Он стал электрическим и поэтому прилип к стене.</a:t>
            </a:r>
          </a:p>
          <a:p>
            <a:pPr>
              <a:buNone/>
            </a:pPr>
            <a:r>
              <a:rPr lang="ru-RU" sz="3300" dirty="0" smtClean="0"/>
              <a:t>Ну что, есть в воздушном шарике электричество? (Ответы детей) .</a:t>
            </a:r>
          </a:p>
          <a:p>
            <a:pPr>
              <a:buNone/>
            </a:pPr>
            <a:endParaRPr lang="ru-RU" dirty="0" smtClean="0"/>
          </a:p>
          <a:p>
            <a:pPr>
              <a:buNone/>
            </a:pPr>
            <a:endParaRPr lang="ru-RU" dirty="0"/>
          </a:p>
        </p:txBody>
      </p:sp>
      <p:pic>
        <p:nvPicPr>
          <p:cNvPr id="1026" name="Picture 2" descr="C:\Users\ируська\Desktop\фотки\работейка\DSCF7245.JPG"/>
          <p:cNvPicPr>
            <a:picLocks noGrp="1" noChangeAspect="1" noChangeArrowheads="1"/>
          </p:cNvPicPr>
          <p:nvPr>
            <p:ph sz="half" idx="2"/>
          </p:nvPr>
        </p:nvPicPr>
        <p:blipFill>
          <a:blip r:embed="rId2" cstate="print"/>
          <a:srcRect/>
          <a:stretch>
            <a:fillRect/>
          </a:stretch>
        </p:blipFill>
        <p:spPr bwMode="auto">
          <a:xfrm>
            <a:off x="5786446" y="1770063"/>
            <a:ext cx="2586228" cy="2444755"/>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ID="2" presetClass="entr" presetSubtype="8"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827584" y="620688"/>
            <a:ext cx="7977012" cy="3437574"/>
          </a:xfrm>
        </p:spPr>
        <p:txBody>
          <a:bodyPr>
            <a:noAutofit/>
          </a:bodyPr>
          <a:lstStyle/>
          <a:p>
            <a:pPr algn="l"/>
            <a:endParaRPr lang="ru-RU" sz="3200" dirty="0" smtClean="0"/>
          </a:p>
          <a:p>
            <a:pPr algn="l"/>
            <a:r>
              <a:rPr lang="ru-RU" sz="3200" dirty="0" smtClean="0">
                <a:solidFill>
                  <a:srgbClr val="002060"/>
                </a:solidFill>
              </a:rPr>
              <a:t>Ребята, вы молодцы, научились делать предметы волшебными. Теперь вы знаете, что в таких простых предметах, как расчёска, воздушный шарик безопасное электричество</a:t>
            </a:r>
            <a:endParaRPr lang="ru-RU" sz="3200" dirty="0" smtClean="0"/>
          </a:p>
          <a:p>
            <a:pPr algn="l"/>
            <a:endParaRPr lang="ru-RU" sz="3200" dirty="0" smtClean="0"/>
          </a:p>
          <a:p>
            <a:pPr algn="l"/>
            <a:endParaRPr lang="ru-RU" sz="3200" dirty="0" smtClean="0"/>
          </a:p>
          <a:p>
            <a:pPr algn="l"/>
            <a:r>
              <a:rPr lang="ru-RU" sz="3200" dirty="0" smtClean="0"/>
              <a:t>	</a:t>
            </a:r>
            <a:endParaRPr lang="ru-RU" sz="3200" dirty="0">
              <a:solidFill>
                <a:srgbClr val="002060"/>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6">
                                            <p:txEl>
                                              <p:pRg st="1" end="1"/>
                                            </p:tx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anim calcmode="lin" valueType="num">
                                      <p:cBhvr additive="base">
                                        <p:cTn id="11"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8800" y="260648"/>
            <a:ext cx="8183880" cy="1051560"/>
          </a:xfrm>
        </p:spPr>
        <p:txBody>
          <a:bodyPr/>
          <a:lstStyle/>
          <a:p>
            <a:pPr algn="ctr"/>
            <a:r>
              <a:rPr lang="ru-RU" dirty="0" smtClean="0"/>
              <a:t>Цель:</a:t>
            </a:r>
            <a:endParaRPr lang="ru-RU" dirty="0"/>
          </a:p>
        </p:txBody>
      </p:sp>
      <p:sp>
        <p:nvSpPr>
          <p:cNvPr id="3" name="Содержимое 2"/>
          <p:cNvSpPr>
            <a:spLocks noGrp="1"/>
          </p:cNvSpPr>
          <p:nvPr>
            <p:ph idx="1"/>
          </p:nvPr>
        </p:nvSpPr>
        <p:spPr>
          <a:xfrm>
            <a:off x="1115616" y="620688"/>
            <a:ext cx="7772400" cy="3301624"/>
          </a:xfrm>
        </p:spPr>
        <p:txBody>
          <a:bodyPr>
            <a:normAutofit/>
          </a:bodyPr>
          <a:lstStyle/>
          <a:p>
            <a:pPr algn="ctr">
              <a:buNone/>
            </a:pPr>
            <a:r>
              <a:rPr lang="ru-RU" sz="3600" dirty="0" smtClean="0"/>
              <a:t> Формирование навыков безопасного поведения при обращении с электроприборами.</a:t>
            </a:r>
            <a:endParaRPr lang="ru-RU" sz="3600" dirty="0"/>
          </a:p>
        </p:txBody>
      </p:sp>
      <p:pic>
        <p:nvPicPr>
          <p:cNvPr id="9219" name="Picture 3" descr="C:\Users\ируська\Desktop\электроприборы\бра.jpg"/>
          <p:cNvPicPr>
            <a:picLocks noChangeAspect="1" noChangeArrowheads="1"/>
          </p:cNvPicPr>
          <p:nvPr/>
        </p:nvPicPr>
        <p:blipFill>
          <a:blip r:embed="rId2" cstate="print"/>
          <a:srcRect/>
          <a:stretch>
            <a:fillRect/>
          </a:stretch>
        </p:blipFill>
        <p:spPr bwMode="auto">
          <a:xfrm>
            <a:off x="1835696" y="3429000"/>
            <a:ext cx="1295400" cy="1905000"/>
          </a:xfrm>
          <a:prstGeom prst="rect">
            <a:avLst/>
          </a:prstGeom>
          <a:noFill/>
        </p:spPr>
      </p:pic>
      <p:pic>
        <p:nvPicPr>
          <p:cNvPr id="9220" name="Picture 4" descr="C:\Users\ируська\Desktop\электроприборы\вентилятор.jpg"/>
          <p:cNvPicPr>
            <a:picLocks noChangeAspect="1" noChangeArrowheads="1"/>
          </p:cNvPicPr>
          <p:nvPr/>
        </p:nvPicPr>
        <p:blipFill>
          <a:blip r:embed="rId3" cstate="print"/>
          <a:srcRect/>
          <a:stretch>
            <a:fillRect/>
          </a:stretch>
        </p:blipFill>
        <p:spPr bwMode="auto">
          <a:xfrm>
            <a:off x="3203848" y="3717032"/>
            <a:ext cx="1295400" cy="1905000"/>
          </a:xfrm>
          <a:prstGeom prst="rect">
            <a:avLst/>
          </a:prstGeom>
          <a:noFill/>
        </p:spPr>
      </p:pic>
      <p:pic>
        <p:nvPicPr>
          <p:cNvPr id="9222" name="Picture 6" descr="C:\Users\ируська\Desktop\электроприборы\кухонный-комбайн.jpg"/>
          <p:cNvPicPr>
            <a:picLocks noChangeAspect="1" noChangeArrowheads="1"/>
          </p:cNvPicPr>
          <p:nvPr/>
        </p:nvPicPr>
        <p:blipFill>
          <a:blip r:embed="rId4" cstate="print"/>
          <a:srcRect/>
          <a:stretch>
            <a:fillRect/>
          </a:stretch>
        </p:blipFill>
        <p:spPr bwMode="auto">
          <a:xfrm>
            <a:off x="4499992" y="3356992"/>
            <a:ext cx="1295400" cy="1905000"/>
          </a:xfrm>
          <a:prstGeom prst="rect">
            <a:avLst/>
          </a:prstGeom>
          <a:noFill/>
        </p:spPr>
      </p:pic>
      <p:pic>
        <p:nvPicPr>
          <p:cNvPr id="9224" name="Picture 8" descr="C:\Users\ируська\Desktop\электроприборы\микроволновка.jpg"/>
          <p:cNvPicPr>
            <a:picLocks noChangeAspect="1" noChangeArrowheads="1"/>
          </p:cNvPicPr>
          <p:nvPr/>
        </p:nvPicPr>
        <p:blipFill>
          <a:blip r:embed="rId5" cstate="print"/>
          <a:srcRect/>
          <a:stretch>
            <a:fillRect/>
          </a:stretch>
        </p:blipFill>
        <p:spPr bwMode="auto">
          <a:xfrm>
            <a:off x="467544" y="4365104"/>
            <a:ext cx="1295400" cy="1905000"/>
          </a:xfrm>
          <a:prstGeom prst="rect">
            <a:avLst/>
          </a:prstGeom>
          <a:noFill/>
        </p:spPr>
      </p:pic>
      <p:pic>
        <p:nvPicPr>
          <p:cNvPr id="9225" name="Picture 9" descr="C:\Users\ируська\Desktop\электроприборы\фен.jpg"/>
          <p:cNvPicPr>
            <a:picLocks noChangeAspect="1" noChangeArrowheads="1"/>
          </p:cNvPicPr>
          <p:nvPr/>
        </p:nvPicPr>
        <p:blipFill>
          <a:blip r:embed="rId6" cstate="print"/>
          <a:srcRect/>
          <a:stretch>
            <a:fillRect/>
          </a:stretch>
        </p:blipFill>
        <p:spPr bwMode="auto">
          <a:xfrm>
            <a:off x="7452320" y="2492896"/>
            <a:ext cx="1295400" cy="1905000"/>
          </a:xfrm>
          <a:prstGeom prst="rect">
            <a:avLst/>
          </a:prstGeom>
          <a:noFill/>
        </p:spPr>
      </p:pic>
      <p:pic>
        <p:nvPicPr>
          <p:cNvPr id="9226" name="Picture 10" descr="C:\Users\ируська\Desktop\электроприборы\стиралка.jpg"/>
          <p:cNvPicPr>
            <a:picLocks noChangeAspect="1" noChangeArrowheads="1"/>
          </p:cNvPicPr>
          <p:nvPr/>
        </p:nvPicPr>
        <p:blipFill>
          <a:blip r:embed="rId7" cstate="print"/>
          <a:srcRect/>
          <a:stretch>
            <a:fillRect/>
          </a:stretch>
        </p:blipFill>
        <p:spPr bwMode="auto">
          <a:xfrm>
            <a:off x="7308304" y="4365104"/>
            <a:ext cx="1295400" cy="1905000"/>
          </a:xfrm>
          <a:prstGeom prst="rect">
            <a:avLst/>
          </a:prstGeom>
          <a:noFill/>
        </p:spPr>
      </p:pic>
      <p:pic>
        <p:nvPicPr>
          <p:cNvPr id="9228" name="Picture 12" descr="C:\Users\ируська\Desktop\электроприборы\тостер.jpg"/>
          <p:cNvPicPr>
            <a:picLocks noChangeAspect="1" noChangeArrowheads="1"/>
          </p:cNvPicPr>
          <p:nvPr/>
        </p:nvPicPr>
        <p:blipFill>
          <a:blip r:embed="rId8" cstate="print"/>
          <a:srcRect/>
          <a:stretch>
            <a:fillRect/>
          </a:stretch>
        </p:blipFill>
        <p:spPr bwMode="auto">
          <a:xfrm>
            <a:off x="467544" y="2571744"/>
            <a:ext cx="1296144" cy="1754144"/>
          </a:xfrm>
          <a:prstGeom prst="rect">
            <a:avLst/>
          </a:prstGeom>
          <a:noFill/>
        </p:spPr>
      </p:pic>
      <p:pic>
        <p:nvPicPr>
          <p:cNvPr id="9229" name="Picture 13" descr="C:\Users\ируська\Desktop\электроприборы\утюг.jpg"/>
          <p:cNvPicPr>
            <a:picLocks noChangeAspect="1" noChangeArrowheads="1"/>
          </p:cNvPicPr>
          <p:nvPr/>
        </p:nvPicPr>
        <p:blipFill>
          <a:blip r:embed="rId9" cstate="print"/>
          <a:srcRect/>
          <a:stretch>
            <a:fillRect/>
          </a:stretch>
        </p:blipFill>
        <p:spPr bwMode="auto">
          <a:xfrm>
            <a:off x="5868144" y="3717032"/>
            <a:ext cx="1295400" cy="190500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228"/>
                                        </p:tgtEl>
                                        <p:attrNameLst>
                                          <p:attrName>style.visibility</p:attrName>
                                        </p:attrNameLst>
                                      </p:cBhvr>
                                      <p:to>
                                        <p:strVal val="visible"/>
                                      </p:to>
                                    </p:set>
                                    <p:anim calcmode="lin" valueType="num">
                                      <p:cBhvr additive="base">
                                        <p:cTn id="15" dur="500" fill="hold"/>
                                        <p:tgtEl>
                                          <p:spTgt spid="9228"/>
                                        </p:tgtEl>
                                        <p:attrNameLst>
                                          <p:attrName>ppt_x</p:attrName>
                                        </p:attrNameLst>
                                      </p:cBhvr>
                                      <p:tavLst>
                                        <p:tav tm="0">
                                          <p:val>
                                            <p:strVal val="#ppt_x"/>
                                          </p:val>
                                        </p:tav>
                                        <p:tav tm="100000">
                                          <p:val>
                                            <p:strVal val="#ppt_x"/>
                                          </p:val>
                                        </p:tav>
                                      </p:tavLst>
                                    </p:anim>
                                    <p:anim calcmode="lin" valueType="num">
                                      <p:cBhvr additive="base">
                                        <p:cTn id="16" dur="500" fill="hold"/>
                                        <p:tgtEl>
                                          <p:spTgt spid="922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224"/>
                                        </p:tgtEl>
                                        <p:attrNameLst>
                                          <p:attrName>style.visibility</p:attrName>
                                        </p:attrNameLst>
                                      </p:cBhvr>
                                      <p:to>
                                        <p:strVal val="visible"/>
                                      </p:to>
                                    </p:set>
                                    <p:anim calcmode="lin" valueType="num">
                                      <p:cBhvr additive="base">
                                        <p:cTn id="19" dur="500" fill="hold"/>
                                        <p:tgtEl>
                                          <p:spTgt spid="9224"/>
                                        </p:tgtEl>
                                        <p:attrNameLst>
                                          <p:attrName>ppt_x</p:attrName>
                                        </p:attrNameLst>
                                      </p:cBhvr>
                                      <p:tavLst>
                                        <p:tav tm="0">
                                          <p:val>
                                            <p:strVal val="#ppt_x"/>
                                          </p:val>
                                        </p:tav>
                                        <p:tav tm="100000">
                                          <p:val>
                                            <p:strVal val="#ppt_x"/>
                                          </p:val>
                                        </p:tav>
                                      </p:tavLst>
                                    </p:anim>
                                    <p:anim calcmode="lin" valueType="num">
                                      <p:cBhvr additive="base">
                                        <p:cTn id="20" dur="500" fill="hold"/>
                                        <p:tgtEl>
                                          <p:spTgt spid="922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219"/>
                                        </p:tgtEl>
                                        <p:attrNameLst>
                                          <p:attrName>style.visibility</p:attrName>
                                        </p:attrNameLst>
                                      </p:cBhvr>
                                      <p:to>
                                        <p:strVal val="visible"/>
                                      </p:to>
                                    </p:set>
                                    <p:anim calcmode="lin" valueType="num">
                                      <p:cBhvr additive="base">
                                        <p:cTn id="23" dur="500" fill="hold"/>
                                        <p:tgtEl>
                                          <p:spTgt spid="9219"/>
                                        </p:tgtEl>
                                        <p:attrNameLst>
                                          <p:attrName>ppt_x</p:attrName>
                                        </p:attrNameLst>
                                      </p:cBhvr>
                                      <p:tavLst>
                                        <p:tav tm="0">
                                          <p:val>
                                            <p:strVal val="#ppt_x"/>
                                          </p:val>
                                        </p:tav>
                                        <p:tav tm="100000">
                                          <p:val>
                                            <p:strVal val="#ppt_x"/>
                                          </p:val>
                                        </p:tav>
                                      </p:tavLst>
                                    </p:anim>
                                    <p:anim calcmode="lin" valueType="num">
                                      <p:cBhvr additive="base">
                                        <p:cTn id="24" dur="500" fill="hold"/>
                                        <p:tgtEl>
                                          <p:spTgt spid="92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220"/>
                                        </p:tgtEl>
                                        <p:attrNameLst>
                                          <p:attrName>style.visibility</p:attrName>
                                        </p:attrNameLst>
                                      </p:cBhvr>
                                      <p:to>
                                        <p:strVal val="visible"/>
                                      </p:to>
                                    </p:set>
                                    <p:anim calcmode="lin" valueType="num">
                                      <p:cBhvr additive="base">
                                        <p:cTn id="27" dur="500" fill="hold"/>
                                        <p:tgtEl>
                                          <p:spTgt spid="9220"/>
                                        </p:tgtEl>
                                        <p:attrNameLst>
                                          <p:attrName>ppt_x</p:attrName>
                                        </p:attrNameLst>
                                      </p:cBhvr>
                                      <p:tavLst>
                                        <p:tav tm="0">
                                          <p:val>
                                            <p:strVal val="#ppt_x"/>
                                          </p:val>
                                        </p:tav>
                                        <p:tav tm="100000">
                                          <p:val>
                                            <p:strVal val="#ppt_x"/>
                                          </p:val>
                                        </p:tav>
                                      </p:tavLst>
                                    </p:anim>
                                    <p:anim calcmode="lin" valueType="num">
                                      <p:cBhvr additive="base">
                                        <p:cTn id="28" dur="500" fill="hold"/>
                                        <p:tgtEl>
                                          <p:spTgt spid="92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222"/>
                                        </p:tgtEl>
                                        <p:attrNameLst>
                                          <p:attrName>style.visibility</p:attrName>
                                        </p:attrNameLst>
                                      </p:cBhvr>
                                      <p:to>
                                        <p:strVal val="visible"/>
                                      </p:to>
                                    </p:set>
                                    <p:anim calcmode="lin" valueType="num">
                                      <p:cBhvr additive="base">
                                        <p:cTn id="31" dur="500" fill="hold"/>
                                        <p:tgtEl>
                                          <p:spTgt spid="9222"/>
                                        </p:tgtEl>
                                        <p:attrNameLst>
                                          <p:attrName>ppt_x</p:attrName>
                                        </p:attrNameLst>
                                      </p:cBhvr>
                                      <p:tavLst>
                                        <p:tav tm="0">
                                          <p:val>
                                            <p:strVal val="#ppt_x"/>
                                          </p:val>
                                        </p:tav>
                                        <p:tav tm="100000">
                                          <p:val>
                                            <p:strVal val="#ppt_x"/>
                                          </p:val>
                                        </p:tav>
                                      </p:tavLst>
                                    </p:anim>
                                    <p:anim calcmode="lin" valueType="num">
                                      <p:cBhvr additive="base">
                                        <p:cTn id="32" dur="500" fill="hold"/>
                                        <p:tgtEl>
                                          <p:spTgt spid="922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229"/>
                                        </p:tgtEl>
                                        <p:attrNameLst>
                                          <p:attrName>style.visibility</p:attrName>
                                        </p:attrNameLst>
                                      </p:cBhvr>
                                      <p:to>
                                        <p:strVal val="visible"/>
                                      </p:to>
                                    </p:set>
                                    <p:anim calcmode="lin" valueType="num">
                                      <p:cBhvr additive="base">
                                        <p:cTn id="35" dur="500" fill="hold"/>
                                        <p:tgtEl>
                                          <p:spTgt spid="9229"/>
                                        </p:tgtEl>
                                        <p:attrNameLst>
                                          <p:attrName>ppt_x</p:attrName>
                                        </p:attrNameLst>
                                      </p:cBhvr>
                                      <p:tavLst>
                                        <p:tav tm="0">
                                          <p:val>
                                            <p:strVal val="#ppt_x"/>
                                          </p:val>
                                        </p:tav>
                                        <p:tav tm="100000">
                                          <p:val>
                                            <p:strVal val="#ppt_x"/>
                                          </p:val>
                                        </p:tav>
                                      </p:tavLst>
                                    </p:anim>
                                    <p:anim calcmode="lin" valueType="num">
                                      <p:cBhvr additive="base">
                                        <p:cTn id="36" dur="500" fill="hold"/>
                                        <p:tgtEl>
                                          <p:spTgt spid="922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9226"/>
                                        </p:tgtEl>
                                        <p:attrNameLst>
                                          <p:attrName>style.visibility</p:attrName>
                                        </p:attrNameLst>
                                      </p:cBhvr>
                                      <p:to>
                                        <p:strVal val="visible"/>
                                      </p:to>
                                    </p:set>
                                    <p:anim calcmode="lin" valueType="num">
                                      <p:cBhvr additive="base">
                                        <p:cTn id="39" dur="500" fill="hold"/>
                                        <p:tgtEl>
                                          <p:spTgt spid="9226"/>
                                        </p:tgtEl>
                                        <p:attrNameLst>
                                          <p:attrName>ppt_x</p:attrName>
                                        </p:attrNameLst>
                                      </p:cBhvr>
                                      <p:tavLst>
                                        <p:tav tm="0">
                                          <p:val>
                                            <p:strVal val="#ppt_x"/>
                                          </p:val>
                                        </p:tav>
                                        <p:tav tm="100000">
                                          <p:val>
                                            <p:strVal val="#ppt_x"/>
                                          </p:val>
                                        </p:tav>
                                      </p:tavLst>
                                    </p:anim>
                                    <p:anim calcmode="lin" valueType="num">
                                      <p:cBhvr additive="base">
                                        <p:cTn id="40" dur="500" fill="hold"/>
                                        <p:tgtEl>
                                          <p:spTgt spid="922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225"/>
                                        </p:tgtEl>
                                        <p:attrNameLst>
                                          <p:attrName>style.visibility</p:attrName>
                                        </p:attrNameLst>
                                      </p:cBhvr>
                                      <p:to>
                                        <p:strVal val="visible"/>
                                      </p:to>
                                    </p:set>
                                    <p:anim calcmode="lin" valueType="num">
                                      <p:cBhvr additive="base">
                                        <p:cTn id="43" dur="500" fill="hold"/>
                                        <p:tgtEl>
                                          <p:spTgt spid="9225"/>
                                        </p:tgtEl>
                                        <p:attrNameLst>
                                          <p:attrName>ppt_x</p:attrName>
                                        </p:attrNameLst>
                                      </p:cBhvr>
                                      <p:tavLst>
                                        <p:tav tm="0">
                                          <p:val>
                                            <p:strVal val="#ppt_x"/>
                                          </p:val>
                                        </p:tav>
                                        <p:tav tm="100000">
                                          <p:val>
                                            <p:strVal val="#ppt_x"/>
                                          </p:val>
                                        </p:tav>
                                      </p:tavLst>
                                    </p:anim>
                                    <p:anim calcmode="lin" valueType="num">
                                      <p:cBhvr additive="base">
                                        <p:cTn id="44" dur="500" fill="hold"/>
                                        <p:tgtEl>
                                          <p:spTgt spid="92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4400" y="512064"/>
            <a:ext cx="7772400" cy="5202952"/>
          </a:xfrm>
        </p:spPr>
        <p:txBody>
          <a:bodyPr>
            <a:normAutofit/>
          </a:bodyPr>
          <a:lstStyle/>
          <a:p>
            <a:pPr algn="ctr"/>
            <a:endParaRPr lang="ru-RU" sz="3200" dirty="0"/>
          </a:p>
        </p:txBody>
      </p:sp>
      <p:sp>
        <p:nvSpPr>
          <p:cNvPr id="4" name="Содержимое 3"/>
          <p:cNvSpPr>
            <a:spLocks noGrp="1"/>
          </p:cNvSpPr>
          <p:nvPr>
            <p:ph idx="1"/>
          </p:nvPr>
        </p:nvSpPr>
        <p:spPr>
          <a:xfrm>
            <a:off x="960120" y="1285860"/>
            <a:ext cx="8183880" cy="4187952"/>
          </a:xfrm>
        </p:spPr>
        <p:txBody>
          <a:bodyPr/>
          <a:lstStyle/>
          <a:p>
            <a:endParaRPr lang="ru-RU" dirty="0"/>
          </a:p>
        </p:txBody>
      </p:sp>
      <p:pic>
        <p:nvPicPr>
          <p:cNvPr id="16385" name="Picture 1" descr="C:\Users\юлия\Desktop\youloveit_ru_disney_princessy_fei_disey3_2.jpg"/>
          <p:cNvPicPr>
            <a:picLocks noChangeAspect="1" noChangeArrowheads="1"/>
          </p:cNvPicPr>
          <p:nvPr/>
        </p:nvPicPr>
        <p:blipFill>
          <a:blip r:embed="rId2" cstate="print"/>
          <a:srcRect/>
          <a:stretch>
            <a:fillRect/>
          </a:stretch>
        </p:blipFill>
        <p:spPr bwMode="auto">
          <a:xfrm>
            <a:off x="857224" y="357166"/>
            <a:ext cx="7929618" cy="5857915"/>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45282"/>
          </a:xfrm>
        </p:spPr>
        <p:txBody>
          <a:bodyPr/>
          <a:lstStyle/>
          <a:p>
            <a:pPr algn="ctr"/>
            <a:r>
              <a:rPr lang="ru-RU" dirty="0" smtClean="0">
                <a:solidFill>
                  <a:srgbClr val="002060"/>
                </a:solidFill>
              </a:rPr>
              <a:t>Задачи:</a:t>
            </a:r>
            <a:endParaRPr lang="ru-RU" dirty="0">
              <a:solidFill>
                <a:srgbClr val="002060"/>
              </a:solidFill>
            </a:endParaRPr>
          </a:p>
        </p:txBody>
      </p:sp>
      <p:sp>
        <p:nvSpPr>
          <p:cNvPr id="3" name="Содержимое 2"/>
          <p:cNvSpPr>
            <a:spLocks noGrp="1"/>
          </p:cNvSpPr>
          <p:nvPr>
            <p:ph idx="1"/>
          </p:nvPr>
        </p:nvSpPr>
        <p:spPr>
          <a:xfrm>
            <a:off x="457200" y="1340768"/>
            <a:ext cx="8229600" cy="5328592"/>
          </a:xfrm>
        </p:spPr>
        <p:txBody>
          <a:bodyPr>
            <a:normAutofit fontScale="70000" lnSpcReduction="20000"/>
          </a:bodyPr>
          <a:lstStyle/>
          <a:p>
            <a:pPr>
              <a:buNone/>
            </a:pPr>
            <a:r>
              <a:rPr lang="ru-RU" dirty="0" smtClean="0"/>
              <a:t> Образовательные:</a:t>
            </a:r>
          </a:p>
          <a:p>
            <a:pPr>
              <a:buNone/>
            </a:pPr>
            <a:r>
              <a:rPr lang="ru-RU" dirty="0" smtClean="0"/>
              <a:t>обобщить знания детей об электрических приборах, об их назначении в быту;</a:t>
            </a:r>
          </a:p>
          <a:p>
            <a:pPr>
              <a:buNone/>
            </a:pPr>
            <a:r>
              <a:rPr lang="ru-RU" dirty="0" smtClean="0"/>
              <a:t>познакомить с понятиями «электричество», «электрический ток»;</a:t>
            </a:r>
          </a:p>
          <a:p>
            <a:pPr>
              <a:buNone/>
            </a:pPr>
            <a:r>
              <a:rPr lang="ru-RU" dirty="0" smtClean="0"/>
              <a:t>Развивающие:</a:t>
            </a:r>
          </a:p>
          <a:p>
            <a:pPr>
              <a:buNone/>
            </a:pPr>
            <a:r>
              <a:rPr lang="ru-RU" dirty="0" smtClean="0"/>
              <a:t>развивать стремление к поисково-познавательной деятельности;</a:t>
            </a:r>
          </a:p>
          <a:p>
            <a:pPr>
              <a:buNone/>
            </a:pPr>
            <a:r>
              <a:rPr lang="ru-RU" dirty="0" smtClean="0"/>
              <a:t>развивать мыслительную активность, любознательность, умение делать выводы.</a:t>
            </a:r>
          </a:p>
          <a:p>
            <a:pPr>
              <a:buNone/>
            </a:pPr>
            <a:r>
              <a:rPr lang="ru-RU" dirty="0" smtClean="0"/>
              <a:t>Воспитательная:</a:t>
            </a:r>
          </a:p>
          <a:p>
            <a:pPr>
              <a:buNone/>
            </a:pPr>
            <a:r>
              <a:rPr lang="ru-RU" dirty="0" smtClean="0"/>
              <a:t>воспитывать интерес к познанию  функций электроприборов;</a:t>
            </a:r>
          </a:p>
          <a:p>
            <a:pPr>
              <a:buNone/>
            </a:pPr>
            <a:r>
              <a:rPr lang="ru-RU" dirty="0" smtClean="0"/>
              <a:t>Вызывать положительное отношение к полученным результатам опыта.</a:t>
            </a:r>
          </a:p>
          <a:p>
            <a:pPr>
              <a:buNone/>
            </a:pPr>
            <a:r>
              <a:rPr lang="ru-RU" dirty="0" err="1" smtClean="0"/>
              <a:t>Здоровьесберегающая</a:t>
            </a:r>
            <a:r>
              <a:rPr lang="ru-RU" dirty="0" smtClean="0"/>
              <a:t>:</a:t>
            </a:r>
          </a:p>
          <a:p>
            <a:pPr>
              <a:buNone/>
            </a:pPr>
            <a:r>
              <a:rPr lang="ru-RU" dirty="0" smtClean="0"/>
              <a:t>познакомить с правилами безопасного обращения с электроприборами.</a:t>
            </a:r>
          </a:p>
          <a:p>
            <a:pPr>
              <a:buNone/>
            </a:pPr>
            <a:endParaRPr lang="ru-RU" dirty="0" smtClean="0"/>
          </a:p>
          <a:p>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Оборудование</a:t>
            </a:r>
            <a:endParaRPr lang="ru-RU" dirty="0"/>
          </a:p>
        </p:txBody>
      </p:sp>
      <p:sp>
        <p:nvSpPr>
          <p:cNvPr id="3" name="Содержимое 2"/>
          <p:cNvSpPr>
            <a:spLocks noGrp="1"/>
          </p:cNvSpPr>
          <p:nvPr>
            <p:ph idx="1"/>
          </p:nvPr>
        </p:nvSpPr>
        <p:spPr>
          <a:xfrm>
            <a:off x="914400" y="1484784"/>
            <a:ext cx="7772400" cy="3456384"/>
          </a:xfrm>
        </p:spPr>
        <p:txBody>
          <a:bodyPr>
            <a:normAutofit/>
          </a:bodyPr>
          <a:lstStyle/>
          <a:p>
            <a:pPr>
              <a:buNone/>
            </a:pPr>
            <a:r>
              <a:rPr lang="ru-RU" dirty="0" smtClean="0"/>
              <a:t>Слайды- картинки с изображением</a:t>
            </a:r>
          </a:p>
          <a:p>
            <a:pPr>
              <a:buNone/>
            </a:pPr>
            <a:r>
              <a:rPr lang="ru-RU" dirty="0" smtClean="0"/>
              <a:t>Электроприборов; </a:t>
            </a:r>
          </a:p>
          <a:p>
            <a:pPr>
              <a:buNone/>
            </a:pPr>
            <a:r>
              <a:rPr lang="ru-RU" dirty="0" smtClean="0"/>
              <a:t>Провода;</a:t>
            </a:r>
          </a:p>
          <a:p>
            <a:pPr>
              <a:buNone/>
            </a:pPr>
            <a:r>
              <a:rPr lang="ru-RU" dirty="0" smtClean="0"/>
              <a:t>Воздушные шарики</a:t>
            </a:r>
            <a:endParaRPr lang="ru-RU" dirty="0"/>
          </a:p>
        </p:txBody>
      </p:sp>
      <p:pic>
        <p:nvPicPr>
          <p:cNvPr id="10243" name="Picture 3" descr="C:\Users\ируська\Desktop\электроприборы\4.jpg"/>
          <p:cNvPicPr>
            <a:picLocks noChangeAspect="1" noChangeArrowheads="1"/>
          </p:cNvPicPr>
          <p:nvPr/>
        </p:nvPicPr>
        <p:blipFill>
          <a:blip r:embed="rId2" cstate="print"/>
          <a:srcRect/>
          <a:stretch>
            <a:fillRect/>
          </a:stretch>
        </p:blipFill>
        <p:spPr bwMode="auto">
          <a:xfrm>
            <a:off x="6572265" y="4892643"/>
            <a:ext cx="1857388" cy="1393877"/>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5" presetClass="entr" presetSubtype="10" fill="hold" nodeType="withEffect">
                                  <p:stCondLst>
                                    <p:cond delay="0"/>
                                  </p:stCondLst>
                                  <p:childTnLst>
                                    <p:set>
                                      <p:cBhvr>
                                        <p:cTn id="26" dur="1" fill="hold">
                                          <p:stCondLst>
                                            <p:cond delay="0"/>
                                          </p:stCondLst>
                                        </p:cTn>
                                        <p:tgtEl>
                                          <p:spTgt spid="10243"/>
                                        </p:tgtEl>
                                        <p:attrNameLst>
                                          <p:attrName>style.visibility</p:attrName>
                                        </p:attrNameLst>
                                      </p:cBhvr>
                                      <p:to>
                                        <p:strVal val="visible"/>
                                      </p:to>
                                    </p:set>
                                    <p:animEffect transition="in" filter="checkerboard(across)">
                                      <p:cBhvr>
                                        <p:cTn id="27"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183880" cy="1051560"/>
          </a:xfrm>
        </p:spPr>
        <p:txBody>
          <a:bodyPr/>
          <a:lstStyle/>
          <a:p>
            <a:pPr algn="ctr"/>
            <a:r>
              <a:rPr lang="ru-RU" dirty="0" smtClean="0">
                <a:solidFill>
                  <a:srgbClr val="002060"/>
                </a:solidFill>
              </a:rPr>
              <a:t>Ход занятия:</a:t>
            </a:r>
            <a:endParaRPr lang="ru-RU" dirty="0">
              <a:solidFill>
                <a:srgbClr val="002060"/>
              </a:solidFill>
            </a:endParaRPr>
          </a:p>
        </p:txBody>
      </p:sp>
      <p:sp>
        <p:nvSpPr>
          <p:cNvPr id="3" name="Содержимое 2"/>
          <p:cNvSpPr>
            <a:spLocks noGrp="1"/>
          </p:cNvSpPr>
          <p:nvPr>
            <p:ph idx="1"/>
          </p:nvPr>
        </p:nvSpPr>
        <p:spPr>
          <a:xfrm>
            <a:off x="467544" y="1628800"/>
            <a:ext cx="8183880" cy="4187952"/>
          </a:xfrm>
        </p:spPr>
        <p:txBody>
          <a:bodyPr>
            <a:normAutofit fontScale="55000" lnSpcReduction="20000"/>
          </a:bodyPr>
          <a:lstStyle/>
          <a:p>
            <a:pPr>
              <a:buNone/>
            </a:pPr>
            <a:r>
              <a:rPr lang="ru-RU" dirty="0" smtClean="0"/>
              <a:t> </a:t>
            </a:r>
            <a:r>
              <a:rPr lang="ru-RU" sz="3200" dirty="0" smtClean="0"/>
              <a:t>Послушайте очень внимательно и догадайтесь, о каких помощниках говорится в нём:</a:t>
            </a:r>
          </a:p>
          <a:p>
            <a:pPr>
              <a:buNone/>
            </a:pPr>
            <a:r>
              <a:rPr lang="ru-RU" sz="3200" dirty="0" smtClean="0"/>
              <a:t>Очень любим дом мы свой,</a:t>
            </a:r>
          </a:p>
          <a:p>
            <a:pPr>
              <a:buNone/>
            </a:pPr>
            <a:r>
              <a:rPr lang="ru-RU" sz="3200" dirty="0" smtClean="0"/>
              <a:t>И уютный, и родной.</a:t>
            </a:r>
          </a:p>
          <a:p>
            <a:pPr>
              <a:buNone/>
            </a:pPr>
            <a:r>
              <a:rPr lang="ru-RU" sz="3200" dirty="0" smtClean="0"/>
              <a:t>Но не каждый бы сумел</a:t>
            </a:r>
          </a:p>
          <a:p>
            <a:pPr>
              <a:buNone/>
            </a:pPr>
            <a:r>
              <a:rPr lang="ru-RU" sz="3200" dirty="0" smtClean="0"/>
              <a:t>Переделать массу дел.</a:t>
            </a:r>
          </a:p>
          <a:p>
            <a:pPr>
              <a:buNone/>
            </a:pPr>
            <a:r>
              <a:rPr lang="ru-RU" sz="3200" dirty="0" smtClean="0"/>
              <a:t>Нужно дома нам убрать,</a:t>
            </a:r>
          </a:p>
          <a:p>
            <a:pPr>
              <a:buNone/>
            </a:pPr>
            <a:r>
              <a:rPr lang="ru-RU" sz="3200" dirty="0" smtClean="0"/>
              <a:t>Приготовить, постирать,</a:t>
            </a:r>
          </a:p>
          <a:p>
            <a:pPr>
              <a:buNone/>
            </a:pPr>
            <a:r>
              <a:rPr lang="ru-RU" sz="3200" dirty="0" smtClean="0"/>
              <a:t>А ещё бельё погладить…</a:t>
            </a:r>
          </a:p>
          <a:p>
            <a:pPr>
              <a:buNone/>
            </a:pPr>
            <a:r>
              <a:rPr lang="ru-RU" sz="3200" dirty="0" smtClean="0"/>
              <a:t>Как со всей работой сладить!</a:t>
            </a:r>
          </a:p>
          <a:p>
            <a:pPr>
              <a:buNone/>
            </a:pPr>
            <a:r>
              <a:rPr lang="ru-RU" sz="3200" dirty="0" smtClean="0"/>
              <a:t>И чудесно, что сейчас</a:t>
            </a:r>
          </a:p>
          <a:p>
            <a:pPr>
              <a:buNone/>
            </a:pPr>
            <a:r>
              <a:rPr lang="ru-RU" sz="3200" dirty="0" smtClean="0"/>
              <a:t>Есть помощники у нас.</a:t>
            </a:r>
          </a:p>
          <a:p>
            <a:pPr>
              <a:buNone/>
            </a:pPr>
            <a:r>
              <a:rPr lang="ru-RU" sz="3200" dirty="0" smtClean="0"/>
              <a:t>Труд они нам облегчают,</a:t>
            </a:r>
          </a:p>
          <a:p>
            <a:pPr>
              <a:buNone/>
            </a:pPr>
            <a:r>
              <a:rPr lang="ru-RU" sz="3200" dirty="0" smtClean="0"/>
              <a:t>Время наше сберегают.</a:t>
            </a:r>
          </a:p>
          <a:p>
            <a:pPr>
              <a:buNone/>
            </a:pPr>
            <a:r>
              <a:rPr lang="ru-RU" sz="3200" dirty="0" smtClean="0"/>
              <a:t>О каких помощниках говорится в стихотворении?</a:t>
            </a:r>
          </a:p>
          <a:p>
            <a:pPr algn="ctr">
              <a:buNone/>
            </a:pPr>
            <a:endParaRPr lang="ru-RU" dirty="0" smtClean="0">
              <a:solidFill>
                <a:schemeClr val="accent1">
                  <a:lumMod val="75000"/>
                </a:schemeClr>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1000" fill="hold"/>
                                        <p:tgtEl>
                                          <p:spTgt spid="3">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11" end="11"/>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0" dur="1000" fill="hold"/>
                                        <p:tgtEl>
                                          <p:spTgt spid="3">
                                            <p:txEl>
                                              <p:pRg st="12" end="12"/>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anim calcmode="lin" valueType="num">
                                      <p:cBhvr additive="base">
                                        <p:cTn id="63"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4" dur="10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4400" y="571480"/>
            <a:ext cx="7515252" cy="5572164"/>
          </a:xfrm>
        </p:spPr>
        <p:txBody>
          <a:bodyPr>
            <a:scene3d>
              <a:camera prst="orthographicFront"/>
              <a:lightRig rig="threePt" dir="t"/>
            </a:scene3d>
            <a:sp3d extrusionH="57150">
              <a:bevelT w="38100" h="38100" prst="relaxedInset"/>
            </a:sp3d>
          </a:bodyPr>
          <a:lstStyle/>
          <a:p>
            <a:pPr algn="ctr"/>
            <a:endParaRPr lang="ru-RU" dirty="0"/>
          </a:p>
        </p:txBody>
      </p:sp>
      <p:pic>
        <p:nvPicPr>
          <p:cNvPr id="1026" name="Picture 2" descr="C:\Users\юлия\Desktop\KrisCynical_zolushka_01.jpg"/>
          <p:cNvPicPr>
            <a:picLocks noChangeAspect="1" noChangeArrowheads="1"/>
          </p:cNvPicPr>
          <p:nvPr/>
        </p:nvPicPr>
        <p:blipFill>
          <a:blip r:embed="rId2" cstate="print"/>
          <a:srcRect/>
          <a:stretch>
            <a:fillRect/>
          </a:stretch>
        </p:blipFill>
        <p:spPr bwMode="auto">
          <a:xfrm>
            <a:off x="928662" y="571480"/>
            <a:ext cx="7500990" cy="5572164"/>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1" nodeType="withEffect" nodePh="1">
                                  <p:stCondLst>
                                    <p:cond delay="0"/>
                                  </p:stCondLst>
                                  <p:endCondLst>
                                    <p:cond evt="begin" delay="0">
                                      <p:tn val="9"/>
                                    </p:cond>
                                  </p:end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2"/>
          </p:nvPr>
        </p:nvSpPr>
        <p:spPr>
          <a:xfrm>
            <a:off x="755576" y="3068960"/>
            <a:ext cx="1728192" cy="2160240"/>
          </a:xfrm>
        </p:spPr>
        <p:txBody>
          <a:bodyPr/>
          <a:lstStyle/>
          <a:p>
            <a:endParaRPr lang="ru-RU" dirty="0"/>
          </a:p>
        </p:txBody>
      </p:sp>
      <p:sp>
        <p:nvSpPr>
          <p:cNvPr id="4" name="Содержимое 3"/>
          <p:cNvSpPr>
            <a:spLocks noGrp="1"/>
          </p:cNvSpPr>
          <p:nvPr>
            <p:ph sz="half" idx="1"/>
          </p:nvPr>
        </p:nvSpPr>
        <p:spPr>
          <a:xfrm>
            <a:off x="3643306" y="2204864"/>
            <a:ext cx="4786346" cy="2367144"/>
          </a:xfrm>
        </p:spPr>
        <p:txBody>
          <a:bodyPr>
            <a:normAutofit/>
          </a:bodyPr>
          <a:lstStyle/>
          <a:p>
            <a:pPr lvl="5"/>
            <a:r>
              <a:rPr lang="ru-RU" sz="2800" dirty="0" smtClean="0"/>
              <a:t>Служит для уборки помещения , а также чистки мебели</a:t>
            </a:r>
            <a:endParaRPr lang="ru-RU" sz="2800" dirty="0"/>
          </a:p>
        </p:txBody>
      </p:sp>
      <p:sp>
        <p:nvSpPr>
          <p:cNvPr id="6" name="Заголовок 5"/>
          <p:cNvSpPr>
            <a:spLocks noGrp="1"/>
          </p:cNvSpPr>
          <p:nvPr>
            <p:ph type="title"/>
          </p:nvPr>
        </p:nvSpPr>
        <p:spPr>
          <a:xfrm>
            <a:off x="5572132" y="642918"/>
            <a:ext cx="2971800" cy="914400"/>
          </a:xfrm>
        </p:spPr>
        <p:txBody>
          <a:bodyPr>
            <a:normAutofit/>
          </a:bodyPr>
          <a:lstStyle/>
          <a:p>
            <a:r>
              <a:rPr lang="ru-RU" sz="3200" dirty="0" smtClean="0">
                <a:solidFill>
                  <a:srgbClr val="002060"/>
                </a:solidFill>
                <a:latin typeface="Times New Roman" pitchFamily="18" charset="0"/>
                <a:cs typeface="Times New Roman" pitchFamily="18" charset="0"/>
              </a:rPr>
              <a:t>Пылесос</a:t>
            </a:r>
            <a:endParaRPr lang="ru-RU" sz="3200" dirty="0">
              <a:solidFill>
                <a:srgbClr val="002060"/>
              </a:solidFill>
              <a:latin typeface="Times New Roman" pitchFamily="18" charset="0"/>
              <a:cs typeface="Times New Roman" pitchFamily="18" charset="0"/>
            </a:endParaRPr>
          </a:p>
        </p:txBody>
      </p:sp>
      <p:pic>
        <p:nvPicPr>
          <p:cNvPr id="7" name="Picture 2"/>
          <p:cNvPicPr>
            <a:picLocks noChangeAspect="1" noChangeArrowheads="1"/>
          </p:cNvPicPr>
          <p:nvPr/>
        </p:nvPicPr>
        <p:blipFill>
          <a:blip r:embed="rId2" cstate="print"/>
          <a:srcRect/>
          <a:stretch>
            <a:fillRect/>
          </a:stretch>
        </p:blipFill>
        <p:spPr bwMode="auto">
          <a:xfrm>
            <a:off x="755576" y="1124744"/>
            <a:ext cx="2592288" cy="4608512"/>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0-#ppt_w/2"/>
                                          </p:val>
                                        </p:tav>
                                        <p:tav tm="100000">
                                          <p:val>
                                            <p:strVal val="#ppt_x"/>
                                          </p:val>
                                        </p:tav>
                                      </p:tavLst>
                                    </p:anim>
                                    <p:anim calcmode="lin" valueType="num">
                                      <p:cBhvr additive="base">
                                        <p:cTn id="12" dur="2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rgbClr val="002060"/>
                </a:solidFill>
                <a:latin typeface="Times New Roman" pitchFamily="18" charset="0"/>
                <a:cs typeface="Times New Roman" pitchFamily="18" charset="0"/>
              </a:rPr>
              <a:t>Холодильник</a:t>
            </a:r>
            <a:endParaRPr lang="ru-RU" sz="3200" dirty="0">
              <a:solidFill>
                <a:srgbClr val="002060"/>
              </a:solidFill>
              <a:latin typeface="Times New Roman" pitchFamily="18" charset="0"/>
              <a:cs typeface="Times New Roman" pitchFamily="18" charset="0"/>
            </a:endParaRPr>
          </a:p>
        </p:txBody>
      </p:sp>
      <p:sp>
        <p:nvSpPr>
          <p:cNvPr id="3" name="Текст 2"/>
          <p:cNvSpPr>
            <a:spLocks noGrp="1"/>
          </p:cNvSpPr>
          <p:nvPr>
            <p:ph type="body" idx="2"/>
          </p:nvPr>
        </p:nvSpPr>
        <p:spPr>
          <a:xfrm flipH="1">
            <a:off x="1691680" y="2564904"/>
            <a:ext cx="216024" cy="1440160"/>
          </a:xfrm>
        </p:spPr>
        <p:txBody>
          <a:bodyPr/>
          <a:lstStyle/>
          <a:p>
            <a:endParaRPr lang="ru-RU" dirty="0"/>
          </a:p>
        </p:txBody>
      </p:sp>
      <p:sp>
        <p:nvSpPr>
          <p:cNvPr id="4" name="Содержимое 3"/>
          <p:cNvSpPr>
            <a:spLocks noGrp="1"/>
          </p:cNvSpPr>
          <p:nvPr>
            <p:ph sz="half" idx="1"/>
          </p:nvPr>
        </p:nvSpPr>
        <p:spPr>
          <a:xfrm>
            <a:off x="3429000" y="1988840"/>
            <a:ext cx="5486400" cy="3456384"/>
          </a:xfrm>
        </p:spPr>
        <p:txBody>
          <a:bodyPr/>
          <a:lstStyle/>
          <a:p>
            <a:pPr>
              <a:buNone/>
            </a:pPr>
            <a:r>
              <a:rPr lang="ru-RU" dirty="0" smtClean="0"/>
              <a:t>Предназначен для длительного хранения продуктов под действием холода.</a:t>
            </a:r>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683568" y="1556792"/>
            <a:ext cx="2376264" cy="4176464"/>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1"/>
                                        </p:tgtEl>
                                        <p:attrNameLst>
                                          <p:attrName>style.visibility</p:attrName>
                                        </p:attrNameLst>
                                      </p:cBhvr>
                                      <p:to>
                                        <p:strVal val="visible"/>
                                      </p:to>
                                    </p:set>
                                    <p:anim calcmode="lin" valueType="num">
                                      <p:cBhvr additive="base">
                                        <p:cTn id="11" dur="2000" fill="hold"/>
                                        <p:tgtEl>
                                          <p:spTgt spid="2051"/>
                                        </p:tgtEl>
                                        <p:attrNameLst>
                                          <p:attrName>ppt_x</p:attrName>
                                        </p:attrNameLst>
                                      </p:cBhvr>
                                      <p:tavLst>
                                        <p:tav tm="0">
                                          <p:val>
                                            <p:strVal val="0-#ppt_w/2"/>
                                          </p:val>
                                        </p:tav>
                                        <p:tav tm="100000">
                                          <p:val>
                                            <p:strVal val="#ppt_x"/>
                                          </p:val>
                                        </p:tav>
                                      </p:tavLst>
                                    </p:anim>
                                    <p:anim calcmode="lin" valueType="num">
                                      <p:cBhvr additive="base">
                                        <p:cTn id="12" dur="20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8"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1960" y="980728"/>
            <a:ext cx="3835896" cy="914400"/>
          </a:xfrm>
        </p:spPr>
        <p:txBody>
          <a:bodyPr>
            <a:normAutofit fontScale="90000"/>
          </a:bodyPr>
          <a:lstStyle/>
          <a:p>
            <a:r>
              <a:rPr lang="ru-RU" sz="3200" dirty="0" smtClean="0">
                <a:solidFill>
                  <a:srgbClr val="002060"/>
                </a:solidFill>
              </a:rPr>
              <a:t>Электрическая Плита</a:t>
            </a:r>
            <a:endParaRPr lang="ru-RU" sz="3200" dirty="0">
              <a:solidFill>
                <a:srgbClr val="002060"/>
              </a:solidFill>
            </a:endParaRPr>
          </a:p>
        </p:txBody>
      </p:sp>
      <p:sp>
        <p:nvSpPr>
          <p:cNvPr id="3" name="Текст 2"/>
          <p:cNvSpPr>
            <a:spLocks noGrp="1"/>
          </p:cNvSpPr>
          <p:nvPr>
            <p:ph type="body" idx="2"/>
          </p:nvPr>
        </p:nvSpPr>
        <p:spPr>
          <a:xfrm>
            <a:off x="571472" y="2852936"/>
            <a:ext cx="1714512" cy="2790642"/>
          </a:xfrm>
        </p:spPr>
        <p:txBody>
          <a:bodyPr/>
          <a:lstStyle/>
          <a:p>
            <a:endParaRPr lang="ru-RU" dirty="0"/>
          </a:p>
        </p:txBody>
      </p:sp>
      <p:sp>
        <p:nvSpPr>
          <p:cNvPr id="4" name="Содержимое 3"/>
          <p:cNvSpPr>
            <a:spLocks noGrp="1"/>
          </p:cNvSpPr>
          <p:nvPr>
            <p:ph sz="half" idx="1"/>
          </p:nvPr>
        </p:nvSpPr>
        <p:spPr>
          <a:xfrm>
            <a:off x="3491880" y="2348880"/>
            <a:ext cx="5486400" cy="2664296"/>
          </a:xfrm>
        </p:spPr>
        <p:txBody>
          <a:bodyPr/>
          <a:lstStyle/>
          <a:p>
            <a:pPr>
              <a:buNone/>
            </a:pPr>
            <a:r>
              <a:rPr lang="ru-RU" dirty="0" smtClean="0"/>
              <a:t>Служит для приготовления пищи</a:t>
            </a:r>
            <a:endParaRPr lang="ru-RU" dirty="0"/>
          </a:p>
        </p:txBody>
      </p:sp>
      <p:pic>
        <p:nvPicPr>
          <p:cNvPr id="30721" name="Picture 1" descr="C:\Users\юлия\Desktop\p104592_5530794_darina_s_em341_404_w_3.jpg"/>
          <p:cNvPicPr>
            <a:picLocks noChangeAspect="1" noChangeArrowheads="1"/>
          </p:cNvPicPr>
          <p:nvPr/>
        </p:nvPicPr>
        <p:blipFill>
          <a:blip r:embed="rId2" cstate="print"/>
          <a:srcRect/>
          <a:stretch>
            <a:fillRect/>
          </a:stretch>
        </p:blipFill>
        <p:spPr bwMode="auto">
          <a:xfrm>
            <a:off x="500034" y="2214553"/>
            <a:ext cx="2613054" cy="3857653"/>
          </a:xfrm>
          <a:prstGeom prst="rect">
            <a:avLst/>
          </a:prstGeom>
          <a:noFill/>
        </p:spPr>
      </p:pic>
      <p:pic>
        <p:nvPicPr>
          <p:cNvPr id="7" name="Picture 1" descr="C:\Users\юлия\Desktop\p104592_5530794_darina_s_em341_404_w_3.jpg"/>
          <p:cNvPicPr>
            <a:picLocks noChangeAspect="1" noChangeArrowheads="1"/>
          </p:cNvPicPr>
          <p:nvPr/>
        </p:nvPicPr>
        <p:blipFill>
          <a:blip r:embed="rId2" cstate="print"/>
          <a:srcRect/>
          <a:stretch>
            <a:fillRect/>
          </a:stretch>
        </p:blipFill>
        <p:spPr bwMode="auto">
          <a:xfrm>
            <a:off x="500034" y="2143116"/>
            <a:ext cx="2613054" cy="3857653"/>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2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248</TotalTime>
  <Words>673</Words>
  <Application>Microsoft Office PowerPoint</Application>
  <PresentationFormat>Экран (4:3)</PresentationFormat>
  <Paragraphs>74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Аспект</vt:lpstr>
      <vt:lpstr>Презентация «Волшебное электричество»</vt:lpstr>
      <vt:lpstr>Цель:</vt:lpstr>
      <vt:lpstr>Задачи:</vt:lpstr>
      <vt:lpstr>Оборудование</vt:lpstr>
      <vt:lpstr>Ход занятия:</vt:lpstr>
      <vt:lpstr>Слайд 6</vt:lpstr>
      <vt:lpstr>Пылесос</vt:lpstr>
      <vt:lpstr>Холодильник</vt:lpstr>
      <vt:lpstr>Электрическая Плита</vt:lpstr>
      <vt:lpstr>лампа</vt:lpstr>
      <vt:lpstr>Утюг</vt:lpstr>
      <vt:lpstr>Телевизор</vt:lpstr>
      <vt:lpstr>Слайд 13</vt:lpstr>
      <vt:lpstr>  </vt:lpstr>
      <vt:lpstr>Знакомство с правилами безопасного пользования электроприборами     Внимательно посмотрите на эту картинку, подумайте и скажите, что это обозначает?.</vt:lpstr>
      <vt:lpstr>Слайд 16</vt:lpstr>
      <vt:lpstr>Правила пользования электроприборами</vt:lpstr>
      <vt:lpstr> Опыт со статическим электричеством</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ируська</dc:creator>
  <cp:lastModifiedBy>User</cp:lastModifiedBy>
  <cp:revision>34</cp:revision>
  <dcterms:created xsi:type="dcterms:W3CDTF">2013-10-03T21:48:40Z</dcterms:created>
  <dcterms:modified xsi:type="dcterms:W3CDTF">2020-04-03T11:53:07Z</dcterms:modified>
</cp:coreProperties>
</file>