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65" r:id="rId9"/>
    <p:sldId id="266" r:id="rId10"/>
    <p:sldId id="267" r:id="rId11"/>
    <p:sldId id="268" r:id="rId12"/>
    <p:sldId id="269" r:id="rId13"/>
    <p:sldId id="272" r:id="rId14"/>
    <p:sldId id="270" r:id="rId15"/>
    <p:sldId id="273" r:id="rId16"/>
    <p:sldId id="271" r:id="rId1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6D4560-6A53-438B-9455-99F2EB3B74B9}" type="datetimeFigureOut">
              <a:rPr lang="ru-RU"/>
              <a:pPr>
                <a:defRPr/>
              </a:pPr>
              <a:t>04.04.2020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892D7E-28E1-475A-8834-5265BF89FDE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heel spokes="1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91559E-FC02-4E25-ABF3-164CCA291AA6}" type="datetimeFigureOut">
              <a:rPr lang="ru-RU"/>
              <a:pPr>
                <a:defRPr/>
              </a:pPr>
              <a:t>04.04.2020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D14872-D5C7-4E74-B697-F97A5B566A1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heel spokes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95BA70-B8CB-457E-8CCC-977BF7D213CF}" type="datetimeFigureOut">
              <a:rPr lang="ru-RU"/>
              <a:pPr>
                <a:defRPr/>
              </a:pPr>
              <a:t>04.04.2020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554E66-15A7-4AD0-AEF2-8DD2D85BF76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heel spokes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3CECD7-92E0-43C9-ACA5-4409E4F555D4}" type="datetimeFigureOut">
              <a:rPr lang="ru-RU"/>
              <a:pPr>
                <a:defRPr/>
              </a:pPr>
              <a:t>04.04.2020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4ACE8E-89A7-4DFF-B351-B082E72A4A9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heel spokes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2D7C98-111A-421B-9D5D-192AA560F878}" type="datetimeFigureOut">
              <a:rPr lang="ru-RU"/>
              <a:pPr>
                <a:defRPr/>
              </a:pPr>
              <a:t>04.04.2020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3B5BBE-337B-4540-89D9-2D7EB0F6B9A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heel spokes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5F2F9B-F6E2-4C53-8137-515BE8951E72}" type="datetimeFigureOut">
              <a:rPr lang="ru-RU"/>
              <a:pPr>
                <a:defRPr/>
              </a:pPr>
              <a:t>04.04.2020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CD89F5-0B14-42B7-8217-47998641D9B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heel spokes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1284BE-90BD-4F6B-8D53-4066433A631A}" type="datetimeFigureOut">
              <a:rPr lang="ru-RU"/>
              <a:pPr>
                <a:defRPr/>
              </a:pPr>
              <a:t>04.04.2020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27BD3E-8F59-4B5B-8B13-A1120C0E283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heel spokes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F144C9-1BAB-4C03-8F9C-9BEDA9C8A2F0}" type="datetimeFigureOut">
              <a:rPr lang="ru-RU"/>
              <a:pPr>
                <a:defRPr/>
              </a:pPr>
              <a:t>04.04.2020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CE43A3-D84C-4F5B-9E6A-09B1B7A0D98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heel spokes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8B8A78-4268-4481-9B2C-9AB882183011}" type="datetimeFigureOut">
              <a:rPr lang="ru-RU"/>
              <a:pPr>
                <a:defRPr/>
              </a:pPr>
              <a:t>04.04.2020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717420-5D65-491D-9FC8-CC38CB88E4C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heel spokes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2D104A-9B84-4E29-8BE6-6EF51468382F}" type="datetimeFigureOut">
              <a:rPr lang="ru-RU"/>
              <a:pPr>
                <a:defRPr/>
              </a:pPr>
              <a:t>04.04.2020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8E144B-B602-4410-A13A-3D64ED14786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heel spokes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722E24-8B1A-4D19-82D7-F7D8EB991DD9}" type="datetimeFigureOut">
              <a:rPr lang="ru-RU"/>
              <a:pPr>
                <a:defRPr/>
              </a:pPr>
              <a:t>04.04.2020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27880D-E40B-4926-AAC0-1D58CF5BFFC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heel spokes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8378D93-E5AD-4E88-B202-7D2DF45B8071}" type="datetimeFigureOut">
              <a:rPr lang="ru-RU"/>
              <a:pPr>
                <a:defRPr/>
              </a:pPr>
              <a:t>04.04.2020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66334C5-57EA-43CB-BB8F-966AC7FAAB4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wheel spokes="1"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dine Kirnberg" pitchFamily="2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dine Kirnberg" pitchFamily="2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dine Kirnberg" pitchFamily="2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dine Kirnberg" pitchFamily="2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>
          <a:xfrm>
            <a:off x="928662" y="1785926"/>
            <a:ext cx="6572250" cy="2071688"/>
          </a:xfrm>
        </p:spPr>
        <p:txBody>
          <a:bodyPr/>
          <a:lstStyle/>
          <a:p>
            <a:pPr eaLnBrk="1" hangingPunct="1">
              <a:defRPr/>
            </a:pPr>
            <a:r>
              <a:rPr lang="ru-RU" sz="7200" b="1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br>
              <a:rPr lang="ru-RU" sz="7200" b="1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sz="7200" b="1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71472" y="2071678"/>
            <a:ext cx="6400800" cy="1752600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3600" b="1" dirty="0" smtClean="0">
                <a:solidFill>
                  <a:schemeClr val="accent6">
                    <a:lumMod val="75000"/>
                  </a:schemeClr>
                </a:solidFill>
                <a:latin typeface="Book Antiqua" pitchFamily="18" charset="0"/>
              </a:rPr>
              <a:t>«Формирование техники художественного выражения в  хореографии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3600" b="1" dirty="0" smtClean="0">
                <a:solidFill>
                  <a:schemeClr val="accent6">
                    <a:lumMod val="75000"/>
                  </a:schemeClr>
                </a:solidFill>
                <a:latin typeface="Book Antiqua" pitchFamily="18" charset="0"/>
              </a:rPr>
              <a:t>(с использованием ИКТ)»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z="3600" b="1" dirty="0" smtClean="0">
              <a:solidFill>
                <a:schemeClr val="accent6">
                  <a:lumMod val="75000"/>
                </a:schemeClr>
              </a:solidFill>
              <a:latin typeface="Book Antiqua" pitchFamily="18" charset="0"/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z="3600" b="1" dirty="0" smtClean="0">
              <a:solidFill>
                <a:schemeClr val="accent6">
                  <a:lumMod val="75000"/>
                </a:schemeClr>
              </a:solidFill>
              <a:latin typeface="Book Antiqua" pitchFamily="18" charset="0"/>
            </a:endParaRPr>
          </a:p>
          <a:p>
            <a:pPr algn="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3600" b="1" dirty="0" smtClean="0">
                <a:solidFill>
                  <a:schemeClr val="accent6">
                    <a:lumMod val="75000"/>
                  </a:schemeClr>
                </a:solidFill>
                <a:latin typeface="Book Antiqua" pitchFamily="18" charset="0"/>
              </a:rPr>
              <a:t> 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z="3600" b="1" dirty="0" smtClean="0">
              <a:solidFill>
                <a:schemeClr val="accent6">
                  <a:lumMod val="75000"/>
                </a:schemeClr>
              </a:solidFill>
              <a:latin typeface="Book Antiqua" pitchFamily="18" charset="0"/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z="3600" b="1" dirty="0" smtClean="0">
              <a:solidFill>
                <a:schemeClr val="accent6">
                  <a:lumMod val="75000"/>
                </a:schemeClr>
              </a:solidFill>
              <a:latin typeface="Book Antiqua" pitchFamily="18" charset="0"/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z="3600" b="1" dirty="0" smtClean="0">
              <a:solidFill>
                <a:schemeClr val="accent6">
                  <a:lumMod val="75000"/>
                </a:schemeClr>
              </a:solidFill>
              <a:latin typeface="Book Antiqua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929058" y="5429264"/>
            <a:ext cx="414340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СОСТАВИТЕЛЬ </a:t>
            </a:r>
          </a:p>
          <a:p>
            <a:r>
              <a:rPr lang="ru-RU" dirty="0" smtClean="0"/>
              <a:t>СПРАВНИКОВА Е.Н., </a:t>
            </a:r>
          </a:p>
          <a:p>
            <a:r>
              <a:rPr lang="ru-RU" dirty="0" smtClean="0"/>
              <a:t>ПЕДАГОГ-ОРГАНИЗАТОР </a:t>
            </a:r>
            <a:endParaRPr lang="ru-RU" dirty="0"/>
          </a:p>
        </p:txBody>
      </p:sp>
      <p:pic>
        <p:nvPicPr>
          <p:cNvPr id="1026" name="Picture 2" descr="C:\Users\Ириночка\Desktop\pic_140_140_jpg_5_1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142852"/>
            <a:ext cx="1778000" cy="17780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1285852" y="500042"/>
            <a:ext cx="61436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МДОУ «ДЕТСКИЙ САД «МЕДВЕЖОНОК» </a:t>
            </a:r>
          </a:p>
          <a:p>
            <a:pPr algn="ctr"/>
            <a:r>
              <a:rPr lang="ru-RU" dirty="0" smtClean="0"/>
              <a:t>Г. НАДЫМА»</a:t>
            </a:r>
            <a:endParaRPr lang="ru-RU" dirty="0"/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3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3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0"/>
                            </p:stCondLst>
                            <p:childTnLst>
                              <p:par>
                                <p:cTn id="14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3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3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14290"/>
            <a:ext cx="8229600" cy="1143000"/>
          </a:xfrm>
        </p:spPr>
        <p:txBody>
          <a:bodyPr/>
          <a:lstStyle/>
          <a:p>
            <a:r>
              <a:rPr lang="vi-VN" dirty="0" smtClean="0">
                <a:solidFill>
                  <a:schemeClr val="accent3"/>
                </a:solidFill>
              </a:rPr>
              <a:t>Айседо́ра Дунка́н</a:t>
            </a:r>
            <a:endParaRPr lang="ru-RU" dirty="0">
              <a:solidFill>
                <a:schemeClr val="accent3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5472122" cy="4525963"/>
          </a:xfrm>
        </p:spPr>
        <p:txBody>
          <a:bodyPr/>
          <a:lstStyle/>
          <a:p>
            <a:pPr>
              <a:buNone/>
            </a:pPr>
            <a:r>
              <a:rPr lang="vi-VN" dirty="0" smtClean="0"/>
              <a:t>— </a:t>
            </a:r>
            <a:r>
              <a:rPr lang="vi-VN" sz="2800" dirty="0" smtClean="0"/>
              <a:t>американская танцовщица-новатор и основоположница свободного танца. Разработала танцевальную систему и пластику, которую сама связывала с древнегреческим танцем. Жена Сергея Есенина в 1922—1924 годах.</a:t>
            </a:r>
            <a:endParaRPr lang="ru-RU" dirty="0"/>
          </a:p>
        </p:txBody>
      </p:sp>
      <p:pic>
        <p:nvPicPr>
          <p:cNvPr id="21508" name="Picture 4" descr="E:\isadora_dunca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29322" y="1285860"/>
            <a:ext cx="3000364" cy="5378450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15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15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2910" y="928670"/>
            <a:ext cx="6615130" cy="4625989"/>
          </a:xfrm>
        </p:spPr>
        <p:txBody>
          <a:bodyPr/>
          <a:lstStyle/>
          <a:p>
            <a:endParaRPr lang="ru-RU" dirty="0" smtClean="0"/>
          </a:p>
          <a:p>
            <a:pPr>
              <a:buNone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  </a:t>
            </a:r>
            <a:r>
              <a:rPr lang="ru-RU" sz="3600" i="1" dirty="0" smtClean="0">
                <a:solidFill>
                  <a:schemeClr val="accent1">
                    <a:lumMod val="75000"/>
                  </a:schemeClr>
                </a:solidFill>
              </a:rPr>
              <a:t>“Музыка должна не просто помогать исполнителю ритмически двигаться в танце, а эмоционально заражать его, помогать воспитанию пластической выразительности”…</a:t>
            </a:r>
            <a:endParaRPr lang="ru-RU" sz="3600" i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285728"/>
            <a:ext cx="8229600" cy="1143000"/>
          </a:xfrm>
        </p:spPr>
        <p:txBody>
          <a:bodyPr/>
          <a:lstStyle/>
          <a:p>
            <a:pPr algn="l"/>
            <a:r>
              <a:rPr lang="ru-RU" sz="3600" u="sng" dirty="0" smtClean="0">
                <a:solidFill>
                  <a:schemeClr val="accent2">
                    <a:lumMod val="75000"/>
                  </a:schemeClr>
                </a:solidFill>
              </a:rPr>
              <a:t>методические принципы</a:t>
            </a:r>
            <a:endParaRPr lang="ru-RU" sz="3600" u="sng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ru-RU" i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sz="2800" i="1" dirty="0" smtClean="0">
                <a:solidFill>
                  <a:schemeClr val="accent1">
                    <a:lumMod val="50000"/>
                  </a:schemeClr>
                </a:solidFill>
              </a:rPr>
              <a:t>preparation;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800" i="1" dirty="0" smtClean="0">
                <a:solidFill>
                  <a:schemeClr val="accent1">
                    <a:lumMod val="50000"/>
                  </a:schemeClr>
                </a:solidFill>
              </a:rPr>
              <a:t> повтор элементов;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800" i="1" dirty="0" smtClean="0">
                <a:solidFill>
                  <a:schemeClr val="accent1">
                    <a:lumMod val="50000"/>
                  </a:schemeClr>
                </a:solidFill>
              </a:rPr>
              <a:t>ограниченное количество элементов;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800" i="1" dirty="0" smtClean="0">
                <a:solidFill>
                  <a:schemeClr val="accent1">
                    <a:lumMod val="50000"/>
                  </a:schemeClr>
                </a:solidFill>
              </a:rPr>
              <a:t>преобладание главного элемента;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800" i="1" dirty="0" smtClean="0">
                <a:solidFill>
                  <a:schemeClr val="accent1">
                    <a:lumMod val="50000"/>
                  </a:schemeClr>
                </a:solidFill>
              </a:rPr>
              <a:t> логика сочетания движений;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800" i="1" dirty="0" smtClean="0">
                <a:solidFill>
                  <a:schemeClr val="accent1">
                    <a:lumMod val="50000"/>
                  </a:schemeClr>
                </a:solidFill>
              </a:rPr>
              <a:t>комбинации с двух ног;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800" i="1" dirty="0" smtClean="0">
                <a:solidFill>
                  <a:schemeClr val="accent1">
                    <a:lumMod val="50000"/>
                  </a:schemeClr>
                </a:solidFill>
              </a:rPr>
              <a:t>распределение нагрузки;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800" i="1" dirty="0" smtClean="0">
                <a:solidFill>
                  <a:schemeClr val="accent1">
                    <a:lumMod val="50000"/>
                  </a:schemeClr>
                </a:solidFill>
              </a:rPr>
              <a:t>учет возраста и возможностей учеников</a:t>
            </a:r>
            <a:r>
              <a:rPr lang="ru-RU" sz="2800" dirty="0" smtClean="0"/>
              <a:t>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8" presetClass="entr" presetSubtype="0" ac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48" presetClass="entr" presetSubtype="0" ac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4500"/>
                            </p:stCondLst>
                            <p:childTnLst>
                              <p:par>
                                <p:cTn id="24" presetID="48" presetClass="entr" presetSubtype="0" ac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6500"/>
                            </p:stCondLst>
                            <p:childTnLst>
                              <p:par>
                                <p:cTn id="31" presetID="48" presetClass="entr" presetSubtype="0" ac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8500"/>
                            </p:stCondLst>
                            <p:childTnLst>
                              <p:par>
                                <p:cTn id="38" presetID="48" presetClass="entr" presetSubtype="0" ac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0500"/>
                            </p:stCondLst>
                            <p:childTnLst>
                              <p:par>
                                <p:cTn id="45" presetID="48" presetClass="entr" presetSubtype="0" ac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2500"/>
                            </p:stCondLst>
                            <p:childTnLst>
                              <p:par>
                                <p:cTn id="52" presetID="48" presetClass="entr" presetSubtype="0" ac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4500"/>
                            </p:stCondLst>
                            <p:childTnLst>
                              <p:par>
                                <p:cTn id="59" presetID="48" presetClass="entr" presetSubtype="0" ac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2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2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2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7" name="Picture 3" descr="E:\mvgo-9TZTT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8" name="Picture 4" descr="E:\800xdsc_022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57422" y="428604"/>
            <a:ext cx="3929090" cy="5899395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0"/>
                            </p:stCondLst>
                            <p:childTnLst>
                              <p:par>
                                <p:cTn id="12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0"/>
                            </p:stCondLst>
                            <p:childTnLst>
                              <p:par>
                                <p:cTn id="18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Овал 5"/>
          <p:cNvSpPr/>
          <p:nvPr/>
        </p:nvSpPr>
        <p:spPr>
          <a:xfrm>
            <a:off x="3428992" y="2571744"/>
            <a:ext cx="2428892" cy="2286016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/>
              <a:t>ИКТ</a:t>
            </a:r>
            <a:endParaRPr lang="ru-RU" sz="4000" dirty="0"/>
          </a:p>
        </p:txBody>
      </p:sp>
      <p:sp>
        <p:nvSpPr>
          <p:cNvPr id="7" name="Овал 6"/>
          <p:cNvSpPr/>
          <p:nvPr/>
        </p:nvSpPr>
        <p:spPr>
          <a:xfrm>
            <a:off x="928662" y="2071678"/>
            <a:ext cx="1985970" cy="192882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</a:rPr>
              <a:t>Иллюст-рации</a:t>
            </a:r>
            <a:endParaRPr lang="ru-RU" sz="2400" dirty="0">
              <a:effectLst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</a:effectLst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3714744" y="214290"/>
            <a:ext cx="1928826" cy="177165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</a:rPr>
              <a:t>Презент-ация</a:t>
            </a:r>
            <a:endParaRPr lang="ru-RU" sz="2400" dirty="0">
              <a:effectLst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</a:effectLst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6286512" y="2143116"/>
            <a:ext cx="1857388" cy="177165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Поиск учебного материла в Интернет</a:t>
            </a:r>
            <a:endParaRPr lang="ru-RU" dirty="0"/>
          </a:p>
        </p:txBody>
      </p:sp>
      <p:sp>
        <p:nvSpPr>
          <p:cNvPr id="10" name="Овал 9"/>
          <p:cNvSpPr/>
          <p:nvPr/>
        </p:nvSpPr>
        <p:spPr>
          <a:xfrm>
            <a:off x="5715008" y="4643446"/>
            <a:ext cx="2000264" cy="192880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</a:rPr>
              <a:t>Видео или фото материалы</a:t>
            </a:r>
            <a:endParaRPr lang="ru-RU" dirty="0">
              <a:effectLst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</a:effectLst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1714480" y="4714884"/>
            <a:ext cx="2057408" cy="19145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</a:rPr>
              <a:t>Изучение нового материала</a:t>
            </a:r>
            <a:endParaRPr lang="ru-RU" dirty="0">
              <a:effectLst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</a:effectLst>
            </a:endParaRPr>
          </a:p>
        </p:txBody>
      </p:sp>
      <p:sp>
        <p:nvSpPr>
          <p:cNvPr id="13" name="Стрелка вниз 12"/>
          <p:cNvSpPr/>
          <p:nvPr/>
        </p:nvSpPr>
        <p:spPr>
          <a:xfrm rot="2334755">
            <a:off x="3422208" y="4474107"/>
            <a:ext cx="338523" cy="5529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трелка вниз 13"/>
          <p:cNvSpPr/>
          <p:nvPr/>
        </p:nvSpPr>
        <p:spPr>
          <a:xfrm rot="18990998">
            <a:off x="5644485" y="4398303"/>
            <a:ext cx="338523" cy="5529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Стрелка вниз 14"/>
          <p:cNvSpPr/>
          <p:nvPr/>
        </p:nvSpPr>
        <p:spPr>
          <a:xfrm rot="10800000">
            <a:off x="4500562" y="2000240"/>
            <a:ext cx="338523" cy="5529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трелка вниз 15"/>
          <p:cNvSpPr/>
          <p:nvPr/>
        </p:nvSpPr>
        <p:spPr>
          <a:xfrm rot="6554320">
            <a:off x="3005014" y="3046257"/>
            <a:ext cx="338523" cy="5529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Стрелка вниз 16"/>
          <p:cNvSpPr/>
          <p:nvPr/>
        </p:nvSpPr>
        <p:spPr>
          <a:xfrm rot="14946702">
            <a:off x="5864381" y="3052063"/>
            <a:ext cx="338523" cy="5529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0"/>
                            </p:stCondLst>
                            <p:childTnLst>
                              <p:par>
                                <p:cTn id="40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E:\pict810979973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85728"/>
            <a:ext cx="6589444" cy="4576002"/>
          </a:xfrm>
          <a:prstGeom prst="rect">
            <a:avLst/>
          </a:prstGeom>
          <a:noFill/>
        </p:spPr>
      </p:pic>
      <p:pic>
        <p:nvPicPr>
          <p:cNvPr id="2051" name="Picture 3" descr="E:\article577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71934" y="2857496"/>
            <a:ext cx="5072066" cy="3804050"/>
          </a:xfrm>
          <a:prstGeom prst="rect">
            <a:avLst/>
          </a:prstGeom>
          <a:noFill/>
        </p:spPr>
      </p:pic>
      <p:pic>
        <p:nvPicPr>
          <p:cNvPr id="2052" name="Picture 4" descr="E:\8151486-the-best-flamenco-dance-drama--carmen[1]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20875993">
            <a:off x="933917" y="3593592"/>
            <a:ext cx="2444834" cy="3042472"/>
          </a:xfrm>
          <a:prstGeom prst="rect">
            <a:avLst/>
          </a:prstGeom>
          <a:noFill/>
        </p:spPr>
      </p:pic>
      <p:pic>
        <p:nvPicPr>
          <p:cNvPr id="2054" name="Picture 6" descr="E:\a343086332--kartiny-panno-kartina-karmen-valyanaya-n7308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764373">
            <a:off x="6425903" y="340353"/>
            <a:ext cx="2103218" cy="2794818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0"/>
                            </p:stCondLst>
                            <p:childTnLst>
                              <p:par>
                                <p:cTn id="12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3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3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8000"/>
                            </p:stCondLst>
                            <p:childTnLst>
                              <p:par>
                                <p:cTn id="19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3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3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3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3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1000"/>
                            </p:stCondLst>
                            <p:childTnLst>
                              <p:par>
                                <p:cTn id="26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3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3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3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000232" y="2143116"/>
            <a:ext cx="478634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dirty="0" smtClean="0">
                <a:solidFill>
                  <a:schemeClr val="accent1">
                    <a:lumMod val="50000"/>
                  </a:schemeClr>
                </a:solidFill>
                <a:latin typeface="Adine Kirnberg"/>
              </a:rPr>
              <a:t>СПАСИБО </a:t>
            </a:r>
          </a:p>
          <a:p>
            <a:pPr algn="ctr"/>
            <a:r>
              <a:rPr lang="ru-RU" sz="4800" dirty="0" smtClean="0">
                <a:solidFill>
                  <a:schemeClr val="accent1">
                    <a:lumMod val="50000"/>
                  </a:schemeClr>
                </a:solidFill>
                <a:latin typeface="Adine Kirnberg"/>
              </a:rPr>
              <a:t>ЗА </a:t>
            </a:r>
          </a:p>
          <a:p>
            <a:pPr algn="ctr"/>
            <a:r>
              <a:rPr lang="ru-RU" sz="4800" dirty="0" smtClean="0">
                <a:solidFill>
                  <a:schemeClr val="accent1">
                    <a:lumMod val="50000"/>
                  </a:schemeClr>
                </a:solidFill>
                <a:latin typeface="Adine Kirnberg"/>
              </a:rPr>
              <a:t>ВНИМАНИЕ</a:t>
            </a:r>
            <a:endParaRPr lang="ru-RU" sz="4800" dirty="0">
              <a:solidFill>
                <a:schemeClr val="accent1">
                  <a:lumMod val="50000"/>
                </a:schemeClr>
              </a:solidFill>
              <a:latin typeface="Adine Kirnberg"/>
            </a:endParaRPr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5614988" cy="1143000"/>
          </a:xfrm>
        </p:spPr>
        <p:txBody>
          <a:bodyPr/>
          <a:lstStyle/>
          <a:p>
            <a:pPr eaLnBrk="1" hangingPunct="1">
              <a:defRPr/>
            </a:pPr>
            <a:r>
              <a:rPr lang="ru-RU" dirty="0" smtClean="0">
                <a:latin typeface="+mn-lt"/>
              </a:rPr>
              <a:t/>
            </a:r>
            <a:br>
              <a:rPr lang="ru-RU" dirty="0" smtClean="0">
                <a:latin typeface="+mn-lt"/>
              </a:rPr>
            </a:br>
            <a:endParaRPr lang="ru-RU" dirty="0">
              <a:latin typeface="+mn-lt"/>
            </a:endParaRPr>
          </a:p>
        </p:txBody>
      </p:sp>
      <p:pic>
        <p:nvPicPr>
          <p:cNvPr id="3077" name="Picture 5" descr="E:\ballet-000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388" y="0"/>
            <a:ext cx="2714612" cy="5044777"/>
          </a:xfrm>
          <a:prstGeom prst="rect">
            <a:avLst/>
          </a:prstGeom>
          <a:noFill/>
        </p:spPr>
      </p:pic>
      <p:pic>
        <p:nvPicPr>
          <p:cNvPr id="3078" name="Picture 6" descr="E:\88159681_284163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29389" y="4000480"/>
            <a:ext cx="2714612" cy="2857520"/>
          </a:xfrm>
          <a:prstGeom prst="rect">
            <a:avLst/>
          </a:prstGeom>
          <a:noFill/>
        </p:spPr>
      </p:pic>
      <p:pic>
        <p:nvPicPr>
          <p:cNvPr id="3079" name="Picture 7" descr="E:\2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6500826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0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0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0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30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39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000"/>
                            </p:stCondLst>
                            <p:childTnLst>
                              <p:par>
                                <p:cTn id="19" presetID="39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1000108"/>
            <a:ext cx="6000792" cy="857256"/>
          </a:xfrm>
        </p:spPr>
        <p:txBody>
          <a:bodyPr/>
          <a:lstStyle/>
          <a:p>
            <a:r>
              <a:rPr lang="vi-VN" sz="4000" b="1" dirty="0" smtClean="0"/>
              <a:t>Алекса́ндр</a:t>
            </a:r>
            <a:r>
              <a:rPr lang="ru-RU" sz="4000" b="1" dirty="0" smtClean="0"/>
              <a:t> </a:t>
            </a:r>
            <a:r>
              <a:rPr lang="vi-VN" sz="4000" b="1" dirty="0" smtClean="0"/>
              <a:t> </a:t>
            </a:r>
            <a:r>
              <a:rPr lang="vi-VN" sz="4000" b="1" dirty="0" smtClean="0"/>
              <a:t>Алексе́евич </a:t>
            </a:r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vi-VN" sz="4000" b="1" dirty="0" smtClean="0"/>
              <a:t>Го́рский</a:t>
            </a:r>
            <a:r>
              <a:rPr lang="vi-VN" sz="4000" dirty="0" smtClean="0"/>
              <a:t> </a:t>
            </a:r>
            <a:endParaRPr lang="ru-RU" sz="4000" dirty="0"/>
          </a:p>
        </p:txBody>
      </p:sp>
      <p:pic>
        <p:nvPicPr>
          <p:cNvPr id="15364" name="Picture 4" descr="E:\44178188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5984" y="2428868"/>
            <a:ext cx="3113287" cy="4177738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0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5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714356"/>
            <a:ext cx="8229600" cy="1143000"/>
          </a:xfrm>
        </p:spPr>
        <p:txBody>
          <a:bodyPr/>
          <a:lstStyle/>
          <a:p>
            <a:r>
              <a:rPr lang="ru-RU" sz="4000" dirty="0" smtClean="0">
                <a:solidFill>
                  <a:srgbClr val="FFC000"/>
                </a:solidFill>
              </a:rPr>
              <a:t/>
            </a:r>
            <a:br>
              <a:rPr lang="ru-RU" sz="4000" dirty="0" smtClean="0">
                <a:solidFill>
                  <a:srgbClr val="FFC000"/>
                </a:solidFill>
              </a:rPr>
            </a:br>
            <a:r>
              <a:rPr lang="ru-RU" sz="4000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Агриппина</a:t>
            </a:r>
            <a:r>
              <a:rPr lang="ru-RU" sz="4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ru-RU" sz="4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/>
            </a:r>
            <a:br>
              <a:rPr lang="ru-RU" sz="4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sz="4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Яковлевна </a:t>
            </a:r>
            <a:r>
              <a:rPr lang="ru-RU" sz="4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/>
            </a:r>
            <a:br>
              <a:rPr lang="ru-RU" sz="4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sz="4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Ваганова</a:t>
            </a:r>
            <a:r>
              <a:rPr lang="ru-RU" dirty="0" smtClean="0">
                <a:solidFill>
                  <a:srgbClr val="FFC000"/>
                </a:solidFill>
              </a:rPr>
              <a:t/>
            </a:r>
            <a:br>
              <a:rPr lang="ru-RU" dirty="0" smtClean="0">
                <a:solidFill>
                  <a:srgbClr val="FFC000"/>
                </a:solidFill>
              </a:rPr>
            </a:br>
            <a:endParaRPr lang="ru-RU" dirty="0">
              <a:solidFill>
                <a:srgbClr val="FFC000"/>
              </a:solidFill>
            </a:endParaRPr>
          </a:p>
        </p:txBody>
      </p:sp>
      <p:pic>
        <p:nvPicPr>
          <p:cNvPr id="16388" name="Picture 4" descr="E:\ваганова  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3071810"/>
            <a:ext cx="2595570" cy="3601353"/>
          </a:xfrm>
          <a:prstGeom prst="rect">
            <a:avLst/>
          </a:prstGeom>
          <a:noFill/>
        </p:spPr>
      </p:pic>
      <p:pic>
        <p:nvPicPr>
          <p:cNvPr id="16389" name="Picture 5" descr="E:\vaganov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14678" y="2285992"/>
            <a:ext cx="2835275" cy="3651250"/>
          </a:xfrm>
          <a:prstGeom prst="rect">
            <a:avLst/>
          </a:prstGeom>
          <a:noFill/>
        </p:spPr>
      </p:pic>
      <p:pic>
        <p:nvPicPr>
          <p:cNvPr id="16390" name="Picture 6" descr="E:\а.г ваганова. jpg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57950" y="3214686"/>
            <a:ext cx="2380813" cy="3500438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0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0" fill="hold"/>
                                        <p:tgtEl>
                                          <p:spTgt spid="163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0" fill="hold"/>
                                        <p:tgtEl>
                                          <p:spTgt spid="163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0"/>
                            </p:stCondLst>
                            <p:childTnLst>
                              <p:par>
                                <p:cTn id="18" presetID="54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16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4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163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163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163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163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163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428604"/>
            <a:ext cx="8229600" cy="1143000"/>
          </a:xfrm>
        </p:spPr>
        <p:txBody>
          <a:bodyPr/>
          <a:lstStyle/>
          <a:p>
            <a:r>
              <a:rPr lang="vi-VN" sz="3600" b="1" dirty="0" smtClean="0"/>
              <a:t>Никола́й Ива́нович </a:t>
            </a:r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vi-VN" sz="3600" b="1" dirty="0" smtClean="0"/>
              <a:t>Тара́сов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714488"/>
            <a:ext cx="8229600" cy="4525963"/>
          </a:xfrm>
        </p:spPr>
        <p:txBody>
          <a:bodyPr/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vi-VN" dirty="0" smtClean="0"/>
              <a:t> </a:t>
            </a:r>
            <a:endParaRPr lang="ru-RU" dirty="0" smtClean="0"/>
          </a:p>
        </p:txBody>
      </p:sp>
      <p:pic>
        <p:nvPicPr>
          <p:cNvPr id="17411" name="Picture 3" descr="E:\Tarasov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2285992"/>
            <a:ext cx="4550969" cy="3429024"/>
          </a:xfrm>
          <a:prstGeom prst="rect">
            <a:avLst/>
          </a:prstGeom>
          <a:noFill/>
        </p:spPr>
      </p:pic>
      <p:pic>
        <p:nvPicPr>
          <p:cNvPr id="17413" name="Picture 5" descr="E:\3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14942" y="2253978"/>
            <a:ext cx="2500330" cy="3389600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0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200"/>
                            </p:stCondLst>
                            <p:childTnLst>
                              <p:par>
                                <p:cTn id="12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200"/>
                            </p:stCondLst>
                            <p:childTnLst>
                              <p:par>
                                <p:cTn id="29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174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174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800" decel="100000" fill="hold"/>
                                        <p:tgtEl>
                                          <p:spTgt spid="174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dirty="0" smtClean="0"/>
              <a:t>классический танец</a:t>
            </a:r>
            <a:endParaRPr lang="ru-RU" sz="3600" dirty="0"/>
          </a:p>
        </p:txBody>
      </p:sp>
      <p:pic>
        <p:nvPicPr>
          <p:cNvPr id="18436" name="Picture 4" descr="E:\49664203_1255065499_balet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71736" y="1428736"/>
            <a:ext cx="4034015" cy="5017432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84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4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857232"/>
            <a:ext cx="8229600" cy="1143000"/>
          </a:xfrm>
        </p:spPr>
        <p:txBody>
          <a:bodyPr/>
          <a:lstStyle/>
          <a:p>
            <a:pPr algn="l"/>
            <a:r>
              <a:rPr lang="ru-RU" sz="4000" dirty="0" smtClean="0">
                <a:solidFill>
                  <a:schemeClr val="tx2">
                    <a:lumMod val="75000"/>
                  </a:schemeClr>
                </a:solidFill>
                <a:latin typeface="Adine Kirnberg"/>
                <a:cs typeface="Times New Roman" pitchFamily="18" charset="0"/>
              </a:rPr>
              <a:t>Средства </a:t>
            </a:r>
            <a:br>
              <a:rPr lang="ru-RU" sz="4000" dirty="0" smtClean="0">
                <a:solidFill>
                  <a:schemeClr val="tx2">
                    <a:lumMod val="75000"/>
                  </a:schemeClr>
                </a:solidFill>
                <a:latin typeface="Adine Kirnberg"/>
                <a:cs typeface="Times New Roman" pitchFamily="18" charset="0"/>
              </a:rPr>
            </a:br>
            <a:r>
              <a:rPr lang="ru-RU" sz="4000" dirty="0" smtClean="0">
                <a:solidFill>
                  <a:schemeClr val="tx2">
                    <a:lumMod val="75000"/>
                  </a:schemeClr>
                </a:solidFill>
                <a:latin typeface="Adine Kirnberg"/>
                <a:cs typeface="Times New Roman" pitchFamily="18" charset="0"/>
              </a:rPr>
              <a:t>художественной выразительности</a:t>
            </a:r>
            <a:endParaRPr lang="ru-RU" sz="4000" dirty="0">
              <a:solidFill>
                <a:schemeClr val="tx2">
                  <a:lumMod val="75000"/>
                </a:schemeClr>
              </a:solidFill>
              <a:latin typeface="Adine Kirnberg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2428868"/>
            <a:ext cx="8401080" cy="5114948"/>
          </a:xfrm>
        </p:spPr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ru-RU" i="1" spc="300" dirty="0" smtClean="0">
                <a:solidFill>
                  <a:srgbClr val="C00000"/>
                </a:solidFill>
              </a:rPr>
              <a:t>пластика тела;</a:t>
            </a:r>
          </a:p>
          <a:p>
            <a:pPr>
              <a:buFont typeface="Wingdings" pitchFamily="2" charset="2"/>
              <a:buChar char="Ø"/>
            </a:pPr>
            <a:r>
              <a:rPr lang="ru-RU" i="1" spc="300" dirty="0" smtClean="0">
                <a:solidFill>
                  <a:srgbClr val="C00000"/>
                </a:solidFill>
              </a:rPr>
              <a:t>движение – действие;</a:t>
            </a:r>
          </a:p>
          <a:p>
            <a:pPr>
              <a:buFont typeface="Wingdings" pitchFamily="2" charset="2"/>
              <a:buChar char="Ø"/>
            </a:pPr>
            <a:r>
              <a:rPr lang="ru-RU" i="1" spc="300" dirty="0" smtClean="0">
                <a:solidFill>
                  <a:srgbClr val="C00000"/>
                </a:solidFill>
              </a:rPr>
              <a:t>поза, жест, темп, ритм;</a:t>
            </a:r>
          </a:p>
          <a:p>
            <a:pPr>
              <a:buFont typeface="Wingdings" pitchFamily="2" charset="2"/>
              <a:buChar char="Ø"/>
            </a:pPr>
            <a:r>
              <a:rPr lang="ru-RU" i="1" spc="300" dirty="0" smtClean="0">
                <a:solidFill>
                  <a:srgbClr val="C00000"/>
                </a:solidFill>
              </a:rPr>
              <a:t>пространственная амплитуда, направление, расположение;</a:t>
            </a:r>
          </a:p>
          <a:p>
            <a:pPr>
              <a:buFont typeface="Wingdings" pitchFamily="2" charset="2"/>
              <a:buChar char="Ø"/>
            </a:pPr>
            <a:r>
              <a:rPr lang="ru-RU" i="1" spc="300" dirty="0" smtClean="0">
                <a:solidFill>
                  <a:srgbClr val="C00000"/>
                </a:solidFill>
              </a:rPr>
              <a:t>перемещение и ракурс </a:t>
            </a:r>
            <a:endParaRPr lang="ru-RU" i="1" spc="300" dirty="0" smtClean="0">
              <a:solidFill>
                <a:srgbClr val="C00000"/>
              </a:solidFill>
            </a:endParaRPr>
          </a:p>
          <a:p>
            <a:pPr>
              <a:buNone/>
            </a:pPr>
            <a:r>
              <a:rPr lang="ru-RU" i="1" spc="300" dirty="0" smtClean="0">
                <a:solidFill>
                  <a:srgbClr val="C00000"/>
                </a:solidFill>
              </a:rPr>
              <a:t>фигуры </a:t>
            </a:r>
            <a:r>
              <a:rPr lang="ru-RU" i="1" spc="300" dirty="0" smtClean="0">
                <a:solidFill>
                  <a:srgbClr val="C00000"/>
                </a:solidFill>
              </a:rPr>
              <a:t>танцора</a:t>
            </a:r>
            <a:r>
              <a:rPr lang="ru-RU" i="1" spc="300" dirty="0" smtClean="0">
                <a:solidFill>
                  <a:srgbClr val="C00000"/>
                </a:solidFill>
              </a:rPr>
              <a:t>.</a:t>
            </a:r>
            <a:endParaRPr lang="ru-RU" dirty="0" smtClean="0"/>
          </a:p>
          <a:p>
            <a:pPr>
              <a:buFont typeface="Wingdings" pitchFamily="2" charset="2"/>
              <a:buChar char="q"/>
            </a:pPr>
            <a:endParaRPr lang="ru-RU" dirty="0"/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4600"/>
                            </p:stCondLst>
                            <p:childTnLst>
                              <p:par>
                                <p:cTn id="11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6600"/>
                            </p:stCondLst>
                            <p:childTnLst>
                              <p:par>
                                <p:cTn id="18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8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8600"/>
                            </p:stCondLst>
                            <p:childTnLst>
                              <p:par>
                                <p:cTn id="25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8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0600"/>
                            </p:stCondLst>
                            <p:childTnLst>
                              <p:par>
                                <p:cTn id="32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8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2600"/>
                            </p:stCondLst>
                            <p:childTnLst>
                              <p:par>
                                <p:cTn id="39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800" decel="100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4600"/>
                            </p:stCondLst>
                            <p:childTnLst>
                              <p:par>
                                <p:cTn id="46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800" decel="100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9460" name="Picture 4" descr="E:\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232" y="0"/>
            <a:ext cx="9147232" cy="7143728"/>
          </a:xfrm>
          <a:prstGeom prst="rect">
            <a:avLst/>
          </a:prstGeom>
          <a:noFill/>
        </p:spPr>
      </p:pic>
      <p:pic>
        <p:nvPicPr>
          <p:cNvPr id="19462" name="Picture 6" descr="E:\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1299510">
            <a:off x="2180993" y="847374"/>
            <a:ext cx="4802832" cy="2714644"/>
          </a:xfrm>
          <a:prstGeom prst="rect">
            <a:avLst/>
          </a:prstGeom>
          <a:noFill/>
        </p:spPr>
      </p:pic>
      <p:pic>
        <p:nvPicPr>
          <p:cNvPr id="19464" name="Picture 8" descr="E:\6s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164909">
            <a:off x="774633" y="3989350"/>
            <a:ext cx="2576192" cy="2576192"/>
          </a:xfrm>
          <a:prstGeom prst="rect">
            <a:avLst/>
          </a:prstGeom>
          <a:noFill/>
        </p:spPr>
      </p:pic>
      <p:pic>
        <p:nvPicPr>
          <p:cNvPr id="19466" name="Picture 10" descr="E:\2.jpg"/>
          <p:cNvPicPr>
            <a:picLocks noGrp="1" noChangeAspect="1" noChangeArrowheads="1"/>
          </p:cNvPicPr>
          <p:nvPr>
            <p:ph idx="1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 rot="541048">
            <a:off x="4547191" y="4092294"/>
            <a:ext cx="4122305" cy="2743207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194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194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0"/>
                            </p:stCondLst>
                            <p:childTnLst>
                              <p:par>
                                <p:cTn id="10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7000"/>
                            </p:stCondLst>
                            <p:childTnLst>
                              <p:par>
                                <p:cTn id="27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94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94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94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946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946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946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946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946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946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946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946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9000"/>
                            </p:stCondLst>
                            <p:childTnLst>
                              <p:par>
                                <p:cTn id="44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94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94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94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946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946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946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946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946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946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946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946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428604"/>
            <a:ext cx="8229600" cy="1143000"/>
          </a:xfrm>
        </p:spPr>
        <p:txBody>
          <a:bodyPr/>
          <a:lstStyle/>
          <a:p>
            <a:r>
              <a:rPr lang="vi-VN" i="1" u="sng" dirty="0" smtClean="0">
                <a:solidFill>
                  <a:srgbClr val="0070C0"/>
                </a:solidFill>
              </a:rPr>
              <a:t>Васи́лий </a:t>
            </a:r>
            <a:r>
              <a:rPr lang="ru-RU" i="1" u="sng" dirty="0" smtClean="0">
                <a:solidFill>
                  <a:srgbClr val="0070C0"/>
                </a:solidFill>
              </a:rPr>
              <a:t/>
            </a:r>
            <a:br>
              <a:rPr lang="ru-RU" i="1" u="sng" dirty="0" smtClean="0">
                <a:solidFill>
                  <a:srgbClr val="0070C0"/>
                </a:solidFill>
              </a:rPr>
            </a:br>
            <a:r>
              <a:rPr lang="vi-VN" i="1" u="sng" dirty="0" smtClean="0">
                <a:solidFill>
                  <a:srgbClr val="0070C0"/>
                </a:solidFill>
              </a:rPr>
              <a:t>Дми́триевич </a:t>
            </a:r>
            <a:r>
              <a:rPr lang="ru-RU" i="1" u="sng" dirty="0" smtClean="0">
                <a:solidFill>
                  <a:srgbClr val="0070C0"/>
                </a:solidFill>
              </a:rPr>
              <a:t/>
            </a:r>
            <a:br>
              <a:rPr lang="ru-RU" i="1" u="sng" dirty="0" smtClean="0">
                <a:solidFill>
                  <a:srgbClr val="0070C0"/>
                </a:solidFill>
              </a:rPr>
            </a:br>
            <a:r>
              <a:rPr lang="vi-VN" i="1" u="sng" dirty="0" smtClean="0">
                <a:solidFill>
                  <a:srgbClr val="0070C0"/>
                </a:solidFill>
              </a:rPr>
              <a:t>Тихоми́ров </a:t>
            </a:r>
            <a:endParaRPr lang="ru-RU" i="1" u="sng" dirty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643050"/>
            <a:ext cx="8229600" cy="4525963"/>
          </a:xfrm>
        </p:spPr>
        <p:txBody>
          <a:bodyPr/>
          <a:lstStyle/>
          <a:p>
            <a:pPr>
              <a:buNone/>
            </a:pPr>
            <a:endParaRPr lang="ru-RU" i="1" dirty="0" smtClean="0"/>
          </a:p>
          <a:p>
            <a:pPr>
              <a:buNone/>
            </a:pPr>
            <a:r>
              <a:rPr lang="ru-RU" i="1" dirty="0" smtClean="0">
                <a:solidFill>
                  <a:srgbClr val="7030A0"/>
                </a:solidFill>
              </a:rPr>
              <a:t> </a:t>
            </a:r>
            <a:r>
              <a:rPr lang="ru-RU" sz="2800" dirty="0" smtClean="0">
                <a:solidFill>
                  <a:srgbClr val="FF0000"/>
                </a:solidFill>
              </a:rPr>
              <a:t>Техника искуссива </a:t>
            </a:r>
            <a:endParaRPr lang="ru-RU" dirty="0" smtClean="0">
              <a:solidFill>
                <a:srgbClr val="FF0000"/>
              </a:solidFill>
            </a:endParaRPr>
          </a:p>
          <a:p>
            <a:pPr>
              <a:buNone/>
            </a:pPr>
            <a:endParaRPr lang="ru-RU" i="1" dirty="0" smtClean="0"/>
          </a:p>
          <a:p>
            <a:pPr>
              <a:buNone/>
            </a:pPr>
            <a:r>
              <a:rPr lang="ru-RU" i="1" dirty="0" smtClean="0"/>
              <a:t> </a:t>
            </a:r>
            <a:r>
              <a:rPr lang="ru-RU" sz="2800" dirty="0" smtClean="0">
                <a:solidFill>
                  <a:srgbClr val="FF0000"/>
                </a:solidFill>
              </a:rPr>
              <a:t>Художественная </a:t>
            </a:r>
          </a:p>
          <a:p>
            <a:pPr>
              <a:buNone/>
            </a:pPr>
            <a:r>
              <a:rPr lang="ru-RU" sz="2800" dirty="0" smtClean="0">
                <a:solidFill>
                  <a:srgbClr val="FF0000"/>
                </a:solidFill>
              </a:rPr>
              <a:t> выразительность</a:t>
            </a:r>
          </a:p>
          <a:p>
            <a:pPr>
              <a:buNone/>
            </a:pPr>
            <a:endParaRPr lang="ru-RU" i="1" dirty="0" smtClean="0"/>
          </a:p>
          <a:p>
            <a:pPr>
              <a:buNone/>
            </a:pPr>
            <a:r>
              <a:rPr lang="ru-RU" i="1" dirty="0" smtClean="0"/>
              <a:t>(</a:t>
            </a:r>
            <a:r>
              <a:rPr lang="vi-VN" i="1" dirty="0" smtClean="0"/>
              <a:t>русский и советский</a:t>
            </a:r>
            <a:r>
              <a:rPr lang="ru-RU" i="1" dirty="0" smtClean="0"/>
              <a:t> </a:t>
            </a:r>
            <a:r>
              <a:rPr lang="vi-VN" i="1" dirty="0" smtClean="0"/>
              <a:t>артист балета и</a:t>
            </a:r>
            <a:r>
              <a:rPr lang="ru-RU" i="1" dirty="0" smtClean="0"/>
              <a:t> </a:t>
            </a:r>
            <a:r>
              <a:rPr lang="vi-VN" i="1" dirty="0" smtClean="0"/>
              <a:t>балетмейстер, народный артистРСФСР</a:t>
            </a:r>
            <a:r>
              <a:rPr lang="ru-RU" i="1" dirty="0" smtClean="0"/>
              <a:t>)</a:t>
            </a:r>
            <a:endParaRPr lang="ru-RU" i="1" dirty="0"/>
          </a:p>
        </p:txBody>
      </p:sp>
      <p:pic>
        <p:nvPicPr>
          <p:cNvPr id="20482" name="Picture 2" descr="E:\4678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86446" y="1571612"/>
            <a:ext cx="2500330" cy="3500462"/>
          </a:xfrm>
          <a:prstGeom prst="rect">
            <a:avLst/>
          </a:prstGeom>
          <a:noFill/>
        </p:spPr>
      </p:pic>
      <p:sp>
        <p:nvSpPr>
          <p:cNvPr id="13" name="Стрелка вправо 12"/>
          <p:cNvSpPr/>
          <p:nvPr/>
        </p:nvSpPr>
        <p:spPr>
          <a:xfrm rot="11868175">
            <a:off x="3897614" y="2364419"/>
            <a:ext cx="1526044" cy="50063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трелка вправо 13"/>
          <p:cNvSpPr/>
          <p:nvPr/>
        </p:nvSpPr>
        <p:spPr>
          <a:xfrm rot="9629236">
            <a:off x="3830694" y="3602292"/>
            <a:ext cx="1557250" cy="53428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31" presetClass="entr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04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900" decel="1000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400"/>
                            </p:stCondLst>
                            <p:childTnLst>
                              <p:par>
                                <p:cTn id="21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6400"/>
                            </p:stCondLst>
                            <p:childTnLst>
                              <p:par>
                                <p:cTn id="38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6900"/>
                            </p:stCondLst>
                            <p:childTnLst>
                              <p:par>
                                <p:cTn id="42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8900"/>
                            </p:stCondLst>
                            <p:childTnLst>
                              <p:par>
                                <p:cTn id="59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1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9400"/>
                            </p:stCondLst>
                            <p:childTnLst>
                              <p:par>
                                <p:cTn id="63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9900"/>
                            </p:stCondLst>
                            <p:childTnLst>
                              <p:par>
                                <p:cTn id="67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13" grpId="0" animBg="1"/>
      <p:bldP spid="14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Модульная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Другая 2">
      <a:majorFont>
        <a:latin typeface="Adine Kirnberg"/>
        <a:ea typeface=""/>
        <a:cs typeface=""/>
      </a:majorFont>
      <a:minorFont>
        <a:latin typeface="Adine Kirnberg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249</TotalTime>
  <Words>193</Words>
  <Application>Microsoft Office PowerPoint</Application>
  <PresentationFormat>Экран (4:3)</PresentationFormat>
  <Paragraphs>60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   </vt:lpstr>
      <vt:lpstr> </vt:lpstr>
      <vt:lpstr>Алекса́ндр  Алексе́евич  Го́рский </vt:lpstr>
      <vt:lpstr> Агриппина  Яковлевна  Ваганова </vt:lpstr>
      <vt:lpstr>Никола́й Ива́нович  Тара́сов</vt:lpstr>
      <vt:lpstr>классический танец</vt:lpstr>
      <vt:lpstr>Средства  художественной выразительности</vt:lpstr>
      <vt:lpstr>Слайд 8</vt:lpstr>
      <vt:lpstr>Васи́лий  Дми́триевич  Тихоми́ров </vt:lpstr>
      <vt:lpstr>Айседо́ра Дунка́н</vt:lpstr>
      <vt:lpstr>Слайд 11</vt:lpstr>
      <vt:lpstr>методические принципы</vt:lpstr>
      <vt:lpstr>Слайд 13</vt:lpstr>
      <vt:lpstr>Слайд 14</vt:lpstr>
      <vt:lpstr>Слайд 15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123</dc:creator>
  <cp:lastModifiedBy>Ириночка</cp:lastModifiedBy>
  <cp:revision>31</cp:revision>
  <dcterms:created xsi:type="dcterms:W3CDTF">2014-04-20T13:14:53Z</dcterms:created>
  <dcterms:modified xsi:type="dcterms:W3CDTF">2020-04-04T04:05:44Z</dcterms:modified>
</cp:coreProperties>
</file>