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1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0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5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41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73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42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760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77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7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96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5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A6471-4B8A-4F29-8547-FC38539AD44A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B9C44-4F81-42CC-B100-B0BE723C5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8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36177" y="70339"/>
            <a:ext cx="8129954" cy="135584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Стихотворения 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В. Я. Данько, С. Чёрного.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9383" y="1336431"/>
            <a:ext cx="3806124" cy="4915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4111" y="1426187"/>
            <a:ext cx="3648381" cy="4829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38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816" y="1292352"/>
            <a:ext cx="3655838" cy="4862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82844" y="1145229"/>
            <a:ext cx="45104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Детский поэт и художник-иллюстратор. Автор более 40 книг, вошедших в золотой фонд российской литературы для детей. 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3298" y="657189"/>
            <a:ext cx="4624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Владимир Яковлевич Данько 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1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7554" y="1336431"/>
            <a:ext cx="3424296" cy="458103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49668" y="1125415"/>
            <a:ext cx="42554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Дорогой ученик! </a:t>
            </a:r>
          </a:p>
          <a:p>
            <a:pPr algn="ctr"/>
            <a:r>
              <a:rPr lang="ru-RU" sz="2000" dirty="0" smtClean="0">
                <a:latin typeface="Comic Sans MS" panose="030F0702030302020204" pitchFamily="66" charset="0"/>
              </a:rPr>
              <a:t>Теперь ты стал совсем взрослым, прошёл большой путь по страницам азбуки. Пришло время открыть новую страницу твоей жизни и перейти к учебнику по Литературному чтению. Открой окно в новый мир! Познакомься с учебником поближе, перейди до страницы 5. Прочитай стихотворение В. Данько. Попробуй вставить в пустые квадраты пропущенные буквы. 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81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9668" y="1125415"/>
            <a:ext cx="42554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Прочитайте стихотворение самостоятельно, вставив пропущенные буквы. После прочтения попробуйте ответить на вопросы: </a:t>
            </a:r>
          </a:p>
          <a:p>
            <a:endParaRPr lang="ru-RU" sz="2000" dirty="0" smtClean="0">
              <a:latin typeface="Comic Sans MS" panose="030F0702030302020204" pitchFamily="66" charset="0"/>
            </a:endParaRPr>
          </a:p>
          <a:p>
            <a:r>
              <a:rPr lang="ru-RU" sz="2000" dirty="0" smtClean="0">
                <a:latin typeface="Comic Sans MS" panose="030F0702030302020204" pitchFamily="66" charset="0"/>
              </a:rPr>
              <a:t>1. Как вы понимаете название стихотворения? Разве буквы могут быть загадочными?</a:t>
            </a:r>
          </a:p>
          <a:p>
            <a:endParaRPr lang="ru-RU" sz="2000" dirty="0" smtClean="0">
              <a:latin typeface="Comic Sans MS" panose="030F0702030302020204" pitchFamily="66" charset="0"/>
            </a:endParaRPr>
          </a:p>
          <a:p>
            <a:r>
              <a:rPr lang="ru-RU" sz="2000" dirty="0" smtClean="0">
                <a:latin typeface="Comic Sans MS" panose="030F0702030302020204" pitchFamily="66" charset="0"/>
              </a:rPr>
              <a:t>2. Что такое загадка?</a:t>
            </a:r>
          </a:p>
          <a:p>
            <a:endParaRPr lang="ru-RU" sz="2000" dirty="0" smtClean="0">
              <a:latin typeface="Comic Sans MS" panose="030F0702030302020204" pitchFamily="66" charset="0"/>
            </a:endParaRPr>
          </a:p>
          <a:p>
            <a:r>
              <a:rPr lang="ru-RU" sz="2000" dirty="0" smtClean="0">
                <a:latin typeface="Comic Sans MS" panose="030F0702030302020204" pitchFamily="66" charset="0"/>
              </a:rPr>
              <a:t>3. Как мы можем объяснить смысл названия произведения?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7" name="Picture 23" descr="аи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9255" y="1573823"/>
            <a:ext cx="2826784" cy="463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97" b="98365" l="10000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3664" y="673162"/>
            <a:ext cx="1732968" cy="1656799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466973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4160" y="1248507"/>
            <a:ext cx="47390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Comic Sans MS" panose="030F0702030302020204" pitchFamily="66" charset="0"/>
              </a:rPr>
              <a:t>Поэт и прозаик Саша Чёрный родился под именем Александра Михайловича Гликберг в довольно большой семье с пятью детьми. На удивление, двоих мальчиков звали одинаково — Саша, однако один имел светлые волосы и потому назывался «белым», а другой тёмные — его звали «чёрным». Таково происхождение псевдонима.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678" y="1118854"/>
            <a:ext cx="3598037" cy="52056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345090" y="657189"/>
            <a:ext cx="303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anose="030F0702030302020204" pitchFamily="66" charset="0"/>
              </a:rPr>
              <a:t>Саша Чёрный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2952" y="1354014"/>
            <a:ext cx="4739056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Comic Sans MS" panose="030F0702030302020204" pitchFamily="66" charset="0"/>
              </a:rPr>
              <a:t>Откройте учебник на странице 11. Прочитайте название стихотворения, попробуйте ответить на вопросы: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dirty="0" smtClean="0">
                <a:latin typeface="Comic Sans MS" panose="030F0702030302020204" pitchFamily="66" charset="0"/>
              </a:rPr>
              <a:t>- Как вы понимаете название «Живая азбука»?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dirty="0" smtClean="0">
                <a:latin typeface="Comic Sans MS" panose="030F0702030302020204" pitchFamily="66" charset="0"/>
              </a:rPr>
              <a:t>- Как вы думаете, о чём будет рассказываться в этом стихотворении?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07014" y="1884928"/>
            <a:ext cx="47390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Comic Sans MS" panose="030F0702030302020204" pitchFamily="66" charset="0"/>
              </a:rPr>
              <a:t>После прочтения, подумайте:</a:t>
            </a:r>
          </a:p>
          <a:p>
            <a:endParaRPr lang="ru-RU" sz="2300" dirty="0">
              <a:latin typeface="Comic Sans MS" panose="030F0702030302020204" pitchFamily="66" charset="0"/>
            </a:endParaRPr>
          </a:p>
          <a:p>
            <a:pPr marL="342900" indent="-342900">
              <a:buFontTx/>
              <a:buChar char="-"/>
            </a:pPr>
            <a:r>
              <a:rPr lang="ru-RU" sz="2300" dirty="0" smtClean="0">
                <a:latin typeface="Comic Sans MS" panose="030F0702030302020204" pitchFamily="66" charset="0"/>
              </a:rPr>
              <a:t>Кто затеял </a:t>
            </a:r>
          </a:p>
          <a:p>
            <a:r>
              <a:rPr lang="ru-RU" sz="2300" dirty="0" smtClean="0">
                <a:latin typeface="Comic Sans MS" panose="030F0702030302020204" pitchFamily="66" charset="0"/>
              </a:rPr>
              <a:t>проказу, шалость?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pPr marL="342900" indent="-342900">
              <a:buFontTx/>
              <a:buChar char="-"/>
            </a:pPr>
            <a:r>
              <a:rPr lang="ru-RU" sz="2300" dirty="0" smtClean="0">
                <a:latin typeface="Comic Sans MS" panose="030F0702030302020204" pitchFamily="66" charset="0"/>
              </a:rPr>
              <a:t>Почему поэт </a:t>
            </a:r>
          </a:p>
          <a:p>
            <a:r>
              <a:rPr lang="ru-RU" sz="2300" dirty="0" smtClean="0">
                <a:latin typeface="Comic Sans MS" panose="030F0702030302020204" pitchFamily="66" charset="0"/>
              </a:rPr>
              <a:t>назвал шалость букв превеселым маскарадом?</a:t>
            </a:r>
          </a:p>
        </p:txBody>
      </p:sp>
    </p:spTree>
    <p:extLst>
      <p:ext uri="{BB962C8B-B14F-4D97-AF65-F5344CB8AC3E}">
        <p14:creationId xmlns:p14="http://schemas.microsoft.com/office/powerpoint/2010/main" val="1613586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88122" y="1169376"/>
            <a:ext cx="47390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latin typeface="Comic Sans MS" panose="030F0702030302020204" pitchFamily="66" charset="0"/>
              </a:rPr>
              <a:t>Словарная работа.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b="1" dirty="0" smtClean="0">
                <a:latin typeface="Comic Sans MS" panose="030F0702030302020204" pitchFamily="66" charset="0"/>
              </a:rPr>
              <a:t>Кучей угорелой </a:t>
            </a:r>
            <a:r>
              <a:rPr lang="ru-RU" sz="2300" dirty="0" smtClean="0">
                <a:latin typeface="Comic Sans MS" panose="030F0702030302020204" pitchFamily="66" charset="0"/>
              </a:rPr>
              <a:t>– все сразу в большой суматохе;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b="1" dirty="0" smtClean="0">
                <a:latin typeface="Comic Sans MS" panose="030F0702030302020204" pitchFamily="66" charset="0"/>
              </a:rPr>
              <a:t>Затеяли проказу </a:t>
            </a:r>
            <a:r>
              <a:rPr lang="ru-RU" sz="2300" dirty="0" smtClean="0">
                <a:latin typeface="Comic Sans MS" panose="030F0702030302020204" pitchFamily="66" charset="0"/>
              </a:rPr>
              <a:t>– проказа – шалость, начали шалить;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b="1" dirty="0" smtClean="0">
                <a:latin typeface="Comic Sans MS" panose="030F0702030302020204" pitchFamily="66" charset="0"/>
              </a:rPr>
              <a:t>Превеселый </a:t>
            </a:r>
            <a:r>
              <a:rPr lang="ru-RU" sz="2300" dirty="0" smtClean="0">
                <a:latin typeface="Comic Sans MS" panose="030F0702030302020204" pitchFamily="66" charset="0"/>
              </a:rPr>
              <a:t>– очень веселый;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b="1" dirty="0" smtClean="0">
                <a:latin typeface="Comic Sans MS" panose="030F0702030302020204" pitchFamily="66" charset="0"/>
              </a:rPr>
              <a:t>Маскарад</a:t>
            </a:r>
            <a:r>
              <a:rPr lang="ru-RU" sz="2300" dirty="0" smtClean="0">
                <a:latin typeface="Comic Sans MS" panose="030F0702030302020204" pitchFamily="66" charset="0"/>
              </a:rPr>
              <a:t> -  бал, на который являются в масках и костюмах.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8005">
            <a:off x="7084242" y="694219"/>
            <a:ext cx="2048462" cy="2243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3580">
            <a:off x="6711354" y="3565958"/>
            <a:ext cx="3027896" cy="214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2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2084" y="1186962"/>
            <a:ext cx="446649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latin typeface="Comic Sans MS" panose="030F0702030302020204" pitchFamily="66" charset="0"/>
              </a:rPr>
              <a:t>Вспомните:</a:t>
            </a:r>
          </a:p>
          <a:p>
            <a:endParaRPr lang="ru-RU" sz="2300" dirty="0">
              <a:latin typeface="Comic Sans MS" panose="030F0702030302020204" pitchFamily="66" charset="0"/>
            </a:endParaRPr>
          </a:p>
          <a:p>
            <a:r>
              <a:rPr lang="ru-RU" sz="2300" dirty="0" smtClean="0">
                <a:latin typeface="Comic Sans MS" panose="030F0702030302020204" pitchFamily="66" charset="0"/>
              </a:rPr>
              <a:t>-Как называется первый раздел учебника?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dirty="0" smtClean="0">
                <a:latin typeface="Comic Sans MS" panose="030F0702030302020204" pitchFamily="66" charset="0"/>
              </a:rPr>
              <a:t>-Стихотворения каких авторов вы сегодня читали? Как они называются?</a:t>
            </a:r>
          </a:p>
          <a:p>
            <a:endParaRPr lang="ru-RU" sz="2300" dirty="0" smtClean="0">
              <a:latin typeface="Comic Sans MS" panose="030F0702030302020204" pitchFamily="66" charset="0"/>
            </a:endParaRPr>
          </a:p>
          <a:p>
            <a:r>
              <a:rPr lang="ru-RU" sz="2300" dirty="0" smtClean="0">
                <a:latin typeface="Comic Sans MS" panose="030F0702030302020204" pitchFamily="66" charset="0"/>
              </a:rPr>
              <a:t>-Как вы поняли названия стихотворений?</a:t>
            </a:r>
          </a:p>
          <a:p>
            <a:endParaRPr lang="ru-RU" sz="23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581" y="2959395"/>
            <a:ext cx="2631834" cy="3200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8047" y="1503484"/>
            <a:ext cx="4317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Попробуйте сочинить двустишие на какую-нибудь букву.</a:t>
            </a:r>
          </a:p>
        </p:txBody>
      </p:sp>
    </p:spTree>
    <p:extLst>
      <p:ext uri="{BB962C8B-B14F-4D97-AF65-F5344CB8AC3E}">
        <p14:creationId xmlns:p14="http://schemas.microsoft.com/office/powerpoint/2010/main" val="29001698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325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Тема Office</vt:lpstr>
      <vt:lpstr>Стихотворения  В. Я. Данько, С. Чёрного.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Стихотворения В. Данько, С. Чёрного, С. Маршака.</dc:title>
  <dc:creator>Vovan</dc:creator>
  <cp:lastModifiedBy>Vovan</cp:lastModifiedBy>
  <cp:revision>9</cp:revision>
  <dcterms:created xsi:type="dcterms:W3CDTF">2020-04-04T15:09:23Z</dcterms:created>
  <dcterms:modified xsi:type="dcterms:W3CDTF">2020-04-04T19:22:16Z</dcterms:modified>
</cp:coreProperties>
</file>