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37" r:id="rId3"/>
    <p:sldId id="336" r:id="rId4"/>
    <p:sldId id="303" r:id="rId5"/>
    <p:sldId id="297" r:id="rId6"/>
    <p:sldId id="316" r:id="rId7"/>
    <p:sldId id="296" r:id="rId8"/>
    <p:sldId id="283" r:id="rId9"/>
    <p:sldId id="257" r:id="rId10"/>
    <p:sldId id="274" r:id="rId11"/>
    <p:sldId id="280" r:id="rId12"/>
    <p:sldId id="282" r:id="rId13"/>
    <p:sldId id="305" r:id="rId14"/>
    <p:sldId id="306" r:id="rId15"/>
    <p:sldId id="278" r:id="rId16"/>
    <p:sldId id="308" r:id="rId17"/>
    <p:sldId id="281" r:id="rId18"/>
    <p:sldId id="327" r:id="rId19"/>
    <p:sldId id="338" r:id="rId20"/>
    <p:sldId id="284" r:id="rId21"/>
    <p:sldId id="331" r:id="rId22"/>
    <p:sldId id="332" r:id="rId23"/>
    <p:sldId id="328" r:id="rId24"/>
    <p:sldId id="329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9EB9"/>
    <a:srgbClr val="FF00FF"/>
    <a:srgbClr val="FFCC00"/>
    <a:srgbClr val="CCECFF"/>
    <a:srgbClr val="A50021"/>
    <a:srgbClr val="663300"/>
    <a:srgbClr val="F3BD35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6" d="100"/>
          <a:sy n="86" d="100"/>
        </p:scale>
        <p:origin x="15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55298-E79D-4422-A3EC-F7180C41EE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060880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A6677-0CAF-4609-813E-FEF39B7E94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09292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C5315-4D01-4B5D-9052-C5CF8BCE35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761818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937BE-33C5-4918-AA7B-16486708E8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48502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802E-0D3D-4388-AD6C-5C4CF4CA58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160208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8184B-3668-424E-8119-5E6E0AF504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459842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8A1EA-945F-40FC-82CB-AF9A5351F7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270173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C30BB-9563-4BD4-ADBC-050E0764F0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41104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2E49-DAAC-4E11-ABF9-CA1191A0AE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1664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68528-9EBF-4BC1-BCE8-A201F088DA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78091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C39E0-68AB-4288-A894-E4C6CA875D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76451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3AF01-4951-450B-9080-D145D2F961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58145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45ECBC0-2730-4259-8254-65D2002035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noialbinoi.de/wp-content/uploads/2009/09/fresh-150x150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erebrennikova.ru/wp-content/uploads/pirojki_pechenie.jpg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otobank.ru/image/SF01-5825.html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consumer-club.com.ua/modules/multimedia/media/foto/20443.jpg" TargetMode="External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1.jpeg"/><Relationship Id="rId7" Type="http://schemas.openxmlformats.org/officeDocument/2006/relationships/hyperlink" Target="http://images.km.ru/images/kitchen/desert/pastila2.jpg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hyperlink" Target="http://www.sweetsensationscakes.com/Happy%20New%20Year.jpg" TargetMode="Externa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staltlife.ru/img/photo/p38405OzqI5UsOb.jpg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hyperlink" Target="http://img0.liveinternet.ru/images/attach/b/3/6/26/6026456_1193203472_kartofel_.jpg" TargetMode="Externa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s46.radikal.ru/i114/0901/59/97f1a7eedfbe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hyperlink" Target="http://www.kafe-totem.ru/images/catalog/442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hyperlink" Target="http://cdb-vorkuta.ru/uploads/posts/2010-03/1267624075_sykt.-pticefabrika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otki.yandex.ru/users/rosa2003/view/239922/?page=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s-g.ru/uploads/www_rs_g_ru/image_upload/102683/medium/slide0014_image021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image" Target="../media/image10.png"/><Relationship Id="rId2" Type="http://schemas.openxmlformats.org/officeDocument/2006/relationships/hyperlink" Target="http://900igr.net/Detskie_prezentatsii/nasekomye_i_ptitsy/Ptitsy_1.files/slide0003_image009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900igr.net/Detskie_prezentatsii/biologiya/Domashnie_5.files/slide0011_image017.jpg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hyperlink" Target="http://kakadu.509.com1.ru:8018/WWW/zooclub/birds/374.jpg" TargetMode="External"/><Relationship Id="rId4" Type="http://schemas.openxmlformats.org/officeDocument/2006/relationships/hyperlink" Target="http://s61.radikal.ru/i171/0905/c6/fd54e1640a27.jpg" TargetMode="Externa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pohudet-tut.ru/images/stories/%20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ks.uz/book/key/images/22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markerovka.ru/images/big-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fotki.yandex.ru/users/dmitrijmig/view/84240/?page=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nsk.old.kp.ru/readyimages/32553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655763"/>
          </a:xfrm>
        </p:spPr>
        <p:txBody>
          <a:bodyPr/>
          <a:lstStyle/>
          <a:p>
            <a:r>
              <a:rPr lang="ru-RU" altLang="ru-RU" sz="480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ЯЙЦО. БЛЮДА ИЗ ЯИЦ.</a:t>
            </a:r>
            <a:br>
              <a:rPr lang="ru-RU" altLang="ru-RU" sz="480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063" y="5876925"/>
            <a:ext cx="3563937" cy="981075"/>
          </a:xfrm>
        </p:spPr>
        <p:txBody>
          <a:bodyPr/>
          <a:lstStyle/>
          <a:p>
            <a:pPr algn="l"/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Представила: Федотова Оксана Викторовна</a:t>
            </a:r>
          </a:p>
          <a:p>
            <a:pPr algn="l"/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 ГБОУ школы № 492 Фрунзенского района г. Санкт-Петербурга</a:t>
            </a:r>
          </a:p>
        </p:txBody>
      </p:sp>
      <p:pic>
        <p:nvPicPr>
          <p:cNvPr id="2052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9213" y="1989138"/>
            <a:ext cx="59309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СВЕЖЕСТЬ ЯЙЦА</a:t>
            </a:r>
            <a:br>
              <a:rPr lang="ru-RU" altLang="ru-RU" sz="4000" b="1" smtClean="0">
                <a:solidFill>
                  <a:schemeClr val="accent2"/>
                </a:solidFill>
              </a:rPr>
            </a:br>
            <a:endParaRPr lang="ru-RU" altLang="ru-RU" sz="4000" b="1" smtClean="0">
              <a:solidFill>
                <a:schemeClr val="accent2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48038" y="4724400"/>
            <a:ext cx="2305050" cy="792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яйцо недельной давности</a:t>
            </a:r>
            <a:r>
              <a:rPr lang="ru-RU" altLang="ru-RU" sz="3600" smtClean="0"/>
              <a:t> </a:t>
            </a:r>
          </a:p>
        </p:txBody>
      </p:sp>
      <p:pic>
        <p:nvPicPr>
          <p:cNvPr id="11268" name="Picture 7" descr="Картинка 6 из 3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4F5"/>
              </a:clrFrom>
              <a:clrTo>
                <a:srgbClr val="F6F4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549275"/>
            <a:ext cx="2843212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 descr="только что снесённое яйц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231775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11" descr="яйцо недельной давности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989138"/>
            <a:ext cx="235267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3" descr="свежесть яйца = 15-20 дне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284538"/>
            <a:ext cx="22860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6156325" y="5949950"/>
            <a:ext cx="2573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свежесть яйца = 15-20 дней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323850" y="3860800"/>
            <a:ext cx="2663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только что снесённое яйцо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94" grpId="0"/>
      <p:bldP spid="204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bit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76700"/>
            <a:ext cx="28797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6" descr="%D0%B7%D0%B0%D0%BF%D0%B5%D0%BA%D0%B0%D0%BD%D0%BA%D0%B0%20%D0%B8%D0%B7%20%D0%BA%D1%83%D1%80%D0%B8%D1%86%D1%8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076700"/>
            <a:ext cx="28797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3203575" y="2205038"/>
            <a:ext cx="27368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Связывающие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свойства</a:t>
            </a:r>
          </a:p>
        </p:txBody>
      </p:sp>
      <p:pic>
        <p:nvPicPr>
          <p:cNvPr id="12293" name="Picture 24" descr="Картинка 112 из 27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2592388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6" descr="SF01-582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3"/>
          <a:stretch>
            <a:fillRect/>
          </a:stretch>
        </p:blipFill>
        <p:spPr bwMode="auto">
          <a:xfrm>
            <a:off x="3276600" y="4076700"/>
            <a:ext cx="2592388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28" descr="Картинка 20 из 34007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1341438"/>
            <a:ext cx="2303463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35"/>
          <p:cNvSpPr txBox="1">
            <a:spLocks noChangeArrowheads="1"/>
          </p:cNvSpPr>
          <p:nvPr/>
        </p:nvSpPr>
        <p:spPr bwMode="auto">
          <a:xfrm>
            <a:off x="684213" y="3357563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Блинчики</a:t>
            </a:r>
          </a:p>
        </p:txBody>
      </p:sp>
      <p:sp>
        <p:nvSpPr>
          <p:cNvPr id="12297" name="Text Box 36"/>
          <p:cNvSpPr txBox="1">
            <a:spLocks noChangeArrowheads="1"/>
          </p:cNvSpPr>
          <p:nvPr/>
        </p:nvSpPr>
        <p:spPr bwMode="auto">
          <a:xfrm>
            <a:off x="6588125" y="3357563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Пирожки</a:t>
            </a:r>
          </a:p>
        </p:txBody>
      </p:sp>
      <p:sp>
        <p:nvSpPr>
          <p:cNvPr id="12298" name="Text Box 38"/>
          <p:cNvSpPr txBox="1">
            <a:spLocks noChangeArrowheads="1"/>
          </p:cNvSpPr>
          <p:nvPr/>
        </p:nvSpPr>
        <p:spPr bwMode="auto">
          <a:xfrm>
            <a:off x="611188" y="6165850"/>
            <a:ext cx="1871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Котлеты</a:t>
            </a:r>
          </a:p>
        </p:txBody>
      </p:sp>
      <p:sp>
        <p:nvSpPr>
          <p:cNvPr id="12299" name="Text Box 39"/>
          <p:cNvSpPr txBox="1">
            <a:spLocks noChangeArrowheads="1"/>
          </p:cNvSpPr>
          <p:nvPr/>
        </p:nvSpPr>
        <p:spPr bwMode="auto">
          <a:xfrm>
            <a:off x="3635375" y="6165850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Лапша</a:t>
            </a:r>
          </a:p>
        </p:txBody>
      </p:sp>
      <p:sp>
        <p:nvSpPr>
          <p:cNvPr id="12300" name="Text Box 40"/>
          <p:cNvSpPr txBox="1">
            <a:spLocks noChangeArrowheads="1"/>
          </p:cNvSpPr>
          <p:nvPr/>
        </p:nvSpPr>
        <p:spPr bwMode="auto">
          <a:xfrm>
            <a:off x="6516688" y="6165850"/>
            <a:ext cx="194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Запеканка</a:t>
            </a:r>
          </a:p>
        </p:txBody>
      </p:sp>
      <p:sp>
        <p:nvSpPr>
          <p:cNvPr id="12301" name="Rectangle 41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ИСПОЛЬЗОВАНИЕ В КУЛИНАРИИ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1260809870_lebed-ozero-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852738"/>
            <a:ext cx="4176712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21" descr="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1"/>
          <a:stretch>
            <a:fillRect/>
          </a:stretch>
        </p:blipFill>
        <p:spPr bwMode="auto">
          <a:xfrm>
            <a:off x="5219700" y="2852738"/>
            <a:ext cx="36734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1116013" y="1773238"/>
            <a:ext cx="7200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Осветляющие свойства яичного белка</a:t>
            </a:r>
          </a:p>
        </p:txBody>
      </p:sp>
      <p:sp>
        <p:nvSpPr>
          <p:cNvPr id="13317" name="Text Box 36"/>
          <p:cNvSpPr txBox="1">
            <a:spLocks noChangeArrowheads="1"/>
          </p:cNvSpPr>
          <p:nvPr/>
        </p:nvSpPr>
        <p:spPr bwMode="auto">
          <a:xfrm>
            <a:off x="755650" y="6092825"/>
            <a:ext cx="3024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Заливное</a:t>
            </a:r>
          </a:p>
        </p:txBody>
      </p:sp>
      <p:sp>
        <p:nvSpPr>
          <p:cNvPr id="13318" name="Text Box 37"/>
          <p:cNvSpPr txBox="1">
            <a:spLocks noChangeArrowheads="1"/>
          </p:cNvSpPr>
          <p:nvPr/>
        </p:nvSpPr>
        <p:spPr bwMode="auto">
          <a:xfrm>
            <a:off x="5795963" y="6165850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Бульон</a:t>
            </a:r>
          </a:p>
        </p:txBody>
      </p:sp>
      <p:sp>
        <p:nvSpPr>
          <p:cNvPr id="13319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ИСПОЛЬЗОВАНИЕ В КУЛИНАРИИ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zefi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17272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5" descr="418700666_to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933825"/>
            <a:ext cx="296386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6" descr="parovark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005263"/>
            <a:ext cx="28082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771775" y="2276475"/>
            <a:ext cx="3671888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Пенообразующие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 свойства </a:t>
            </a:r>
          </a:p>
        </p:txBody>
      </p:sp>
      <p:pic>
        <p:nvPicPr>
          <p:cNvPr id="14342" name="Picture 10" descr="Картинка 58 из 85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3933825"/>
            <a:ext cx="2374900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4" descr="Картинка 36 из 4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844675"/>
            <a:ext cx="25908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827088" y="6165850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Безе</a:t>
            </a:r>
          </a:p>
        </p:txBody>
      </p:sp>
      <p:sp>
        <p:nvSpPr>
          <p:cNvPr id="14345" name="Text Box 24"/>
          <p:cNvSpPr txBox="1">
            <a:spLocks noChangeArrowheads="1"/>
          </p:cNvSpPr>
          <p:nvPr/>
        </p:nvSpPr>
        <p:spPr bwMode="auto">
          <a:xfrm>
            <a:off x="3924300" y="6237288"/>
            <a:ext cx="165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Крем</a:t>
            </a:r>
          </a:p>
        </p:txBody>
      </p:sp>
      <p:sp>
        <p:nvSpPr>
          <p:cNvPr id="14346" name="Text Box 25"/>
          <p:cNvSpPr txBox="1">
            <a:spLocks noChangeArrowheads="1"/>
          </p:cNvSpPr>
          <p:nvPr/>
        </p:nvSpPr>
        <p:spPr bwMode="auto">
          <a:xfrm>
            <a:off x="6877050" y="6165850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Суфле</a:t>
            </a:r>
          </a:p>
        </p:txBody>
      </p:sp>
      <p:sp>
        <p:nvSpPr>
          <p:cNvPr id="14347" name="Text Box 26"/>
          <p:cNvSpPr txBox="1">
            <a:spLocks noChangeArrowheads="1"/>
          </p:cNvSpPr>
          <p:nvPr/>
        </p:nvSpPr>
        <p:spPr bwMode="auto">
          <a:xfrm>
            <a:off x="1042988" y="3429000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Зефир</a:t>
            </a:r>
          </a:p>
        </p:txBody>
      </p:sp>
      <p:sp>
        <p:nvSpPr>
          <p:cNvPr id="14348" name="Text Box 27"/>
          <p:cNvSpPr txBox="1">
            <a:spLocks noChangeArrowheads="1"/>
          </p:cNvSpPr>
          <p:nvPr/>
        </p:nvSpPr>
        <p:spPr bwMode="auto">
          <a:xfrm>
            <a:off x="6516688" y="3429000"/>
            <a:ext cx="172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Пастила</a:t>
            </a:r>
          </a:p>
        </p:txBody>
      </p:sp>
      <p:sp>
        <p:nvSpPr>
          <p:cNvPr id="14349" name="Rectangle 28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ИСПОЛЬЗОВАНИЕ В КУЛИНАРИИ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2484438" y="188913"/>
            <a:ext cx="47513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ЯЙЦО ВАРЁНОЕ</a:t>
            </a:r>
          </a:p>
        </p:txBody>
      </p:sp>
      <p:pic>
        <p:nvPicPr>
          <p:cNvPr id="53262" name="Picture 14" descr="Яйц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860800"/>
            <a:ext cx="2735263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5" name="Picture 17" descr="Фото к статье *Польза блюд из яиц*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67"/>
          <a:stretch>
            <a:fillRect/>
          </a:stretch>
        </p:blipFill>
        <p:spPr bwMode="auto">
          <a:xfrm>
            <a:off x="827088" y="3860800"/>
            <a:ext cx="3097212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052513"/>
            <a:ext cx="31686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8" name="Rectangle 20"/>
          <p:cNvSpPr>
            <a:spLocks noChangeArrowheads="1"/>
          </p:cNvSpPr>
          <p:nvPr/>
        </p:nvSpPr>
        <p:spPr bwMode="auto">
          <a:xfrm>
            <a:off x="5219700" y="6035675"/>
            <a:ext cx="39243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 «пашот»</a:t>
            </a:r>
            <a:r>
              <a:rPr lang="en-US" altLang="ru-RU" sz="2400" b="1">
                <a:solidFill>
                  <a:schemeClr val="accent2"/>
                </a:solidFill>
              </a:rPr>
              <a:t>-</a:t>
            </a:r>
            <a:r>
              <a:rPr lang="ru-RU" altLang="ru-RU" sz="2400" b="1">
                <a:solidFill>
                  <a:schemeClr val="accent2"/>
                </a:solidFill>
              </a:rPr>
              <a:t>без скорлупы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539750" y="3213100"/>
            <a:ext cx="3311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Всмятку </a:t>
            </a:r>
            <a:r>
              <a:rPr lang="en-US" altLang="ru-RU" sz="2400" b="1">
                <a:solidFill>
                  <a:schemeClr val="accent2"/>
                </a:solidFill>
              </a:rPr>
              <a:t> 2 </a:t>
            </a:r>
            <a:r>
              <a:rPr lang="ru-RU" altLang="ru-RU" sz="2400" b="1">
                <a:solidFill>
                  <a:schemeClr val="accent2"/>
                </a:solidFill>
              </a:rPr>
              <a:t>мин.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5364163" y="3141663"/>
            <a:ext cx="34575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«В мешочек» 4-5 мин.</a:t>
            </a:r>
            <a:endParaRPr lang="ru-RU" altLang="ru-RU" sz="1800" b="1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3271" name="Rectangle 23"/>
          <p:cNvSpPr>
            <a:spLocks noChangeArrowheads="1"/>
          </p:cNvSpPr>
          <p:nvPr/>
        </p:nvSpPr>
        <p:spPr bwMode="auto">
          <a:xfrm>
            <a:off x="827088" y="6092825"/>
            <a:ext cx="30130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Вкрутую 10 мин.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53280" name="Picture 32" descr="всмятк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908050"/>
            <a:ext cx="18399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8" grpId="0"/>
      <p:bldP spid="53269" grpId="0"/>
      <p:bldP spid="53270" grpId="0"/>
      <p:bldP spid="532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"/>
          <p:cNvSpPr txBox="1">
            <a:spLocks noChangeArrowheads="1"/>
          </p:cNvSpPr>
          <p:nvPr/>
        </p:nvSpPr>
        <p:spPr bwMode="auto">
          <a:xfrm>
            <a:off x="2484438" y="476250"/>
            <a:ext cx="4248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ЯИЧНИЦЫ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771775" y="1268413"/>
            <a:ext cx="3600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Натуральная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только из яиц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716463" y="4724400"/>
            <a:ext cx="37449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С гарниром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 с добавлением различных продуктов</a:t>
            </a:r>
          </a:p>
        </p:txBody>
      </p:sp>
      <p:pic>
        <p:nvPicPr>
          <p:cNvPr id="24599" name="Picture 23" descr="kul1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2303463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1" name="Picture 25" descr="Картинка 25 из 1154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268413"/>
            <a:ext cx="226853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5" name="Picture 29" descr="Картинка 1 из 8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149725"/>
            <a:ext cx="3330575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755650" y="3357563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Болтунья</a:t>
            </a:r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6227763" y="3357563"/>
            <a:ext cx="2160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Глазунья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3" grpId="0"/>
      <p:bldP spid="24594" grpId="0"/>
      <p:bldP spid="24607" grpId="0"/>
      <p:bldP spid="246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1" name="Picture 5" descr="Картинка 1 из 8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40322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2771775" y="476250"/>
            <a:ext cx="33131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ОМЛЕТЫ</a:t>
            </a:r>
          </a:p>
        </p:txBody>
      </p:sp>
      <p:pic>
        <p:nvPicPr>
          <p:cNvPr id="55304" name="Picture 8" descr="Картинка 15 из 19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357563"/>
            <a:ext cx="352901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900113" y="1412875"/>
            <a:ext cx="338455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Натуральный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/>
              <a:t>- яйца, молоко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4859338" y="1412875"/>
            <a:ext cx="360045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С гарниром: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800" b="1"/>
              <a:t>смешанный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800" b="1"/>
              <a:t>фаршированный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/>
      <p:bldP spid="553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1" descr="9b323c715334fbb4b760db649cc9a0a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17129"/>
            <a:ext cx="4536504" cy="280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22"/>
          <p:cNvSpPr txBox="1">
            <a:spLocks noChangeArrowheads="1"/>
          </p:cNvSpPr>
          <p:nvPr/>
        </p:nvSpPr>
        <p:spPr bwMode="auto">
          <a:xfrm>
            <a:off x="1835274" y="116632"/>
            <a:ext cx="5905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 dirty="0">
                <a:solidFill>
                  <a:schemeClr val="accent2"/>
                </a:solidFill>
              </a:rPr>
              <a:t>УКРАШЕНИЕ БЛЮД</a:t>
            </a:r>
          </a:p>
        </p:txBody>
      </p:sp>
      <p:pic>
        <p:nvPicPr>
          <p:cNvPr id="18437" name="Picture 25" descr="мыши из яй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17032"/>
            <a:ext cx="4533517" cy="305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900113" y="1484313"/>
            <a:ext cx="7200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Научиться готовить вареные яйца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539750" y="476250"/>
            <a:ext cx="79200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ПРАКТИЧЕСКАЯ РАБОТА</a:t>
            </a:r>
            <a:r>
              <a:rPr lang="ru-RU" altLang="ru-RU" sz="2800" b="1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75794" name="Picture 18" descr="ри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565400"/>
            <a:ext cx="4176712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accent2"/>
                </a:solidFill>
              </a:rPr>
              <a:t>ТЕХНИКА БЕЗОПАСНОСТИ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600200"/>
            <a:ext cx="6048375" cy="4525963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A50021"/>
                </a:solidFill>
              </a:rPr>
              <a:t>РАБОТА С ГОРЯЧЕЙ ПОСУДОЙ И ГОРЯЧЕЙ ЖИДКОСТЬЮ</a:t>
            </a:r>
          </a:p>
          <a:p>
            <a:pPr eaLnBrk="1" hangingPunct="1">
              <a:buFontTx/>
              <a:buNone/>
            </a:pPr>
            <a:endParaRPr lang="ru-RU" altLang="ru-RU" smtClean="0">
              <a:solidFill>
                <a:srgbClr val="A50021"/>
              </a:solidFill>
            </a:endParaRPr>
          </a:p>
          <a:p>
            <a:pPr eaLnBrk="1" hangingPunct="1"/>
            <a:r>
              <a:rPr lang="ru-RU" altLang="ru-RU" smtClean="0">
                <a:solidFill>
                  <a:srgbClr val="A50021"/>
                </a:solidFill>
              </a:rPr>
              <a:t>РАБОТА С ЭЛЕКТРОПРИБОРАМИ</a:t>
            </a:r>
          </a:p>
          <a:p>
            <a:pPr eaLnBrk="1" hangingPunct="1"/>
            <a:endParaRPr lang="ru-RU" altLang="ru-RU" b="1" smtClean="0">
              <a:solidFill>
                <a:schemeClr val="accent2"/>
              </a:solidFill>
            </a:endParaRPr>
          </a:p>
        </p:txBody>
      </p:sp>
      <p:pic>
        <p:nvPicPr>
          <p:cNvPr id="20484" name="Picture 4" descr="повар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225925"/>
            <a:ext cx="3203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accent2"/>
                </a:solidFill>
              </a:rPr>
              <a:t>ЦЕЛЬ УРОКА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smtClean="0"/>
              <a:t>Образовательная </a:t>
            </a:r>
            <a:r>
              <a:rPr lang="ru-RU" altLang="ru-RU" sz="2400" b="1" smtClean="0">
                <a:solidFill>
                  <a:schemeClr val="accent2"/>
                </a:solidFill>
              </a:rPr>
              <a:t>– дать представление о видах яиц, познакомить с их питательной ценностью, строением, с признаками доброкачественности яиц, использованием в кулинарии и технологической последовательностью приготовления варёных яиц.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/>
              <a:t>Воспитательная</a:t>
            </a:r>
            <a:r>
              <a:rPr lang="ru-RU" altLang="ru-RU" sz="2400" b="1" smtClean="0">
                <a:solidFill>
                  <a:schemeClr val="accent2"/>
                </a:solidFill>
              </a:rPr>
              <a:t> – воспитывать аккуратность в работе, культуру труда, формировать навыки коммуникативного общения, сервировки стола и этикета.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/>
              <a:t>Развивающая</a:t>
            </a:r>
            <a:r>
              <a:rPr lang="ru-RU" altLang="ru-RU" sz="2400" b="1" smtClean="0">
                <a:solidFill>
                  <a:schemeClr val="accent2"/>
                </a:solidFill>
              </a:rPr>
              <a:t> – развивать творческие способности, практические навыки планирования и выполнения задуманного.</a:t>
            </a:r>
          </a:p>
          <a:p>
            <a:pPr eaLnBrk="1" hangingPunct="1"/>
            <a:endParaRPr lang="ru-RU" altLang="ru-RU" sz="24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6"/>
          <p:cNvSpPr>
            <a:spLocks noChangeArrowheads="1"/>
          </p:cNvSpPr>
          <p:nvPr/>
        </p:nvSpPr>
        <p:spPr bwMode="auto">
          <a:xfrm>
            <a:off x="2411413" y="2997200"/>
            <a:ext cx="6481762" cy="17272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4000"/>
          </a:p>
        </p:txBody>
      </p:sp>
      <p:sp>
        <p:nvSpPr>
          <p:cNvPr id="21507" name="Rectangle 17"/>
          <p:cNvSpPr>
            <a:spLocks noChangeArrowheads="1"/>
          </p:cNvSpPr>
          <p:nvPr/>
        </p:nvSpPr>
        <p:spPr bwMode="auto">
          <a:xfrm>
            <a:off x="2411413" y="981075"/>
            <a:ext cx="6481762" cy="17272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4000"/>
          </a:p>
        </p:txBody>
      </p:sp>
      <p:sp>
        <p:nvSpPr>
          <p:cNvPr id="21508" name="Rectangle 15"/>
          <p:cNvSpPr>
            <a:spLocks noChangeArrowheads="1"/>
          </p:cNvSpPr>
          <p:nvPr/>
        </p:nvSpPr>
        <p:spPr bwMode="auto">
          <a:xfrm>
            <a:off x="2411413" y="4868863"/>
            <a:ext cx="6481762" cy="1800225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4000"/>
          </a:p>
        </p:txBody>
      </p:sp>
      <p:pic>
        <p:nvPicPr>
          <p:cNvPr id="30725" name="Picture 5" descr="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79488"/>
            <a:ext cx="1728788" cy="1728787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997200"/>
            <a:ext cx="1728788" cy="1728788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9" name="Picture 9" descr="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868863"/>
            <a:ext cx="1800225" cy="180022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2484438" y="3000375"/>
            <a:ext cx="64087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66FF"/>
                </a:solidFill>
              </a:rPr>
              <a:t>Прекрасно сваренное яйцо </a:t>
            </a:r>
            <a:br>
              <a:rPr lang="ru-RU" altLang="ru-RU" sz="2400" b="1">
                <a:solidFill>
                  <a:srgbClr val="0066FF"/>
                </a:solidFill>
              </a:rPr>
            </a:br>
            <a:r>
              <a:rPr lang="ru-RU" altLang="ru-RU" sz="2400" b="1"/>
              <a:t>Белок сваренного всмятку яйца должен быть нежным, а желток - рыхлый, но плотный.</a:t>
            </a:r>
            <a:r>
              <a:rPr lang="ru-RU" altLang="ru-RU" sz="2400"/>
              <a:t> 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2411413" y="4757738"/>
            <a:ext cx="640873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66FF"/>
                </a:solidFill>
              </a:rPr>
              <a:t>Переваренное яйцо </a:t>
            </a:r>
            <a:br>
              <a:rPr lang="ru-RU" altLang="ru-RU" sz="2400" b="1">
                <a:solidFill>
                  <a:srgbClr val="0066FF"/>
                </a:solidFill>
              </a:rPr>
            </a:br>
            <a:r>
              <a:rPr lang="ru-RU" altLang="ru-RU" sz="2400" b="1"/>
              <a:t>Белок переваренного яйца становится "резиновым" на вкус; на желтке появляется неприятный зеленовато-серый налет.</a:t>
            </a:r>
            <a:r>
              <a:rPr lang="ru-RU" altLang="ru-RU" sz="2000"/>
              <a:t> 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484438" y="885825"/>
            <a:ext cx="633571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66FF"/>
                </a:solidFill>
              </a:rPr>
              <a:t>Недоваренное яйцо</a:t>
            </a:r>
            <a:br>
              <a:rPr lang="ru-RU" altLang="ru-RU" sz="2400" b="1">
                <a:solidFill>
                  <a:srgbClr val="0066FF"/>
                </a:solidFill>
              </a:rPr>
            </a:br>
            <a:r>
              <a:rPr lang="ru-RU" altLang="ru-RU" sz="2400" b="1"/>
              <a:t>Если вы разрезаете недоваренное яйцо, желток будет жидковат и цвет будет темно-золотой вместо светло-желтого. </a:t>
            </a:r>
          </a:p>
        </p:txBody>
      </p:sp>
      <p:sp>
        <p:nvSpPr>
          <p:cNvPr id="21515" name="Text Box 23"/>
          <p:cNvSpPr txBox="1">
            <a:spLocks noChangeArrowheads="1"/>
          </p:cNvSpPr>
          <p:nvPr/>
        </p:nvSpPr>
        <p:spPr bwMode="auto">
          <a:xfrm>
            <a:off x="250825" y="188913"/>
            <a:ext cx="8642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КАЧЕСТВО ГОТОВОГО БЛЮДА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  <p:bldP spid="30732" grpId="0"/>
      <p:bldP spid="307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867400" y="3500438"/>
            <a:ext cx="2951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99088" y="0"/>
            <a:ext cx="3744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pic>
        <p:nvPicPr>
          <p:cNvPr id="104452" name="Picture 4" descr="Картинка 28 из 109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357563"/>
            <a:ext cx="4787900" cy="31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63713" y="476250"/>
            <a:ext cx="5903912" cy="936625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ПРОФЕССИИ</a:t>
            </a:r>
            <a:r>
              <a:rPr lang="ru-RU" altLang="ru-RU" sz="3600" b="1" smtClean="0">
                <a:solidFill>
                  <a:schemeClr val="accent2"/>
                </a:solidFill>
              </a:rPr>
              <a:t/>
            </a:r>
            <a:br>
              <a:rPr lang="ru-RU" altLang="ru-RU" sz="3600" b="1" smtClean="0">
                <a:solidFill>
                  <a:schemeClr val="accent2"/>
                </a:solidFill>
              </a:rPr>
            </a:br>
            <a:endParaRPr lang="ru-RU" altLang="ru-RU" sz="2800" b="1" smtClean="0">
              <a:solidFill>
                <a:schemeClr val="accent2"/>
              </a:solidFill>
            </a:endParaRP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932363" y="1700213"/>
            <a:ext cx="3960812" cy="11271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accent2"/>
                </a:solidFill>
              </a:rPr>
              <a:t>ОПЕРАТОР ПТИЦЕФЕРМЫ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827088" y="1628775"/>
            <a:ext cx="247808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chemeClr val="accent2"/>
                </a:solidFill>
              </a:rPr>
              <a:t>ПТИЧНИЦА</a:t>
            </a:r>
            <a:r>
              <a:rPr lang="ru-RU" altLang="ru-RU" sz="4000" b="1">
                <a:solidFill>
                  <a:schemeClr val="accent2"/>
                </a:solidFill>
              </a:rPr>
              <a:t/>
            </a:r>
            <a:br>
              <a:rPr lang="ru-RU" altLang="ru-RU" sz="4000" b="1">
                <a:solidFill>
                  <a:schemeClr val="accent2"/>
                </a:solidFill>
              </a:rPr>
            </a:br>
            <a:endParaRPr lang="ru-RU" altLang="ru-RU" sz="4000" b="1">
              <a:solidFill>
                <a:schemeClr val="accent2"/>
              </a:solidFill>
            </a:endParaRPr>
          </a:p>
        </p:txBody>
      </p:sp>
      <p:pic>
        <p:nvPicPr>
          <p:cNvPr id="104456" name="Picture 8" descr="птичниц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349500"/>
            <a:ext cx="470376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 build="p"/>
      <p:bldP spid="1044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ПРОФЕССИИ</a:t>
            </a:r>
            <a:r>
              <a:rPr lang="ru-RU" altLang="ru-RU" sz="3600" b="1" smtClean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05475" name="Picture 3" descr="пова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60613"/>
            <a:ext cx="4038600" cy="3003550"/>
          </a:xfrm>
          <a:noFill/>
        </p:spPr>
      </p:pic>
      <p:pic>
        <p:nvPicPr>
          <p:cNvPr id="105476" name="Picture 4" descr="повар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2438400"/>
            <a:ext cx="4392613" cy="2722563"/>
          </a:xfr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684213" y="1412875"/>
            <a:ext cx="32400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solidFill>
                  <a:schemeClr val="accent2"/>
                </a:solidFill>
              </a:rPr>
              <a:t>ПОВАР</a:t>
            </a: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4787900" y="1412875"/>
            <a:ext cx="3887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solidFill>
                  <a:schemeClr val="accent2"/>
                </a:solidFill>
              </a:rPr>
              <a:t>КОНДИТЕР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7" grpId="0"/>
      <p:bldP spid="10547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395288" y="1557338"/>
            <a:ext cx="8569325" cy="990600"/>
          </a:xfrm>
          <a:prstGeom prst="rect">
            <a:avLst/>
          </a:prstGeom>
          <a:solidFill>
            <a:srgbClr val="99CCFF">
              <a:alpha val="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Наиболее ценная часть яйца?</a:t>
            </a:r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395288" y="2565400"/>
            <a:ext cx="8569325" cy="990600"/>
          </a:xfrm>
          <a:prstGeom prst="rect">
            <a:avLst/>
          </a:prstGeom>
          <a:solidFill>
            <a:srgbClr val="FFCCFF">
              <a:alpha val="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           </a:t>
            </a:r>
            <a:r>
              <a:rPr lang="ru-RU" altLang="ru-RU" sz="2800" b="1"/>
              <a:t>Как называются яйца, поступившие 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                 продажу не позднее 7 суток?</a:t>
            </a:r>
          </a:p>
        </p:txBody>
      </p:sp>
      <p:sp>
        <p:nvSpPr>
          <p:cNvPr id="76821" name="Rectangle 21"/>
          <p:cNvSpPr>
            <a:spLocks noChangeArrowheads="1"/>
          </p:cNvSpPr>
          <p:nvPr/>
        </p:nvSpPr>
        <p:spPr bwMode="auto">
          <a:xfrm>
            <a:off x="381000" y="3581400"/>
            <a:ext cx="8583613" cy="990600"/>
          </a:xfrm>
          <a:prstGeom prst="rect">
            <a:avLst/>
          </a:prstGeom>
          <a:solidFill>
            <a:srgbClr val="CCFFCC">
              <a:alpha val="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Какое блюдо приготавливают из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яично-молочной смеси?</a:t>
            </a:r>
          </a:p>
        </p:txBody>
      </p:sp>
      <p:sp>
        <p:nvSpPr>
          <p:cNvPr id="76822" name="Rectangle 22"/>
          <p:cNvSpPr>
            <a:spLocks noChangeArrowheads="1"/>
          </p:cNvSpPr>
          <p:nvPr/>
        </p:nvSpPr>
        <p:spPr bwMode="auto">
          <a:xfrm>
            <a:off x="381000" y="4572000"/>
            <a:ext cx="8583613" cy="990600"/>
          </a:xfrm>
          <a:prstGeom prst="rect">
            <a:avLst/>
          </a:prstGeom>
          <a:solidFill>
            <a:srgbClr val="FFCC99">
              <a:alpha val="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Какое яйцо варится 10 минут?</a:t>
            </a:r>
          </a:p>
        </p:txBody>
      </p:sp>
      <p:sp>
        <p:nvSpPr>
          <p:cNvPr id="76823" name="Rectangle 23"/>
          <p:cNvSpPr>
            <a:spLocks noChangeArrowheads="1"/>
          </p:cNvSpPr>
          <p:nvPr/>
        </p:nvSpPr>
        <p:spPr bwMode="auto">
          <a:xfrm>
            <a:off x="381000" y="5562600"/>
            <a:ext cx="8583613" cy="990600"/>
          </a:xfrm>
          <a:prstGeom prst="rect">
            <a:avLst/>
          </a:prstGeom>
          <a:solidFill>
            <a:srgbClr val="00CC00">
              <a:alpha val="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Как называются яйца,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 поступившие в продажу на 8 сутки?</a:t>
            </a:r>
          </a:p>
        </p:txBody>
      </p:sp>
      <p:sp>
        <p:nvSpPr>
          <p:cNvPr id="24583" name="WordArt 24"/>
          <p:cNvSpPr>
            <a:spLocks noChangeArrowheads="1" noChangeShapeType="1" noTextEdit="1"/>
          </p:cNvSpPr>
          <p:nvPr/>
        </p:nvSpPr>
        <p:spPr bwMode="auto">
          <a:xfrm>
            <a:off x="611188" y="5805488"/>
            <a:ext cx="2889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effectLst>
                  <a:prstShdw prst="shdw17" dist="17961" dir="13500000">
                    <a:srgbClr val="000000"/>
                  </a:prst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4584" name="WordArt 25"/>
          <p:cNvSpPr>
            <a:spLocks noChangeArrowheads="1" noChangeShapeType="1" noTextEdit="1"/>
          </p:cNvSpPr>
          <p:nvPr/>
        </p:nvSpPr>
        <p:spPr bwMode="auto">
          <a:xfrm>
            <a:off x="611188" y="4724400"/>
            <a:ext cx="2889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effectLst>
                  <a:prstShdw prst="shdw17" dist="17961" dir="13500000">
                    <a:srgbClr val="000000"/>
                  </a:prst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4585" name="WordArt 26"/>
          <p:cNvSpPr>
            <a:spLocks noChangeArrowheads="1" noChangeShapeType="1" noTextEdit="1"/>
          </p:cNvSpPr>
          <p:nvPr/>
        </p:nvSpPr>
        <p:spPr bwMode="auto">
          <a:xfrm>
            <a:off x="539750" y="2708275"/>
            <a:ext cx="2889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effectLst>
                  <a:prstShdw prst="shdw17" dist="17961" dir="13500000">
                    <a:srgbClr val="000000"/>
                  </a:prst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4586" name="WordArt 27"/>
          <p:cNvSpPr>
            <a:spLocks noChangeArrowheads="1" noChangeShapeType="1" noTextEdit="1"/>
          </p:cNvSpPr>
          <p:nvPr/>
        </p:nvSpPr>
        <p:spPr bwMode="auto">
          <a:xfrm>
            <a:off x="539750" y="3789363"/>
            <a:ext cx="2889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effectLst>
                  <a:prstShdw prst="shdw17" dist="17961" dir="13500000">
                    <a:srgbClr val="000000"/>
                  </a:prst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4587" name="WordArt 28"/>
          <p:cNvSpPr>
            <a:spLocks noChangeArrowheads="1" noChangeShapeType="1" noTextEdit="1"/>
          </p:cNvSpPr>
          <p:nvPr/>
        </p:nvSpPr>
        <p:spPr bwMode="auto">
          <a:xfrm>
            <a:off x="539750" y="1844675"/>
            <a:ext cx="28892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effectLst>
                  <a:prstShdw prst="shdw17" dist="17961" dir="13500000">
                    <a:srgbClr val="000000"/>
                  </a:prst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4588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ВОПРОСЫ ДЛЯ ПРОВЕРКИ: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9" grpId="0" animBg="1"/>
      <p:bldP spid="76820" grpId="0" animBg="1"/>
      <p:bldP spid="76821" grpId="0" animBg="1"/>
      <p:bldP spid="76822" grpId="0" animBg="1"/>
      <p:bldP spid="768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04904905505305305304805012405304804812405204804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00" y="2781300"/>
            <a:ext cx="38735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179388" y="404813"/>
            <a:ext cx="8964612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Тема урока:</a:t>
            </a:r>
            <a:r>
              <a:rPr lang="ru-RU" altLang="ru-RU" sz="2800" b="1">
                <a:solidFill>
                  <a:srgbClr val="A50021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rgbClr val="A5002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A50021"/>
                </a:solidFill>
                <a:latin typeface="Academy" pitchFamily="2" charset="0"/>
              </a:rPr>
              <a:t>ЯЙЦА И БЛЮДА ИЗ НИХ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b="1">
              <a:solidFill>
                <a:srgbClr val="A5002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619250" y="2781300"/>
            <a:ext cx="4824413" cy="2306638"/>
          </a:xfrm>
        </p:spPr>
        <p:txBody>
          <a:bodyPr/>
          <a:lstStyle/>
          <a:p>
            <a:pPr algn="l" eaLnBrk="1" hangingPunct="1"/>
            <a:r>
              <a:rPr lang="ru-RU" altLang="ru-RU" b="1" i="1" smtClean="0">
                <a:solidFill>
                  <a:schemeClr val="accent2"/>
                </a:solidFill>
                <a:latin typeface="Academy" pitchFamily="2" charset="0"/>
              </a:rPr>
              <a:t>Я узнала…</a:t>
            </a:r>
            <a:br>
              <a:rPr lang="ru-RU" altLang="ru-RU" b="1" i="1" smtClean="0">
                <a:solidFill>
                  <a:schemeClr val="accent2"/>
                </a:solidFill>
                <a:latin typeface="Academy" pitchFamily="2" charset="0"/>
              </a:rPr>
            </a:br>
            <a:r>
              <a:rPr lang="ru-RU" altLang="ru-RU" b="1" i="1" smtClean="0">
                <a:solidFill>
                  <a:schemeClr val="accent2"/>
                </a:solidFill>
                <a:latin typeface="Academy" pitchFamily="2" charset="0"/>
              </a:rPr>
              <a:t>Я научилась…</a:t>
            </a:r>
            <a:br>
              <a:rPr lang="ru-RU" altLang="ru-RU" b="1" i="1" smtClean="0">
                <a:solidFill>
                  <a:schemeClr val="accent2"/>
                </a:solidFill>
                <a:latin typeface="Academy" pitchFamily="2" charset="0"/>
              </a:rPr>
            </a:br>
            <a:r>
              <a:rPr lang="ru-RU" altLang="ru-RU" b="1" i="1" smtClean="0">
                <a:solidFill>
                  <a:schemeClr val="accent2"/>
                </a:solidFill>
                <a:latin typeface="Academy" pitchFamily="2" charset="0"/>
              </a:rPr>
              <a:t>Мне пригодиться…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3" grpId="0"/>
      <p:bldP spid="778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accent2"/>
                </a:solidFill>
              </a:rPr>
              <a:t>ОБОРУДОВАНИЕ К УРОКУ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196975"/>
            <a:ext cx="7715250" cy="49291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Таблицы: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«Пищевые вещества»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«Яйца»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«Блюда из яиц»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«Правила безопасности»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«Сервировка стола»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Раздаточный материал: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Инструкционная карта «Отваривание яиц»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Инвентарь и посуда: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chemeClr val="accent2"/>
                </a:solidFill>
              </a:rPr>
              <a:t>Кастрюли, столовые ложки, миски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500563" y="1117600"/>
            <a:ext cx="446405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Древние народы считали яйцо прообразом Вселенной - из него родился мир, окружающий человека. Древние греки, римляне, египтяне и многие другие народы относились к яйцу как к символу рождения</a:t>
            </a:r>
          </a:p>
        </p:txBody>
      </p:sp>
      <p:pic>
        <p:nvPicPr>
          <p:cNvPr id="5123" name="Picture 8" descr="0_40ba0_c45fc3c_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42481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Картинка 159 из 2867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644900"/>
            <a:ext cx="19748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 descr="Картинка 134 из 362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2166" y="3454400"/>
            <a:ext cx="13684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Картинка 20 из 5885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122555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Картинка 5 из 199417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789363"/>
            <a:ext cx="139223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Картинка 118 из 165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9EAE3"/>
              </a:clrFrom>
              <a:clrTo>
                <a:srgbClr val="F9EA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557338"/>
            <a:ext cx="1439862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0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863" y="2158999"/>
            <a:ext cx="15843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accent2"/>
                </a:solidFill>
              </a:rPr>
              <a:t>ВИДЫ ЯИЦ</a:t>
            </a:r>
          </a:p>
        </p:txBody>
      </p:sp>
      <p:sp>
        <p:nvSpPr>
          <p:cNvPr id="6154" name="Text Box 29"/>
          <p:cNvSpPr txBox="1">
            <a:spLocks noChangeArrowheads="1"/>
          </p:cNvSpPr>
          <p:nvPr/>
        </p:nvSpPr>
        <p:spPr bwMode="auto">
          <a:xfrm>
            <a:off x="2685973" y="5157192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гусиные</a:t>
            </a:r>
          </a:p>
        </p:txBody>
      </p:sp>
      <p:sp>
        <p:nvSpPr>
          <p:cNvPr id="6155" name="Text Box 30"/>
          <p:cNvSpPr txBox="1">
            <a:spLocks noChangeArrowheads="1"/>
          </p:cNvSpPr>
          <p:nvPr/>
        </p:nvSpPr>
        <p:spPr bwMode="auto">
          <a:xfrm>
            <a:off x="611188" y="2997200"/>
            <a:ext cx="1873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утиные</a:t>
            </a:r>
          </a:p>
        </p:txBody>
      </p:sp>
      <p:sp>
        <p:nvSpPr>
          <p:cNvPr id="6156" name="Text Box 31"/>
          <p:cNvSpPr txBox="1">
            <a:spLocks noChangeArrowheads="1"/>
          </p:cNvSpPr>
          <p:nvPr/>
        </p:nvSpPr>
        <p:spPr bwMode="auto">
          <a:xfrm>
            <a:off x="4373679" y="3719512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индюшачьи</a:t>
            </a:r>
          </a:p>
        </p:txBody>
      </p:sp>
      <p:sp>
        <p:nvSpPr>
          <p:cNvPr id="6157" name="Text Box 32"/>
          <p:cNvSpPr txBox="1">
            <a:spLocks noChangeArrowheads="1"/>
          </p:cNvSpPr>
          <p:nvPr/>
        </p:nvSpPr>
        <p:spPr bwMode="auto">
          <a:xfrm>
            <a:off x="6659563" y="2997200"/>
            <a:ext cx="2266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перепелиные</a:t>
            </a:r>
          </a:p>
        </p:txBody>
      </p:sp>
      <p:sp>
        <p:nvSpPr>
          <p:cNvPr id="6158" name="Text Box 33"/>
          <p:cNvSpPr txBox="1">
            <a:spLocks noChangeArrowheads="1"/>
          </p:cNvSpPr>
          <p:nvPr/>
        </p:nvSpPr>
        <p:spPr bwMode="auto">
          <a:xfrm>
            <a:off x="755650" y="6021388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куриные</a:t>
            </a:r>
          </a:p>
        </p:txBody>
      </p:sp>
      <p:sp>
        <p:nvSpPr>
          <p:cNvPr id="6159" name="Text Box 34"/>
          <p:cNvSpPr txBox="1">
            <a:spLocks noChangeArrowheads="1"/>
          </p:cNvSpPr>
          <p:nvPr/>
        </p:nvSpPr>
        <p:spPr bwMode="auto">
          <a:xfrm>
            <a:off x="6877050" y="6021388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</a:rPr>
              <a:t>страусиные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539750" y="1268413"/>
            <a:ext cx="86042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chemeClr val="accent2"/>
                </a:solidFill>
              </a:rPr>
              <a:t>В одном яйце /70 калорий/ находится 13 главных витаминов и минералов. Усваиваются яйца почти полностью – на 98 процентов.</a:t>
            </a:r>
          </a:p>
        </p:txBody>
      </p:sp>
      <p:pic>
        <p:nvPicPr>
          <p:cNvPr id="7171" name="Picture 7" descr="Картинка 32 из 5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9FA"/>
              </a:clrFrom>
              <a:clrTo>
                <a:srgbClr val="F5F9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520950"/>
            <a:ext cx="6985000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8"/>
          <p:cNvSpPr txBox="1">
            <a:spLocks noChangeArrowheads="1"/>
          </p:cNvSpPr>
          <p:nvPr/>
        </p:nvSpPr>
        <p:spPr bwMode="auto">
          <a:xfrm>
            <a:off x="395288" y="476250"/>
            <a:ext cx="84248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ПИТАТЕЛЬНАЯ ЦЕННОСТЬ ЯИЦ</a:t>
            </a:r>
          </a:p>
        </p:txBody>
      </p:sp>
      <p:pic>
        <p:nvPicPr>
          <p:cNvPr id="7173" name="Picture 10" descr="eg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4797425"/>
            <a:ext cx="9842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Картинка 2 из 3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241425"/>
            <a:ext cx="7488237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accent2"/>
                </a:solidFill>
              </a:rPr>
              <a:t>СТРОЕНИЕ ЯЙЦА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9" descr="Картинка 1 из 12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105150"/>
            <a:ext cx="42481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0" descr="0_14916_e856acff_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141663"/>
            <a:ext cx="267652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21"/>
          <p:cNvSpPr>
            <a:spLocks noChangeArrowheads="1"/>
          </p:cNvSpPr>
          <p:nvPr/>
        </p:nvSpPr>
        <p:spPr bwMode="auto">
          <a:xfrm>
            <a:off x="900113" y="1557338"/>
            <a:ext cx="41751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Диетические –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не позднее 7 суток</a:t>
            </a:r>
          </a:p>
        </p:txBody>
      </p:sp>
      <p:sp>
        <p:nvSpPr>
          <p:cNvPr id="9221" name="Rectangle 22"/>
          <p:cNvSpPr>
            <a:spLocks noChangeArrowheads="1"/>
          </p:cNvSpPr>
          <p:nvPr/>
        </p:nvSpPr>
        <p:spPr bwMode="auto">
          <a:xfrm>
            <a:off x="5076825" y="1557338"/>
            <a:ext cx="35290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Столовые –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accent2"/>
                </a:solidFill>
              </a:rPr>
              <a:t>с 8 по 25 день</a:t>
            </a:r>
          </a:p>
        </p:txBody>
      </p:sp>
      <p:sp>
        <p:nvSpPr>
          <p:cNvPr id="9222" name="Text Box 23"/>
          <p:cNvSpPr txBox="1">
            <a:spLocks noChangeArrowheads="1"/>
          </p:cNvSpPr>
          <p:nvPr/>
        </p:nvSpPr>
        <p:spPr bwMode="auto">
          <a:xfrm>
            <a:off x="2843213" y="549275"/>
            <a:ext cx="3816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В ПРОДАЖЕ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5" descr="Картинка 143 из 24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708275"/>
            <a:ext cx="2170112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6" descr="ab2d2e741ccf2bc35482b71c8b6148da29b81c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573463"/>
            <a:ext cx="2368550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18"/>
          <p:cNvSpPr txBox="1">
            <a:spLocks noChangeArrowheads="1"/>
          </p:cNvSpPr>
          <p:nvPr/>
        </p:nvSpPr>
        <p:spPr bwMode="auto">
          <a:xfrm>
            <a:off x="900113" y="620713"/>
            <a:ext cx="7200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4000" b="1"/>
          </a:p>
        </p:txBody>
      </p:sp>
      <p:sp>
        <p:nvSpPr>
          <p:cNvPr id="10245" name="Rectangle 23"/>
          <p:cNvSpPr>
            <a:spLocks noChangeArrowheads="1"/>
          </p:cNvSpPr>
          <p:nvPr/>
        </p:nvSpPr>
        <p:spPr bwMode="auto">
          <a:xfrm>
            <a:off x="3203575" y="1484313"/>
            <a:ext cx="2787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chemeClr val="accent2"/>
                </a:solidFill>
              </a:rPr>
              <a:t>Овоскопы</a:t>
            </a:r>
          </a:p>
        </p:txBody>
      </p:sp>
      <p:sp>
        <p:nvSpPr>
          <p:cNvPr id="10246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2"/>
                </a:solidFill>
              </a:rPr>
              <a:t>ДОБРОКАЧЕСТВЕННОСТЬ ЯИЦ</a:t>
            </a:r>
          </a:p>
        </p:txBody>
      </p:sp>
      <p:pic>
        <p:nvPicPr>
          <p:cNvPr id="10247" name="Picture 25" descr="овоскоп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852738"/>
            <a:ext cx="26590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2708</TotalTime>
  <Words>482</Words>
  <Application>Microsoft Office PowerPoint</Application>
  <PresentationFormat>Экран (4:3)</PresentationFormat>
  <Paragraphs>118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Academy</vt:lpstr>
      <vt:lpstr>Arial</vt:lpstr>
      <vt:lpstr>Times New Roman</vt:lpstr>
      <vt:lpstr>Оформление по умолчанию</vt:lpstr>
      <vt:lpstr>ЯЙЦО. БЛЮДА ИЗ ЯИЦ. 5 класс</vt:lpstr>
      <vt:lpstr>ЦЕЛЬ УРОКА</vt:lpstr>
      <vt:lpstr>ОБОРУДОВАНИЕ К УРОКУ</vt:lpstr>
      <vt:lpstr>Презентация PowerPoint</vt:lpstr>
      <vt:lpstr>ВИДЫ ЯИЦ</vt:lpstr>
      <vt:lpstr>Презентация PowerPoint</vt:lpstr>
      <vt:lpstr>СТРОЕНИЕ ЯЙЦА</vt:lpstr>
      <vt:lpstr>Презентация PowerPoint</vt:lpstr>
      <vt:lpstr>ДОБРОКАЧЕСТВЕННОСТЬ ЯИЦ</vt:lpstr>
      <vt:lpstr>СВЕЖЕСТЬ ЯЙЦА </vt:lpstr>
      <vt:lpstr>ИСПОЛЬЗОВАНИЕ В КУЛИНАРИИ</vt:lpstr>
      <vt:lpstr>ИСПОЛЬЗОВАНИЕ В КУЛИНАРИИ</vt:lpstr>
      <vt:lpstr>ИСПОЛЬЗОВАНИЕ В КУЛИНАРИИ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ТЕХНИКА БЕЗОПАСНОСТИ</vt:lpstr>
      <vt:lpstr>Презентация PowerPoint</vt:lpstr>
      <vt:lpstr>ПРОФЕССИИ </vt:lpstr>
      <vt:lpstr>ПРОФЕССИИ </vt:lpstr>
      <vt:lpstr>ВОПРОСЫ ДЛЯ ПРОВЕРКИ:</vt:lpstr>
      <vt:lpstr>Я узнала… Я научилась… Мне пригодиться…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саша федотов</cp:lastModifiedBy>
  <cp:revision>57</cp:revision>
  <dcterms:created xsi:type="dcterms:W3CDTF">2010-02-14T07:32:59Z</dcterms:created>
  <dcterms:modified xsi:type="dcterms:W3CDTF">2020-04-04T18:05:31Z</dcterms:modified>
</cp:coreProperties>
</file>