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74" r:id="rId4"/>
    <p:sldId id="271" r:id="rId5"/>
    <p:sldId id="278" r:id="rId6"/>
    <p:sldId id="277" r:id="rId7"/>
    <p:sldId id="279" r:id="rId8"/>
    <p:sldId id="28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07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084775-6399-46CF-9E83-41174CDEE3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7C9B81F-C347-4BEF-BFDF-29C42F48304A}" type="datetimeFigureOut">
              <a:rPr lang="en-US" smtClean="0"/>
              <a:pPr/>
              <a:t>11/17/2015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404664"/>
            <a:ext cx="7406640" cy="194421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>
                <a:solidFill>
                  <a:srgbClr val="0070C0"/>
                </a:solidFill>
              </a:rPr>
              <a:t>    </a:t>
            </a:r>
            <a:r>
              <a:rPr lang="ru-RU" sz="4000" b="1" i="1" dirty="0" smtClean="0">
                <a:solidFill>
                  <a:srgbClr val="0070C0"/>
                </a:solidFill>
              </a:rPr>
              <a:t>Дымковская игрушка.</a:t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r>
              <a:rPr lang="ru-RU" sz="4000" b="1" i="1" dirty="0" smtClean="0">
                <a:solidFill>
                  <a:srgbClr val="0070C0"/>
                </a:solidFill>
              </a:rPr>
              <a:t> Конь ты мой,  игривый.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365104"/>
            <a:ext cx="4608512" cy="2304256"/>
          </a:xfrm>
        </p:spPr>
        <p:txBody>
          <a:bodyPr>
            <a:normAutofit/>
          </a:bodyPr>
          <a:lstStyle/>
          <a:p>
            <a:endParaRPr lang="ru-RU" sz="2000" b="1" i="1" dirty="0" smtClean="0"/>
          </a:p>
          <a:p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2896"/>
            <a:ext cx="3376613" cy="2528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artlib_gallery-84498-b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571744"/>
            <a:ext cx="2236375" cy="23726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400" b="1" i="1" dirty="0" smtClean="0">
                <a:solidFill>
                  <a:srgbClr val="0070C0"/>
                </a:solidFill>
              </a:rPr>
              <a:t>Из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717032"/>
            <a:ext cx="8178112" cy="28803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i="1" dirty="0" err="1" smtClean="0">
                <a:solidFill>
                  <a:srgbClr val="0070C0"/>
                </a:solidFill>
              </a:rPr>
              <a:t>Ды́мковская</a:t>
            </a:r>
            <a:r>
              <a:rPr lang="ru-RU" sz="2400" b="1" i="1" dirty="0" smtClean="0">
                <a:solidFill>
                  <a:srgbClr val="0070C0"/>
                </a:solidFill>
              </a:rPr>
              <a:t> игрушка,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вя́тская</a:t>
            </a:r>
            <a:r>
              <a:rPr lang="ru-RU" sz="2400" b="1" i="1" dirty="0" smtClean="0">
                <a:solidFill>
                  <a:srgbClr val="0070C0"/>
                </a:solidFill>
              </a:rPr>
              <a:t> игрушка,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ки́ровская</a:t>
            </a:r>
            <a:r>
              <a:rPr lang="ru-RU" sz="2400" b="1" i="1" dirty="0" smtClean="0">
                <a:solidFill>
                  <a:srgbClr val="0070C0"/>
                </a:solidFill>
              </a:rPr>
              <a:t> игрушка — один из русских народных глиняных художественных промыслов. Возник в заречной слободе Дымково близ г. Вятка (ныне на территории г. Кирова).</a:t>
            </a:r>
          </a:p>
          <a:p>
            <a:pPr algn="just"/>
            <a:r>
              <a:rPr lang="ru-RU" sz="2400" b="1" i="1" dirty="0" smtClean="0">
                <a:solidFill>
                  <a:srgbClr val="0070C0"/>
                </a:solidFill>
              </a:rPr>
              <a:t>Аналог дымковской игрушки отсутствует. Яркая, нарядная дымковская игрушка стала своеобразным символом Вятской земли.</a:t>
            </a:r>
          </a:p>
          <a:p>
            <a:endParaRPr lang="ru-RU" dirty="0"/>
          </a:p>
        </p:txBody>
      </p:sp>
      <p:pic>
        <p:nvPicPr>
          <p:cNvPr id="4" name="Picture 2" descr="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4214813" cy="2821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Света\Pictures\5a3f36b7d3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72816"/>
            <a:ext cx="3314700" cy="1657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/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r>
              <a:rPr lang="ru-RU" sz="4000" b="1" i="1" dirty="0" smtClean="0">
                <a:solidFill>
                  <a:srgbClr val="0070C0"/>
                </a:solidFill>
              </a:rPr>
              <a:t/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r>
              <a:rPr lang="ru-RU" sz="4000" b="1" i="1" dirty="0" smtClean="0">
                <a:solidFill>
                  <a:srgbClr val="0070C0"/>
                </a:solidFill>
              </a:rPr>
              <a:t>Элементы дымковской росписи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3501008"/>
            <a:ext cx="8034096" cy="3096344"/>
          </a:xfrm>
        </p:spPr>
        <p:txBody>
          <a:bodyPr>
            <a:normAutofit lnSpcReduction="10000"/>
          </a:bodyPr>
          <a:lstStyle/>
          <a:p>
            <a:pPr algn="just"/>
            <a:endParaRPr lang="ru-RU" sz="2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/>
            <a:endParaRPr lang="ru-RU" sz="2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solidFill>
                  <a:srgbClr val="0070C0"/>
                </a:solidFill>
                <a:cs typeface="Times New Roman" pitchFamily="18" charset="0"/>
              </a:rPr>
              <a:t>Что бы не изображала дымковская игрушка, её всегда можно отличить своей неповторимой нарядной раскраской. На белом фоне очень весело смотрятся синий, голубой, зелёный, жёлто-оранжевый, малиновый цвета. Их может быть до десяти. </a:t>
            </a:r>
          </a:p>
          <a:p>
            <a:pPr algn="just"/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:\Users\Света\Pictures\co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-315416"/>
            <a:ext cx="656301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вета\Pictures\f5e8dda5546e673aa07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772816"/>
            <a:ext cx="3136392" cy="23802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Света\Pictures\5a3f36b7d35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916832"/>
            <a:ext cx="3115662" cy="223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3333FF"/>
                </a:solidFill>
                <a:latin typeface="Monotype Corsiva" pitchFamily="66" charset="0"/>
              </a:rPr>
              <a:t/>
            </a:r>
            <a:br>
              <a:rPr lang="ru-RU" sz="4400" b="1" i="1" dirty="0" smtClean="0">
                <a:solidFill>
                  <a:srgbClr val="3333FF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514955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/>
            <a:r>
              <a:rPr lang="ru-RU" sz="3800" b="1" i="1" dirty="0" smtClean="0">
                <a:solidFill>
                  <a:srgbClr val="0070C0"/>
                </a:solidFill>
                <a:cs typeface="Times New Roman" pitchFamily="18" charset="0"/>
              </a:rPr>
              <a:t>Орнамент всегда прост: клетки, полоски, круги, точки, ромбики, зигзаги в разных сочетаниях. Но эти простые геометрические узоры несут некую информацию. Например, синяя волнистая полоса обозначает воду, перекрещенные полоски – сруб колодца, круг с серединкой-звёздочкой – солнце и другие светила.</a:t>
            </a:r>
            <a:endParaRPr lang="ru-RU" sz="3800" b="1" i="1" dirty="0" smtClean="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C:\Users\Света\Pictures\con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-315416"/>
            <a:ext cx="656301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75856" y="1628800"/>
            <a:ext cx="3280618" cy="2221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6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Приёмы лепки и росписи</a:t>
            </a:r>
            <a:endParaRPr lang="ru-RU" sz="4000" b="1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" name="Содержимое 6" descr="C:\Users\Света\Pictures\2cbfa35131bdc5801bb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3929158" cy="541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48200" y="3938589"/>
            <a:ext cx="2660104" cy="7145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Рисунок 13" descr="C:\Users\Света\Pictures\6978a2f3284effda61c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268760"/>
            <a:ext cx="3442716" cy="51915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5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9144000" cy="5762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Этапы </a:t>
            </a:r>
            <a:r>
              <a:rPr lang="ru-RU" sz="4000" b="1" i="1" dirty="0">
                <a:solidFill>
                  <a:srgbClr val="0070C0"/>
                </a:solidFill>
              </a:rPr>
              <a:t>лепки игрушки</a:t>
            </a:r>
          </a:p>
        </p:txBody>
      </p:sp>
      <p:pic>
        <p:nvPicPr>
          <p:cNvPr id="6554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3622675"/>
            <a:ext cx="2987675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975"/>
            <a:ext cx="30591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9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7213" y="1196975"/>
            <a:ext cx="29876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50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1400" y="1196975"/>
            <a:ext cx="29876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51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621088"/>
            <a:ext cx="305911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52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2138" y="3644900"/>
            <a:ext cx="29527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изготовление </a:t>
            </a:r>
            <a:r>
              <a:rPr lang="ru-RU" sz="2400" b="1" i="1" dirty="0" smtClean="0">
                <a:solidFill>
                  <a:srgbClr val="0070C0"/>
                </a:solidFill>
              </a:rPr>
              <a:t>(лепка) дымковской игрушки;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роспись дымковской игрушки: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400" i="1" dirty="0"/>
          </a:p>
        </p:txBody>
      </p:sp>
      <p:pic>
        <p:nvPicPr>
          <p:cNvPr id="4" name="Рисунок 3" descr="C:\Users\Света\Pictures\con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36" y="-243397"/>
            <a:ext cx="6933247" cy="167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вета\Pictures\Новая папка (2)\DSC_04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924944"/>
            <a:ext cx="2305437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Света\Pictures\Новая папка (2)\DSC_043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852936"/>
            <a:ext cx="3126667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Света\Pictures\Новая папка (2)\DSC_044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869160"/>
            <a:ext cx="3371011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912" y="260648"/>
            <a:ext cx="7962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/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«Конь»</a:t>
            </a:r>
            <a:endParaRPr lang="ru-RU" sz="2700" i="1" dirty="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708920"/>
            <a:ext cx="8178112" cy="388843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i="1" dirty="0" smtClean="0">
                <a:solidFill>
                  <a:schemeClr val="accent5"/>
                </a:solidFill>
              </a:rPr>
              <a:t>Кони глиняные мчатся</a:t>
            </a:r>
            <a:br>
              <a:rPr lang="ru-RU" sz="5100" i="1" dirty="0" smtClean="0">
                <a:solidFill>
                  <a:schemeClr val="accent5"/>
                </a:solidFill>
              </a:rPr>
            </a:br>
            <a:r>
              <a:rPr lang="ru-RU" sz="5100" i="1" dirty="0" smtClean="0">
                <a:solidFill>
                  <a:schemeClr val="accent5"/>
                </a:solidFill>
              </a:rPr>
              <a:t>На подставках, что есть сил.</a:t>
            </a:r>
            <a:br>
              <a:rPr lang="ru-RU" sz="5100" i="1" dirty="0" smtClean="0">
                <a:solidFill>
                  <a:schemeClr val="accent5"/>
                </a:solidFill>
              </a:rPr>
            </a:br>
            <a:r>
              <a:rPr lang="ru-RU" sz="5100" i="1" dirty="0" smtClean="0">
                <a:solidFill>
                  <a:schemeClr val="accent5"/>
                </a:solidFill>
              </a:rPr>
              <a:t>И за хвост не удержаться,</a:t>
            </a:r>
            <a:br>
              <a:rPr lang="ru-RU" sz="5100" i="1" dirty="0" smtClean="0">
                <a:solidFill>
                  <a:schemeClr val="accent5"/>
                </a:solidFill>
              </a:rPr>
            </a:br>
            <a:r>
              <a:rPr lang="ru-RU" sz="5100" i="1" dirty="0" smtClean="0">
                <a:solidFill>
                  <a:schemeClr val="accent5"/>
                </a:solidFill>
              </a:rPr>
              <a:t>Если гриву упустил</a:t>
            </a:r>
            <a:r>
              <a:rPr lang="ru-RU" sz="5100" dirty="0" smtClean="0">
                <a:solidFill>
                  <a:schemeClr val="accent5"/>
                </a:solidFill>
              </a:rPr>
              <a:t>.</a:t>
            </a:r>
          </a:p>
          <a:p>
            <a:pPr algn="just">
              <a:buNone/>
            </a:pPr>
            <a:r>
              <a:rPr lang="ru-RU" sz="5100" b="1" i="1" dirty="0" smtClean="0">
                <a:solidFill>
                  <a:srgbClr val="0070C0"/>
                </a:solidFill>
              </a:rPr>
              <a:t>               Наша </a:t>
            </a:r>
            <a:r>
              <a:rPr lang="ru-RU" sz="5100" b="1" i="1" dirty="0" smtClean="0">
                <a:solidFill>
                  <a:srgbClr val="0070C0"/>
                </a:solidFill>
              </a:rPr>
              <a:t>презентация </a:t>
            </a:r>
            <a:r>
              <a:rPr lang="ru-RU" sz="5100" b="1" i="1" dirty="0" smtClean="0">
                <a:solidFill>
                  <a:srgbClr val="0070C0"/>
                </a:solidFill>
              </a:rPr>
              <a:t>– конь. Этот конь особенный.</a:t>
            </a:r>
            <a:r>
              <a:rPr lang="en-US" sz="5100" b="1" i="1" dirty="0" smtClean="0">
                <a:solidFill>
                  <a:srgbClr val="0070C0"/>
                </a:solidFill>
              </a:rPr>
              <a:t> </a:t>
            </a:r>
            <a:r>
              <a:rPr lang="ru-RU" sz="5100" b="1" i="1" dirty="0" smtClean="0">
                <a:solidFill>
                  <a:srgbClr val="0070C0"/>
                </a:solidFill>
              </a:rPr>
              <a:t>В</a:t>
            </a:r>
            <a:r>
              <a:rPr lang="ru-RU" sz="5100" b="1" i="1" dirty="0" smtClean="0">
                <a:solidFill>
                  <a:srgbClr val="0070C0"/>
                </a:solidFill>
              </a:rPr>
              <a:t>ыполнили </a:t>
            </a:r>
            <a:r>
              <a:rPr lang="ru-RU" sz="5100" b="1" i="1" dirty="0" smtClean="0">
                <a:solidFill>
                  <a:srgbClr val="0070C0"/>
                </a:solidFill>
              </a:rPr>
              <a:t>его в дымковской росписи. Использовали элементы этой росписи – крупный синий горох в сочетании с мелким красным. Этот конь добродушный, ласковый по характеру. Он символизирует сказочный образ. Когда мы его лепили, то перед нами являлся образ коня из сказки. </a:t>
            </a:r>
          </a:p>
          <a:p>
            <a:endParaRPr lang="ru-RU" dirty="0"/>
          </a:p>
        </p:txBody>
      </p:sp>
      <p:pic>
        <p:nvPicPr>
          <p:cNvPr id="4" name="Рисунок 3" descr="C:\Users\Света\Pictures\con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-171400"/>
            <a:ext cx="6933247" cy="167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28625"/>
            <a:ext cx="9144000" cy="619283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163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               Дымковская игрушка.  Конь ты мой,  игривый. </vt:lpstr>
      <vt:lpstr>Из истории</vt:lpstr>
      <vt:lpstr>  Элементы дымковской росписи</vt:lpstr>
      <vt:lpstr> </vt:lpstr>
      <vt:lpstr>Приёмы лепки и росписи</vt:lpstr>
      <vt:lpstr>Этапы лепки игрушки</vt:lpstr>
      <vt:lpstr>        </vt:lpstr>
      <vt:lpstr>      «Конь»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проекта:              Дымковская игрушка.  Конь ты мой,  игривый.</dc:title>
  <dc:creator>Света</dc:creator>
  <cp:lastModifiedBy>Angel</cp:lastModifiedBy>
  <cp:revision>40</cp:revision>
  <dcterms:created xsi:type="dcterms:W3CDTF">2012-12-02T12:10:38Z</dcterms:created>
  <dcterms:modified xsi:type="dcterms:W3CDTF">2015-11-17T11:34:54Z</dcterms:modified>
</cp:coreProperties>
</file>