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2" r:id="rId3"/>
    <p:sldId id="264" r:id="rId4"/>
    <p:sldId id="263" r:id="rId5"/>
    <p:sldId id="265" r:id="rId6"/>
    <p:sldId id="267" r:id="rId7"/>
    <p:sldId id="268" r:id="rId8"/>
    <p:sldId id="266" r:id="rId9"/>
    <p:sldId id="275" r:id="rId10"/>
    <p:sldId id="276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1FA18-820E-4C51-A64F-8682FE33FA9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1EEFC-0069-4C66-A8D7-D8CB3E95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xey\Desktop\7719cc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779"/>
            <a:ext cx="9143999" cy="68404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1412776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entury Gothic" pitchFamily="34" charset="0"/>
              </a:rPr>
              <a:t>УРОК РУССКОГО ЯЗЫКА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entury Gothic" pitchFamily="34" charset="0"/>
              </a:rPr>
              <a:t>2 класс</a:t>
            </a:r>
            <a:endParaRPr lang="ru-RU" sz="40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pic>
        <p:nvPicPr>
          <p:cNvPr id="1027" name="Picture 3" descr="C:\Users\Alexey\Desktop\sol.v_pa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492896"/>
            <a:ext cx="3737696" cy="3737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 PowerPoint Штан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051720" y="260649"/>
            <a:ext cx="480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Comic Sans MS" pitchFamily="66" charset="0"/>
              </a:rPr>
              <a:t> Игра «Угадай-ка»</a:t>
            </a:r>
            <a:endParaRPr lang="ru-RU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060848"/>
            <a:ext cx="5886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/>
          </a:p>
          <a:p>
            <a:endParaRPr lang="ru-RU" sz="3600" b="1" dirty="0" smtClean="0"/>
          </a:p>
        </p:txBody>
      </p:sp>
      <p:pic>
        <p:nvPicPr>
          <p:cNvPr id="4100" name="Picture 4" descr="Месси дает урок футб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462" y="1556792"/>
            <a:ext cx="2906554" cy="1816596"/>
          </a:xfrm>
          <a:prstGeom prst="rect">
            <a:avLst/>
          </a:prstGeom>
          <a:noFill/>
        </p:spPr>
      </p:pic>
      <p:pic>
        <p:nvPicPr>
          <p:cNvPr id="4102" name="Picture 6" descr="%D0%BF%D0%BB%D0%BE%D0%B2%D0%B5%D1%86%3A+%D0%9F%D0%BB%D0%B0%D0%B2%D0%B0%D1%82%D0%B5%D0%BB%D1%8C%D0%BD%D1%8B%D0%B9+%D1%82%D0%B5%D0%BC%D0%B0+%D0%B8%D0%B7%D0%BE%D0%B1%D1%80%D0%B0%D0%B6%D0%B5%D0%BD%D0%B8%D0%B5+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717032"/>
            <a:ext cx="333375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Alexey\Desktop\1423996653_zolotaya-med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9127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628800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Фигуристы   катаются  на коньках.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Лыжники  мчатся  с  горы.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Футболисты  пинают  мяч.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Пловцы  любят  плавать.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60649"/>
            <a:ext cx="5742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Назовите глаголы.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Докажите, что это глаголы.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XP\Рабочий стол\Для текущей работы\Открытый урок\1.jpe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316636">
            <a:off x="0" y="941388"/>
            <a:ext cx="4787900" cy="465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572000" y="228600"/>
            <a:ext cx="45720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66FF"/>
                </a:solidFill>
              </a:rPr>
              <a:t>С неба </a:t>
            </a:r>
            <a:r>
              <a:rPr lang="ru-RU" sz="3200" b="1" i="1" u="sng" dirty="0" smtClean="0">
                <a:solidFill>
                  <a:srgbClr val="0066FF"/>
                </a:solidFill>
              </a:rPr>
              <a:t>смотрит</a:t>
            </a:r>
            <a:r>
              <a:rPr lang="ru-RU" sz="3200" b="1" i="1" dirty="0" smtClean="0">
                <a:solidFill>
                  <a:srgbClr val="0066FF"/>
                </a:solidFill>
              </a:rPr>
              <a:t> солнце</a:t>
            </a:r>
            <a:br>
              <a:rPr lang="ru-RU" sz="3200" b="1" i="1" dirty="0" smtClean="0">
                <a:solidFill>
                  <a:srgbClr val="0066FF"/>
                </a:solidFill>
              </a:rPr>
            </a:br>
            <a:r>
              <a:rPr lang="ru-RU" sz="3200" b="1" i="1" dirty="0" smtClean="0">
                <a:solidFill>
                  <a:srgbClr val="0066FF"/>
                </a:solidFill>
              </a:rPr>
              <a:t>Миллионы лет.</a:t>
            </a:r>
            <a:br>
              <a:rPr lang="ru-RU" sz="3200" b="1" i="1" dirty="0" smtClean="0">
                <a:solidFill>
                  <a:srgbClr val="0066FF"/>
                </a:solidFill>
              </a:rPr>
            </a:br>
            <a:r>
              <a:rPr lang="ru-RU" sz="3200" b="1" i="1" u="sng" dirty="0" smtClean="0">
                <a:solidFill>
                  <a:srgbClr val="0066FF"/>
                </a:solidFill>
              </a:rPr>
              <a:t>Льет</a:t>
            </a:r>
            <a:r>
              <a:rPr lang="ru-RU" sz="3200" b="1" i="1" dirty="0" smtClean="0">
                <a:solidFill>
                  <a:srgbClr val="0066FF"/>
                </a:solidFill>
              </a:rPr>
              <a:t> на землю солнце</a:t>
            </a:r>
            <a:br>
              <a:rPr lang="ru-RU" sz="3200" b="1" i="1" dirty="0" smtClean="0">
                <a:solidFill>
                  <a:srgbClr val="0066FF"/>
                </a:solidFill>
              </a:rPr>
            </a:br>
            <a:r>
              <a:rPr lang="ru-RU" sz="3200" b="1" i="1" dirty="0" smtClean="0">
                <a:solidFill>
                  <a:srgbClr val="0066FF"/>
                </a:solidFill>
              </a:rPr>
              <a:t>И тепло и свет.</a:t>
            </a:r>
            <a:r>
              <a:rPr lang="ru-RU" dirty="0" smtClean="0">
                <a:solidFill>
                  <a:srgbClr val="0066FF"/>
                </a:solidFill>
              </a:rPr>
              <a:t/>
            </a:r>
            <a:br>
              <a:rPr lang="ru-RU" dirty="0" smtClean="0">
                <a:solidFill>
                  <a:srgbClr val="0066FF"/>
                </a:solidFill>
              </a:rPr>
            </a:br>
            <a:endParaRPr lang="ru-RU" dirty="0">
              <a:solidFill>
                <a:srgbClr val="0066FF"/>
              </a:solidFill>
            </a:endParaRPr>
          </a:p>
        </p:txBody>
      </p:sp>
      <p:pic>
        <p:nvPicPr>
          <p:cNvPr id="4" name="Picture 2" descr="Спасибо! - Лидия Андреевна Лазарев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590800"/>
            <a:ext cx="5410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Alexey\Desktop\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262689" cy="3252068"/>
          </a:xfrm>
        </p:spPr>
        <p:txBody>
          <a:bodyPr>
            <a:normAutofit fontScale="62500" lnSpcReduction="20000"/>
          </a:bodyPr>
          <a:lstStyle/>
          <a:p>
            <a:pPr marL="514350" indent="-514350" algn="ctr">
              <a:buFont typeface="Arial" pitchFamily="34" charset="0"/>
              <a:buNone/>
            </a:pPr>
            <a:r>
              <a:rPr lang="ru-RU" sz="6000" b="1" i="1" dirty="0" smtClean="0">
                <a:solidFill>
                  <a:srgbClr val="FF0000"/>
                </a:solidFill>
              </a:rPr>
              <a:t>Задачи урока:</a:t>
            </a:r>
          </a:p>
          <a:p>
            <a:pPr marL="514350" indent="-514350">
              <a:buFont typeface="Arial" pitchFamily="34" charset="0"/>
              <a:buNone/>
            </a:pPr>
            <a:r>
              <a:rPr lang="ru-RU" sz="6000" b="1" dirty="0" smtClean="0"/>
              <a:t>1. Будем учиться находить глаголы </a:t>
            </a:r>
          </a:p>
          <a:p>
            <a:pPr marL="514350" indent="-514350">
              <a:buFont typeface="Arial" pitchFamily="34" charset="0"/>
              <a:buNone/>
            </a:pPr>
            <a:r>
              <a:rPr lang="ru-RU" sz="6000" b="1" dirty="0" smtClean="0"/>
              <a:t>2. Правильно ставить вопросы</a:t>
            </a:r>
          </a:p>
          <a:p>
            <a:pPr marL="514350" indent="-514350">
              <a:buFont typeface="Arial" pitchFamily="34" charset="0"/>
              <a:buNone/>
            </a:pPr>
            <a:r>
              <a:rPr lang="ru-RU" sz="6000" b="1" dirty="0" smtClean="0"/>
              <a:t>3.Отличать глаголы от других частей речи.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476672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Тема урока: </a:t>
            </a:r>
            <a:r>
              <a:rPr lang="ru-RU" sz="4000" b="1" dirty="0" smtClean="0"/>
              <a:t>Что </a:t>
            </a:r>
            <a:r>
              <a:rPr lang="ru-RU" sz="4000" b="1" smtClean="0"/>
              <a:t>такое глагол?.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chemeClr val="bg2"/>
                </a:solidFill>
                <a:latin typeface="Ariston" pitchFamily="66" charset="0"/>
              </a:rPr>
              <a:t>Минутка чистописания</a:t>
            </a:r>
            <a:endParaRPr lang="ru-RU" dirty="0">
              <a:solidFill>
                <a:schemeClr val="bg2"/>
              </a:solidFill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solidFill>
                  <a:schemeClr val="bg1"/>
                </a:solidFill>
                <a:latin typeface="Propisi" pitchFamily="2" charset="0"/>
              </a:rPr>
              <a:t>С  </a:t>
            </a:r>
            <a:r>
              <a:rPr lang="ru-RU" sz="6000" dirty="0" err="1" smtClean="0">
                <a:solidFill>
                  <a:schemeClr val="bg1"/>
                </a:solidFill>
                <a:latin typeface="Propisi" pitchFamily="2" charset="0"/>
              </a:rPr>
              <a:t>с</a:t>
            </a:r>
            <a:r>
              <a:rPr lang="ru-RU" sz="6000" dirty="0" smtClean="0">
                <a:solidFill>
                  <a:schemeClr val="bg1"/>
                </a:solidFill>
                <a:latin typeface="Propisi" pitchFamily="2" charset="0"/>
              </a:rPr>
              <a:t>   </a:t>
            </a:r>
            <a:r>
              <a:rPr lang="ru-RU" sz="6000" dirty="0" err="1" smtClean="0">
                <a:solidFill>
                  <a:schemeClr val="bg1"/>
                </a:solidFill>
                <a:latin typeface="Propisi" pitchFamily="2" charset="0"/>
              </a:rPr>
              <a:t>Са</a:t>
            </a:r>
            <a:r>
              <a:rPr lang="ru-RU" sz="6000" dirty="0" smtClean="0">
                <a:solidFill>
                  <a:schemeClr val="bg1"/>
                </a:solidFill>
                <a:latin typeface="Propisi" pitchFamily="2" charset="0"/>
              </a:rPr>
              <a:t>  см </a:t>
            </a:r>
          </a:p>
          <a:p>
            <a:pPr>
              <a:buNone/>
            </a:pPr>
            <a:r>
              <a:rPr lang="ru-RU" sz="6000" dirty="0" smtClean="0">
                <a:solidFill>
                  <a:schemeClr val="bg1"/>
                </a:solidFill>
                <a:latin typeface="Propisi" pitchFamily="2" charset="0"/>
              </a:rPr>
              <a:t>солнце солнышко</a:t>
            </a:r>
          </a:p>
          <a:p>
            <a:pPr>
              <a:buNone/>
            </a:pPr>
            <a:r>
              <a:rPr lang="ru-RU" sz="6000" dirty="0" smtClean="0">
                <a:solidFill>
                  <a:schemeClr val="bg1"/>
                </a:solidFill>
                <a:latin typeface="Propisi" pitchFamily="2" charset="0"/>
              </a:rPr>
              <a:t> Ярко светит солнышко.</a:t>
            </a:r>
            <a:endParaRPr lang="ru-RU" sz="60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1520" y="4077072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1520" y="4437112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1520" y="1700808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1520" y="1988840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1520" y="292494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1520" y="3212976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352" y="5733256"/>
            <a:ext cx="1008112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1520" y="508518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528" y="5445224"/>
            <a:ext cx="8640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3528" y="4941168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В предложении подчеркнуть основу предложения.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667000" y="609600"/>
            <a:ext cx="4267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7200" dirty="0"/>
              <a:t>   </a:t>
            </a:r>
            <a:endParaRPr lang="ru-RU" sz="8800" dirty="0"/>
          </a:p>
        </p:txBody>
      </p:sp>
      <p:pic>
        <p:nvPicPr>
          <p:cNvPr id="8203" name="Picture 11" descr="Frukti i jagodi (3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1862790" cy="2082552"/>
          </a:xfrm>
          <a:prstGeom prst="rect">
            <a:avLst/>
          </a:prstGeom>
          <a:noFill/>
        </p:spPr>
      </p:pic>
      <p:pic>
        <p:nvPicPr>
          <p:cNvPr id="6" name="Picture 8" descr="0dd6dfc150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6502" y="1628800"/>
            <a:ext cx="2466586" cy="2125539"/>
          </a:xfrm>
          <a:prstGeom prst="rect">
            <a:avLst/>
          </a:prstGeom>
          <a:noFill/>
        </p:spPr>
      </p:pic>
      <p:pic>
        <p:nvPicPr>
          <p:cNvPr id="7" name="Picture 12" descr="03967bd944c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3570" y="980728"/>
            <a:ext cx="2165705" cy="1568847"/>
          </a:xfrm>
          <a:prstGeom prst="rect">
            <a:avLst/>
          </a:prstGeom>
          <a:noFill/>
        </p:spPr>
      </p:pic>
      <p:pic>
        <p:nvPicPr>
          <p:cNvPr id="8" name="Picture 8" descr="Vzr_Fig_Konki_Botas_Dagmar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653136"/>
            <a:ext cx="1547974" cy="1774329"/>
          </a:xfrm>
          <a:prstGeom prst="rect">
            <a:avLst/>
          </a:prstGeom>
          <a:noFill/>
        </p:spPr>
      </p:pic>
      <p:pic>
        <p:nvPicPr>
          <p:cNvPr id="9" name="Picture 10" descr="lopata_12_b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287864">
            <a:off x="5433311" y="2308581"/>
            <a:ext cx="3173199" cy="2834725"/>
          </a:xfrm>
          <a:prstGeom prst="rect">
            <a:avLst/>
          </a:prstGeom>
          <a:noFill/>
        </p:spPr>
      </p:pic>
      <p:pic>
        <p:nvPicPr>
          <p:cNvPr id="10" name="Picture 8" descr="carrot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112208">
            <a:off x="2494496" y="3433827"/>
            <a:ext cx="1727795" cy="2747752"/>
          </a:xfrm>
          <a:prstGeom prst="rect">
            <a:avLst/>
          </a:prstGeom>
          <a:noFill/>
        </p:spPr>
      </p:pic>
      <p:pic>
        <p:nvPicPr>
          <p:cNvPr id="11" name="Picture 8" descr="3743309_posuda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4797152"/>
            <a:ext cx="2077391" cy="175279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259632" y="404664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СЛОВАРНАЯ     РАБОТА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exey\Desktop\tsvetyshhiy-may-shablon-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065478"/>
            <a:ext cx="932351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Зима недаром……..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…………….ее пора 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Весна в окно ……….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И………..  со двора.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00"/>
              </a:solidFill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39330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Злится, прошла, стучится, гонит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332656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Вставьте пропущенные слова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Alexey\Desktop\tsvetyshhiy-may-shablon-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63688" y="620688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ПРОВЕРЯЕМ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484784"/>
            <a:ext cx="65527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Зима недаром </a:t>
            </a:r>
            <a:r>
              <a:rPr lang="ru-RU" sz="3600" b="1" dirty="0" smtClean="0">
                <a:solidFill>
                  <a:srgbClr val="FF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злится,</a:t>
            </a:r>
            <a:br>
              <a:rPr lang="ru-RU" sz="3600" b="1" dirty="0" smtClean="0">
                <a:solidFill>
                  <a:srgbClr val="FF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Прошла</a:t>
            </a:r>
            <a:r>
              <a:rPr lang="ru-RU" sz="3600" b="1" dirty="0" smtClean="0">
                <a:solidFill>
                  <a:srgbClr val="00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  ее  пора -</a:t>
            </a:r>
            <a:br>
              <a:rPr lang="ru-RU" sz="3600" b="1" dirty="0" smtClean="0">
                <a:solidFill>
                  <a:srgbClr val="00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Весна в окно </a:t>
            </a:r>
            <a:r>
              <a:rPr lang="ru-RU" sz="3600" b="1" dirty="0" smtClean="0">
                <a:solidFill>
                  <a:srgbClr val="FF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стучится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И </a:t>
            </a:r>
            <a:r>
              <a:rPr lang="ru-RU" sz="3600" b="1" dirty="0" smtClean="0">
                <a:solidFill>
                  <a:srgbClr val="FF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гонит</a:t>
            </a:r>
            <a:r>
              <a:rPr lang="ru-RU" sz="3600" b="1" dirty="0" smtClean="0">
                <a:solidFill>
                  <a:srgbClr val="00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 со двора.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00"/>
              </a:solidFill>
              <a:latin typeface="Century" pitchFamily="18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                          Ф.Тютчев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lexey\Desktop\image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323850" y="333375"/>
            <a:ext cx="504031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Franklin Gothic Book" pitchFamily="34" charset="0"/>
              </a:rPr>
              <a:t>Глагол – это</a:t>
            </a:r>
          </a:p>
          <a:p>
            <a:r>
              <a:rPr lang="ru-RU" sz="3200" b="1" dirty="0">
                <a:latin typeface="Franklin Gothic Book" pitchFamily="34" charset="0"/>
              </a:rPr>
              <a:t>Обозначает                                     </a:t>
            </a:r>
          </a:p>
          <a:p>
            <a:r>
              <a:rPr lang="ru-RU" sz="3200" b="1" dirty="0">
                <a:latin typeface="Franklin Gothic Book" pitchFamily="34" charset="0"/>
              </a:rPr>
              <a:t>Отвечает на вопросы: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916238" y="333375"/>
            <a:ext cx="457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Franklin Gothic Book" pitchFamily="34" charset="0"/>
              </a:rPr>
              <a:t>часть речи.</a:t>
            </a:r>
            <a:r>
              <a:rPr lang="ru-RU" sz="3200" b="1" dirty="0">
                <a:latin typeface="Franklin Gothic Book" pitchFamily="34" charset="0"/>
              </a:rPr>
              <a:t>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43213" y="836613"/>
            <a:ext cx="5502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Franklin Gothic Book" pitchFamily="34" charset="0"/>
              </a:rPr>
              <a:t>действие предмета </a:t>
            </a:r>
            <a:r>
              <a:rPr lang="ru-RU" sz="3200" b="1" dirty="0">
                <a:latin typeface="Franklin Gothic Book" pitchFamily="34" charset="0"/>
              </a:rPr>
              <a:t>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932363" y="1341438"/>
            <a:ext cx="407193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Franklin Gothic Book" pitchFamily="34" charset="0"/>
              </a:rPr>
              <a:t>что делать?</a:t>
            </a:r>
          </a:p>
          <a:p>
            <a:r>
              <a:rPr lang="ru-RU" sz="3200" b="1" dirty="0">
                <a:solidFill>
                  <a:srgbClr val="FF0000"/>
                </a:solidFill>
                <a:latin typeface="Franklin Gothic Book" pitchFamily="34" charset="0"/>
              </a:rPr>
              <a:t>что сделать?</a:t>
            </a:r>
          </a:p>
          <a:p>
            <a:r>
              <a:rPr lang="ru-RU" sz="3200" b="1" dirty="0">
                <a:solidFill>
                  <a:srgbClr val="FF0000"/>
                </a:solidFill>
                <a:latin typeface="Franklin Gothic Book" pitchFamily="34" charset="0"/>
              </a:rPr>
              <a:t>что делал?</a:t>
            </a:r>
          </a:p>
          <a:p>
            <a:r>
              <a:rPr lang="ru-RU" sz="3200" b="1" dirty="0">
                <a:solidFill>
                  <a:srgbClr val="FF0000"/>
                </a:solidFill>
                <a:latin typeface="Franklin Gothic Book" pitchFamily="34" charset="0"/>
              </a:rPr>
              <a:t>что делает?</a:t>
            </a:r>
          </a:p>
          <a:p>
            <a:r>
              <a:rPr lang="ru-RU" sz="3200" b="1" dirty="0">
                <a:solidFill>
                  <a:srgbClr val="FF0000"/>
                </a:solidFill>
                <a:latin typeface="Franklin Gothic Book" pitchFamily="34" charset="0"/>
              </a:rPr>
              <a:t>что сделает?</a:t>
            </a:r>
          </a:p>
          <a:p>
            <a:r>
              <a:rPr lang="ru-RU" sz="3200" b="1" dirty="0">
                <a:solidFill>
                  <a:srgbClr val="FF0000"/>
                </a:solidFill>
                <a:latin typeface="Franklin Gothic Book" pitchFamily="34" charset="0"/>
              </a:rPr>
              <a:t>что будет делать?</a:t>
            </a:r>
          </a:p>
          <a:p>
            <a:r>
              <a:rPr lang="ru-RU" sz="3200" b="1" dirty="0">
                <a:solidFill>
                  <a:srgbClr val="FF0000"/>
                </a:solidFill>
                <a:latin typeface="Franklin Gothic Book" pitchFamily="34" charset="0"/>
              </a:rPr>
              <a:t>и т. д.</a:t>
            </a:r>
            <a:endParaRPr lang="ru-RU" sz="3200" b="1" dirty="0">
              <a:latin typeface="Franklin Gothic Book" pitchFamily="34" charset="0"/>
            </a:endParaRPr>
          </a:p>
          <a:p>
            <a:endParaRPr lang="ru-RU" sz="3200" b="1" dirty="0">
              <a:latin typeface="Franklin Gothic Book" pitchFamily="34" charset="0"/>
            </a:endParaRPr>
          </a:p>
          <a:p>
            <a:endParaRPr lang="ru-RU" sz="3200" b="1" dirty="0">
              <a:latin typeface="Franklin Gothic Book" pitchFamily="34" charset="0"/>
            </a:endParaRPr>
          </a:p>
        </p:txBody>
      </p:sp>
      <p:pic>
        <p:nvPicPr>
          <p:cNvPr id="9" name="Рисунок 8" descr="img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420888"/>
            <a:ext cx="3286125" cy="2304256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Шаблон PowerPoint Штан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91680" y="764704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</a:rPr>
              <a:t> Игра «Угадай-ка»</a:t>
            </a:r>
            <a:endParaRPr lang="ru-RU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204864"/>
            <a:ext cx="77768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</p:txBody>
      </p:sp>
      <p:pic>
        <p:nvPicPr>
          <p:cNvPr id="5124" name="Picture 4" descr="Фигурное катание картинки, фото, виде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132856"/>
            <a:ext cx="2681958" cy="2010167"/>
          </a:xfrm>
          <a:prstGeom prst="rect">
            <a:avLst/>
          </a:prstGeom>
          <a:noFill/>
        </p:spPr>
      </p:pic>
      <p:pic>
        <p:nvPicPr>
          <p:cNvPr id="5126" name="Picture 6" descr="зеленый лыжника мультфильма вектор фо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509120"/>
            <a:ext cx="3219450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150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Минутка чистописания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Igor</cp:lastModifiedBy>
  <cp:revision>27</cp:revision>
  <dcterms:created xsi:type="dcterms:W3CDTF">2016-02-19T17:24:52Z</dcterms:created>
  <dcterms:modified xsi:type="dcterms:W3CDTF">2020-04-04T14:04:59Z</dcterms:modified>
</cp:coreProperties>
</file>