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6" r:id="rId4"/>
    <p:sldId id="285" r:id="rId5"/>
    <p:sldId id="287" r:id="rId6"/>
    <p:sldId id="289" r:id="rId7"/>
    <p:sldId id="306" r:id="rId8"/>
    <p:sldId id="308" r:id="rId9"/>
    <p:sldId id="305" r:id="rId10"/>
    <p:sldId id="310" r:id="rId11"/>
    <p:sldId id="292" r:id="rId12"/>
    <p:sldId id="294" r:id="rId13"/>
    <p:sldId id="265" r:id="rId14"/>
    <p:sldId id="266" r:id="rId15"/>
    <p:sldId id="267" r:id="rId16"/>
    <p:sldId id="277" r:id="rId17"/>
    <p:sldId id="276" r:id="rId18"/>
    <p:sldId id="270" r:id="rId19"/>
    <p:sldId id="271" r:id="rId20"/>
    <p:sldId id="272" r:id="rId21"/>
    <p:sldId id="273" r:id="rId22"/>
    <p:sldId id="275" r:id="rId23"/>
    <p:sldId id="295" r:id="rId24"/>
    <p:sldId id="297" r:id="rId25"/>
    <p:sldId id="309" r:id="rId26"/>
    <p:sldId id="311" r:id="rId27"/>
    <p:sldId id="260" r:id="rId28"/>
    <p:sldId id="298" r:id="rId29"/>
    <p:sldId id="302" r:id="rId30"/>
    <p:sldId id="304" r:id="rId31"/>
    <p:sldId id="300" r:id="rId32"/>
    <p:sldId id="263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7" d="100"/>
          <a:sy n="57" d="100"/>
        </p:scale>
        <p:origin x="-15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1C898-C19B-4535-8AFD-13FA57571BE4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5DC8C-3D3C-4E17-AA6E-B0A8B07D1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D4630-AA0A-48A2-8F54-C688B2D77A8E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83884-0E7E-4CC8-9C08-ED0FA9660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533B6-D054-4572-90B0-DBFF878E8FC6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6401-DEAB-49A2-85EE-8B6788776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38472-0780-4161-98F9-88240AE22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59515-1FE0-433A-970D-786FFDA1F9A7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E5ED7-3A96-4962-98A0-8908D4C0F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981D7-97F4-4604-941E-9CA867C6174B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90C7A-1277-4D0A-84B5-C0524801C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F12A2-7A05-4997-8103-BEC27BCBD2B4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54B46-FB82-4B5A-8F86-682C541E4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ACBD-4EDD-456F-9048-8D505D6DCDE8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FD063-8884-455D-9818-3F134842B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57E93-9081-4C0A-9A4B-39B54FBA6D62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CFDDE-1F93-4C4A-B33F-2092127E0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F81CD-7724-4CCF-9E84-A6499256B2CF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97BEB-A721-460B-A748-02EE980A9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E8FC6-C222-44E7-AF85-EAEB8D281A8F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3DD8A-B59D-4262-A05E-0DF61530E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1D735-9B93-4DF1-97CB-42281D683B7A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D472A-2D4E-40EC-93B8-80345E485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AEE8E6-DDF6-4592-8FA1-2065075C8DED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2BF36C-C13F-457C-86FD-1863298D3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im5.asset.yvimg.kz/userimages/zubizu/XepvPo8croF4Y9INs3i21qeU66SqME.jpg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img-fotki.yandex.ru/get/3203/sdalekorij.10/0_2064b_37c230c2_XL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428596" y="357166"/>
            <a:ext cx="8001056" cy="53578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буду проявлять инициативу!»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готов к сотрудничеству!»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Р</a:t>
            </a: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          </a:t>
            </a: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K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           Н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>
              <a:buNone/>
            </a:pPr>
            <a:r>
              <a:rPr lang="ru-RU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1484784"/>
            <a:ext cx="5731121" cy="286232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Химические свойства</a:t>
            </a:r>
          </a:p>
          <a:p>
            <a:pPr algn="ctr">
              <a:defRPr/>
            </a:pPr>
            <a:r>
              <a:rPr lang="ru-RU" sz="6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оксидов</a:t>
            </a: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4140200" y="6308725"/>
            <a:ext cx="1511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dirty="0" smtClean="0">
                <a:solidFill>
                  <a:srgbClr val="0070C0"/>
                </a:solidFill>
                <a:latin typeface="AnastasiaScript" pitchFamily="2" charset="0"/>
              </a:rPr>
              <a:t>.</a:t>
            </a:r>
            <a:endParaRPr lang="ru-RU" sz="1100" dirty="0">
              <a:solidFill>
                <a:srgbClr val="0070C0"/>
              </a:solidFill>
              <a:latin typeface="AnastasiaScrip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428596" y="357166"/>
            <a:ext cx="8001056" cy="53578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буду проявлять инициативу!»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готов к сотрудничеству!»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1448"/>
            <a:ext cx="8715404" cy="6536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290"/>
            <a:ext cx="6620426" cy="49653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72132" y="1500174"/>
            <a:ext cx="178595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290"/>
            <a:ext cx="6620426" cy="49653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57818" y="1571612"/>
            <a:ext cx="207170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НЕЛЬЗЯ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Админ\Desktop\img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73171"/>
          <a:stretch>
            <a:fillRect/>
          </a:stretch>
        </p:blipFill>
        <p:spPr bwMode="auto">
          <a:xfrm>
            <a:off x="357159" y="214290"/>
            <a:ext cx="8572558" cy="24288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1714488"/>
            <a:ext cx="364333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 descr="C:\Users\Админ\Desktop\img13.jpg"/>
          <p:cNvPicPr>
            <a:picLocks noChangeAspect="1" noChangeArrowheads="1"/>
          </p:cNvPicPr>
          <p:nvPr/>
        </p:nvPicPr>
        <p:blipFill>
          <a:blip r:embed="rId2"/>
          <a:srcRect l="57103" t="59348" r="7383" b="2771"/>
          <a:stretch>
            <a:fillRect/>
          </a:stretch>
        </p:blipFill>
        <p:spPr bwMode="auto">
          <a:xfrm>
            <a:off x="2786050" y="2514594"/>
            <a:ext cx="5072098" cy="405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Админ\Desktop\img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3" y="214290"/>
            <a:ext cx="8358244" cy="58579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1071546"/>
            <a:ext cx="392909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ЗАПРЕЩАЕТСЯ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\Desktop\img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7501494" cy="56261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500826" y="3000372"/>
            <a:ext cx="2214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\Desktop\img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7501494" cy="56261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500826" y="3000372"/>
            <a:ext cx="221457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Куда ни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глянь-кругом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……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1bd80ae9608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BCC3D6"/>
              </a:clrFrom>
              <a:clrTo>
                <a:srgbClr val="BCC3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785926"/>
            <a:ext cx="3071834" cy="20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Картинка 1 из 1242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7045" t="5782" r="15990" b="9983"/>
          <a:stretch>
            <a:fillRect/>
          </a:stretch>
        </p:blipFill>
        <p:spPr bwMode="auto">
          <a:xfrm>
            <a:off x="6000728" y="1571612"/>
            <a:ext cx="3143272" cy="2571768"/>
          </a:xfrm>
          <a:prstGeom prst="rect">
            <a:avLst/>
          </a:prstGeom>
          <a:noFill/>
        </p:spPr>
      </p:pic>
      <p:pic>
        <p:nvPicPr>
          <p:cNvPr id="7" name="Picture 5" descr="Картинка 99 из 1360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5136" y="4292903"/>
            <a:ext cx="3358864" cy="2565097"/>
          </a:xfrm>
          <a:prstGeom prst="rect">
            <a:avLst/>
          </a:prstGeom>
          <a:noFill/>
        </p:spPr>
      </p:pic>
      <p:pic>
        <p:nvPicPr>
          <p:cNvPr id="10" name="Picture 6" descr="phpThumb_generated_thumbnail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114294"/>
            <a:ext cx="3429024" cy="274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1736" y="2786058"/>
            <a:ext cx="3857652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Админ\Desktop\slide_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290"/>
            <a:ext cx="7286676" cy="5465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\Desktop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7255" y="285728"/>
            <a:ext cx="7596745" cy="5697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C:\Users\Админ\Desktop\img4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02" y="357166"/>
            <a:ext cx="6953297" cy="5214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9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1 группа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2 группа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3 группа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Взаимодействие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оксида кальция с водой, определение  </a:t>
                      </a:r>
                      <a:r>
                        <a:rPr lang="ru-RU" baseline="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кислотности-основности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полученного  раствора с помощью  индикатора.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Взаимодействие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оксида  меди с соляной кислотой. </a:t>
                      </a:r>
                      <a:endParaRPr lang="ru-RU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Взаимодействие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оксида бария  с водой, определение  </a:t>
                      </a:r>
                      <a:r>
                        <a:rPr lang="ru-RU" baseline="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кислотности-основности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полученного  раствора с помощью  индикатора.</a:t>
                      </a:r>
                      <a:endParaRPr lang="ru-RU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91" y="0"/>
            <a:ext cx="9155782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04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785918" y="500042"/>
            <a:ext cx="6929486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Химические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свойства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оксидов</a:t>
            </a:r>
          </a:p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Na</a:t>
            </a:r>
            <a:r>
              <a:rPr lang="ru-RU" sz="2400" b="1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 + H</a:t>
            </a:r>
            <a:r>
              <a:rPr lang="ru-RU" sz="2400" b="1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 = 2NaOH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2400" b="1" baseline="-25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ru-RU" sz="2400" b="1" baseline="-25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O. 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3991402"/>
            <a:ext cx="34210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2400" b="1" baseline="-25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 + SO</a:t>
            </a:r>
            <a:r>
              <a:rPr lang="ru-RU" sz="2400" b="1" baseline="-25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= Na</a:t>
            </a:r>
            <a:r>
              <a:rPr lang="ru-RU" sz="2400" b="1" baseline="-25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2400" b="1" baseline="-25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785918" y="500042"/>
            <a:ext cx="735808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Химические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свойства основных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оксидов</a:t>
            </a:r>
          </a:p>
          <a:p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ОО+ H</a:t>
            </a:r>
            <a:r>
              <a:rPr lang="ru-RU" sz="24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O=ОСНОВАНИЯ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Na</a:t>
            </a:r>
            <a:r>
              <a:rPr lang="ru-RU" sz="2400" b="1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 + H</a:t>
            </a:r>
            <a:r>
              <a:rPr lang="ru-RU" sz="2400" b="1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 = 2NaOH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ОО+КО= СОЛИ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Na</a:t>
            </a:r>
            <a:r>
              <a:rPr lang="ru-RU" sz="2400" b="1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 + SO</a:t>
            </a:r>
            <a:r>
              <a:rPr lang="ru-RU" sz="2400" b="1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= Na</a:t>
            </a:r>
            <a:r>
              <a:rPr lang="ru-RU" sz="2400" b="1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2400" b="1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ОО+ КИСЛОТА=СОЛЬ+ H</a:t>
            </a:r>
            <a:r>
              <a:rPr lang="ru-RU" sz="24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2400" b="1" baseline="-25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="1" baseline="-25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357165"/>
          <a:ext cx="7191404" cy="4357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5702"/>
                <a:gridCol w="3595702"/>
              </a:tblGrid>
              <a:tr h="761037">
                <a:tc>
                  <a:txBody>
                    <a:bodyPr/>
                    <a:lstStyle/>
                    <a:p>
                      <a:r>
                        <a:rPr lang="ru-RU" dirty="0" smtClean="0"/>
                        <a:t>Реагенты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Продукты</a:t>
                      </a:r>
                      <a:r>
                        <a:rPr lang="ru-RU" baseline="0" dirty="0" smtClean="0"/>
                        <a:t> реакции</a:t>
                      </a:r>
                      <a:endParaRPr lang="ru-RU" dirty="0"/>
                    </a:p>
                  </a:txBody>
                  <a:tcPr/>
                </a:tc>
              </a:tr>
              <a:tr h="76103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аО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A) Na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H2O. </a:t>
                      </a:r>
                      <a:endParaRPr lang="ru-RU" dirty="0"/>
                    </a:p>
                  </a:txBody>
                  <a:tcPr/>
                </a:tc>
              </a:tr>
              <a:tr h="7610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 + H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Na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 H2O. </a:t>
                      </a:r>
                      <a:endParaRPr lang="ru-RU" dirty="0"/>
                    </a:p>
                  </a:txBody>
                  <a:tcPr/>
                </a:tc>
              </a:tr>
              <a:tr h="76103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BaO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CO</a:t>
                      </a:r>
                      <a:r>
                        <a:rPr lang="en-US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BaCO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131357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Г)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Д)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(ОН)</a:t>
                      </a:r>
                      <a:r>
                        <a:rPr lang="ru-RU" sz="18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7853B-5794-4E56-A524-D1E97EEA9B68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9219" name="Rectangle 6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Химические свойства </a:t>
            </a:r>
            <a:br>
              <a:rPr lang="ru-RU" b="1" dirty="0" smtClean="0">
                <a:solidFill>
                  <a:srgbClr val="000099"/>
                </a:solidFill>
              </a:rPr>
            </a:br>
            <a:r>
              <a:rPr lang="ru-RU" b="1" dirty="0" smtClean="0">
                <a:solidFill>
                  <a:srgbClr val="000099"/>
                </a:solidFill>
              </a:rPr>
              <a:t>основных оксидов</a:t>
            </a:r>
            <a:r>
              <a:rPr lang="ru-RU" dirty="0" smtClean="0"/>
              <a:t> </a:t>
            </a:r>
          </a:p>
        </p:txBody>
      </p:sp>
      <p:graphicFrame>
        <p:nvGraphicFramePr>
          <p:cNvPr id="57417" name="Group 73"/>
          <p:cNvGraphicFramePr>
            <a:graphicFrameLocks noGrp="1"/>
          </p:cNvGraphicFramePr>
          <p:nvPr>
            <p:ph idx="1"/>
          </p:nvPr>
        </p:nvGraphicFramePr>
        <p:xfrm>
          <a:off x="179388" y="1643050"/>
          <a:ext cx="8785225" cy="3132278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7785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99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Основные оксиды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41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1. 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67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2.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41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3. 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800" b="1" dirty="0" smtClean="0">
                <a:solidFill>
                  <a:srgbClr val="002060"/>
                </a:solidFill>
              </a:rPr>
              <a:t>  </a:t>
            </a:r>
            <a:r>
              <a:rPr lang="en-US" sz="8800" b="1" dirty="0" smtClean="0">
                <a:solidFill>
                  <a:srgbClr val="002060"/>
                </a:solidFill>
              </a:rPr>
              <a:t>H</a:t>
            </a:r>
            <a:r>
              <a:rPr lang="en-US" sz="88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8800" b="1" dirty="0" smtClean="0">
                <a:solidFill>
                  <a:srgbClr val="002060"/>
                </a:solidFill>
              </a:rPr>
              <a:t>O</a:t>
            </a:r>
            <a:r>
              <a:rPr lang="en-US" sz="8800" b="1" dirty="0" smtClean="0">
                <a:solidFill>
                  <a:srgbClr val="FF0000"/>
                </a:solidFill>
              </a:rPr>
              <a:t>   CO</a:t>
            </a:r>
            <a:r>
              <a:rPr lang="en-US" sz="88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8800" b="1" dirty="0" smtClean="0">
                <a:solidFill>
                  <a:srgbClr val="FF0000"/>
                </a:solidFill>
              </a:rPr>
              <a:t>    </a:t>
            </a:r>
            <a:r>
              <a:rPr lang="ru-RU" sz="8800" b="1" dirty="0" smtClean="0">
                <a:solidFill>
                  <a:srgbClr val="FF0000"/>
                </a:solidFill>
              </a:rPr>
              <a:t>    </a:t>
            </a:r>
            <a:r>
              <a:rPr lang="en-US" sz="8800" b="1" dirty="0" err="1" smtClean="0">
                <a:solidFill>
                  <a:srgbClr val="FF9900"/>
                </a:solidFill>
              </a:rPr>
              <a:t>CuO</a:t>
            </a:r>
            <a:endParaRPr lang="ru-RU" sz="8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600200"/>
            <a:ext cx="8215338" cy="4525963"/>
          </a:xfrm>
        </p:spPr>
        <p:txBody>
          <a:bodyPr/>
          <a:lstStyle/>
          <a:p>
            <a:pPr marL="609600" indent="-609600" algn="ctr">
              <a:buNone/>
            </a:pPr>
            <a:r>
              <a:rPr lang="ru-RU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ЗАДАЧА.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Какова масса 1,5 моль оксида углерода (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)?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объём займёт это количество?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молекул будет содержать это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Количество?</a:t>
            </a:r>
          </a:p>
          <a:p>
            <a:pPr marL="609600" indent="-609600"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6128" y="408372"/>
            <a:ext cx="8260672" cy="123467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258888" y="2133600"/>
            <a:ext cx="1223962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Основной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оксид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924300" y="2636838"/>
            <a:ext cx="10080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>
                <a:solidFill>
                  <a:srgbClr val="000000"/>
                </a:solidFill>
              </a:rPr>
              <a:t>Сильная</a:t>
            </a:r>
          </a:p>
          <a:p>
            <a:pPr algn="ctr"/>
            <a:r>
              <a:rPr lang="ru-RU" sz="1600" b="1">
                <a:solidFill>
                  <a:srgbClr val="000000"/>
                </a:solidFill>
              </a:rPr>
              <a:t>кислота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3924300" y="1844675"/>
            <a:ext cx="10080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Вода 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7235825" y="2636838"/>
            <a:ext cx="10080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Вода </a:t>
            </a: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5651500" y="2636838"/>
            <a:ext cx="10080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Соль </a:t>
            </a: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5651500" y="1844675"/>
            <a:ext cx="10080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Щелочь </a:t>
            </a: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V="1">
            <a:off x="2627313" y="2060575"/>
            <a:ext cx="1081087" cy="43180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01" name="Line 21"/>
          <p:cNvSpPr>
            <a:spLocks noChangeShapeType="1"/>
          </p:cNvSpPr>
          <p:nvPr/>
        </p:nvSpPr>
        <p:spPr bwMode="auto">
          <a:xfrm>
            <a:off x="2700338" y="2708275"/>
            <a:ext cx="1008062" cy="21590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2987675" y="1773238"/>
            <a:ext cx="4556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3200" b="1">
                <a:solidFill>
                  <a:srgbClr val="FF0066"/>
                </a:solidFill>
              </a:rPr>
              <a:t>+</a:t>
            </a: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2916238" y="2708275"/>
            <a:ext cx="4556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3200" b="1">
                <a:solidFill>
                  <a:srgbClr val="FF0066"/>
                </a:solidFill>
              </a:rPr>
              <a:t>+</a:t>
            </a:r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6659563" y="2565400"/>
            <a:ext cx="4556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3200" b="1">
                <a:solidFill>
                  <a:srgbClr val="FF0066"/>
                </a:solidFill>
              </a:rPr>
              <a:t>+</a:t>
            </a:r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5076825" y="184467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b="1">
                <a:solidFill>
                  <a:srgbClr val="FF0066"/>
                </a:solidFill>
              </a:rPr>
              <a:t>=</a:t>
            </a:r>
          </a:p>
        </p:txBody>
      </p:sp>
      <p:sp>
        <p:nvSpPr>
          <p:cNvPr id="20512" name="Rectangle 32"/>
          <p:cNvSpPr>
            <a:spLocks noChangeArrowheads="1"/>
          </p:cNvSpPr>
          <p:nvPr/>
        </p:nvSpPr>
        <p:spPr bwMode="auto">
          <a:xfrm>
            <a:off x="5076825" y="2636838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b="1">
                <a:solidFill>
                  <a:srgbClr val="FF0066"/>
                </a:solidFill>
              </a:rPr>
              <a:t>=</a:t>
            </a:r>
          </a:p>
        </p:txBody>
      </p:sp>
      <p:pic>
        <p:nvPicPr>
          <p:cNvPr id="5123" name="Picture 3" descr="C:\Users\Админ\Desktop\depositphotos_31115741-stock-photo-cute-log-cabin-with-purp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357166"/>
            <a:ext cx="1714512" cy="1211588"/>
          </a:xfrm>
          <a:prstGeom prst="rect">
            <a:avLst/>
          </a:prstGeom>
          <a:noFill/>
        </p:spPr>
      </p:pic>
      <p:pic>
        <p:nvPicPr>
          <p:cNvPr id="37" name="Picture 3" descr="C:\Users\Админ\Desktop\depositphotos_31115741-stock-photo-cute-log-cabin-with-purp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57166"/>
            <a:ext cx="1714512" cy="1211588"/>
          </a:xfrm>
          <a:prstGeom prst="rect">
            <a:avLst/>
          </a:prstGeom>
          <a:noFill/>
        </p:spPr>
      </p:pic>
      <p:pic>
        <p:nvPicPr>
          <p:cNvPr id="38" name="Picture 3" descr="C:\Users\Админ\Desktop\depositphotos_31115741-stock-photo-cute-log-cabin-with-purp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500042"/>
            <a:ext cx="1571636" cy="1110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15816" y="476672"/>
            <a:ext cx="2789225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РЕФЛЕКСИЯ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14480" y="1428737"/>
            <a:ext cx="674530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я узнал (а)…</a:t>
            </a:r>
          </a:p>
          <a:p>
            <a:pPr marL="342900" indent="-34290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 научился…</a:t>
            </a:r>
          </a:p>
          <a:p>
            <a:pPr marL="342900" indent="-34290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самостоятельно  составил(а)…</a:t>
            </a:r>
          </a:p>
          <a:p>
            <a:pPr marL="342900" indent="-34290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проявил (а)  инициативу…</a:t>
            </a:r>
          </a:p>
          <a:p>
            <a:pPr marL="342900" indent="-34290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сотрудничал(а)…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1570B7-627D-4FED-A405-413C717CAF2A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569325" cy="180022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8000" b="1" dirty="0" smtClean="0">
                <a:solidFill>
                  <a:srgbClr val="002060"/>
                </a:solidFill>
              </a:rPr>
              <a:t>H</a:t>
            </a:r>
            <a:r>
              <a:rPr lang="en-US" sz="80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8000" b="1" dirty="0" smtClean="0">
                <a:solidFill>
                  <a:srgbClr val="002060"/>
                </a:solidFill>
              </a:rPr>
              <a:t>O</a:t>
            </a:r>
            <a:r>
              <a:rPr lang="en-US" sz="8000" b="1" dirty="0" smtClean="0">
                <a:solidFill>
                  <a:srgbClr val="FF0000"/>
                </a:solidFill>
              </a:rPr>
              <a:t>   CO</a:t>
            </a:r>
            <a:r>
              <a:rPr lang="en-US" sz="8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8000" b="1" dirty="0" smtClean="0">
                <a:solidFill>
                  <a:srgbClr val="FF0000"/>
                </a:solidFill>
              </a:rPr>
              <a:t>    </a:t>
            </a:r>
            <a:r>
              <a:rPr lang="en-US" sz="8000" b="1" dirty="0" err="1" smtClean="0">
                <a:solidFill>
                  <a:srgbClr val="FF9900"/>
                </a:solidFill>
              </a:rPr>
              <a:t>CuO</a:t>
            </a:r>
            <a:endParaRPr lang="ru-RU" sz="8000" b="1" dirty="0" smtClean="0">
              <a:solidFill>
                <a:srgbClr val="FF9900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65400"/>
            <a:ext cx="9144000" cy="4292600"/>
          </a:xfrm>
        </p:spPr>
        <p:txBody>
          <a:bodyPr/>
          <a:lstStyle/>
          <a:p>
            <a:pPr marL="609600" indent="-609600"/>
            <a:r>
              <a:rPr lang="ru-RU" sz="4400" b="1" dirty="0" smtClean="0"/>
              <a:t>Сложные вещества. </a:t>
            </a:r>
          </a:p>
          <a:p>
            <a:pPr marL="609600" indent="-609600"/>
            <a:r>
              <a:rPr lang="ru-RU" sz="4400" b="1" dirty="0" smtClean="0"/>
              <a:t>Состоят из двух элементов.</a:t>
            </a:r>
          </a:p>
          <a:p>
            <a:pPr marL="609600" indent="-609600"/>
            <a:r>
              <a:rPr lang="ru-RU" sz="4400" b="1" dirty="0" smtClean="0"/>
              <a:t>В состав молекул обязательно входит кислород.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Найти оксиды и дать название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FeCl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O,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CuBr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endParaRPr lang="ru-RU" sz="5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500040"/>
          <a:ext cx="7119966" cy="3128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9983"/>
                <a:gridCol w="3559983"/>
              </a:tblGrid>
              <a:tr h="1042995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ОКСИДЫ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429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???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???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2995">
                <a:tc gridSpan="2"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Разделите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кислотные и основные оксиды: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FeCl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O,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CuBr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54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endParaRPr lang="ru-RU" sz="5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500040"/>
          <a:ext cx="7119966" cy="4171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9983"/>
                <a:gridCol w="3559983"/>
              </a:tblGrid>
              <a:tr h="1042995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ОКСИДЫ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429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КИСЛОТНЫЕ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2995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3600" b="1" baseline="-25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3600" b="1" baseline="-25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3600" b="1" baseline="-25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lang="en-US" sz="3600" b="1" baseline="-25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3600" b="1" baseline="-25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CrO</a:t>
                      </a:r>
                      <a:r>
                        <a:rPr lang="en-US" sz="3600" b="1" baseline="-25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О,  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US" sz="3600" b="1" baseline="-25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2995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r>
                        <a:rPr lang="en-US" sz="3600" b="1" baseline="-25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500040"/>
          <a:ext cx="7119966" cy="4927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9983"/>
                <a:gridCol w="3559983"/>
              </a:tblGrid>
              <a:tr h="1042995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ОКСИДЫ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429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КИСЛОТНЫЕ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2995"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Неметаллы и металлы с валентностью больше IV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Металлы с валентностью I и II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2995">
                <a:tc gridSpan="2"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415</Words>
  <Application>Microsoft Office PowerPoint</Application>
  <PresentationFormat>Экран (4:3)</PresentationFormat>
  <Paragraphs>110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«Я буду проявлять инициативу!»  «Я готов к сотрудничеству!»  </vt:lpstr>
      <vt:lpstr>Куда ни глянь-кругом ……</vt:lpstr>
      <vt:lpstr>Слайд 3</vt:lpstr>
      <vt:lpstr>H2O   CO2    CuO</vt:lpstr>
      <vt:lpstr>Найти оксиды и дать название</vt:lpstr>
      <vt:lpstr>Слайд 6</vt:lpstr>
      <vt:lpstr>Разделите на кислотные и основные оксиды:</vt:lpstr>
      <vt:lpstr>Слайд 8</vt:lpstr>
      <vt:lpstr>Слайд 9</vt:lpstr>
      <vt:lpstr>Слайд 10</vt:lpstr>
      <vt:lpstr>Слайд 11</vt:lpstr>
      <vt:lpstr>«Я буду проявлять инициативу!»  «Я готов к сотрудничеству!» 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Химические свойства  основных оксидов 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Админ</cp:lastModifiedBy>
  <cp:revision>30</cp:revision>
  <dcterms:created xsi:type="dcterms:W3CDTF">2012-08-20T16:10:27Z</dcterms:created>
  <dcterms:modified xsi:type="dcterms:W3CDTF">2019-12-20T00:02:30Z</dcterms:modified>
</cp:coreProperties>
</file>