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7" r:id="rId3"/>
    <p:sldId id="266" r:id="rId4"/>
    <p:sldId id="257" r:id="rId5"/>
    <p:sldId id="263" r:id="rId6"/>
    <p:sldId id="258" r:id="rId7"/>
    <p:sldId id="259" r:id="rId8"/>
    <p:sldId id="264" r:id="rId9"/>
    <p:sldId id="260" r:id="rId10"/>
    <p:sldId id="261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08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0411DA8-A8FE-49A4-82A8-92AED626F4BE}" type="datetimeFigureOut">
              <a:rPr lang="ru-RU" smtClean="0"/>
              <a:pPr/>
              <a:t>01.04.2020</a:t>
            </a:fld>
            <a:endParaRPr lang="ru-RU" dirty="0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DDC4B1F-FBF7-4B30-A354-F758721B854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11DA8-A8FE-49A4-82A8-92AED626F4BE}" type="datetimeFigureOut">
              <a:rPr lang="ru-RU" smtClean="0"/>
              <a:pPr/>
              <a:t>01.04.2020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C4B1F-FBF7-4B30-A354-F758721B854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/>
          <a:p>
            <a:fld id="{A0411DA8-A8FE-49A4-82A8-92AED626F4BE}" type="datetimeFigureOut">
              <a:rPr lang="ru-RU" smtClean="0"/>
              <a:pPr/>
              <a:t>01.04.2020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DDC4B1F-FBF7-4B30-A354-F758721B854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11DA8-A8FE-49A4-82A8-92AED626F4BE}" type="datetimeFigureOut">
              <a:rPr lang="ru-RU" smtClean="0"/>
              <a:pPr/>
              <a:t>01.04.2020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C4B1F-FBF7-4B30-A354-F758721B854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0411DA8-A8FE-49A4-82A8-92AED626F4BE}" type="datetimeFigureOut">
              <a:rPr lang="ru-RU" smtClean="0"/>
              <a:pPr/>
              <a:t>01.04.2020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/>
          <a:p>
            <a:fld id="{EDDC4B1F-FBF7-4B30-A354-F758721B854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11DA8-A8FE-49A4-82A8-92AED626F4BE}" type="datetimeFigureOut">
              <a:rPr lang="ru-RU" smtClean="0"/>
              <a:pPr/>
              <a:t>01.04.2020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C4B1F-FBF7-4B30-A354-F758721B854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11DA8-A8FE-49A4-82A8-92AED626F4BE}" type="datetimeFigureOut">
              <a:rPr lang="ru-RU" smtClean="0"/>
              <a:pPr/>
              <a:t>01.04.2020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C4B1F-FBF7-4B30-A354-F758721B854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11DA8-A8FE-49A4-82A8-92AED626F4BE}" type="datetimeFigureOut">
              <a:rPr lang="ru-RU" smtClean="0"/>
              <a:pPr/>
              <a:t>01.04.2020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C4B1F-FBF7-4B30-A354-F758721B854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0411DA8-A8FE-49A4-82A8-92AED626F4BE}" type="datetimeFigureOut">
              <a:rPr lang="ru-RU" smtClean="0"/>
              <a:pPr/>
              <a:t>01.04.2020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C4B1F-FBF7-4B30-A354-F758721B854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11DA8-A8FE-49A4-82A8-92AED626F4BE}" type="datetimeFigureOut">
              <a:rPr lang="ru-RU" smtClean="0"/>
              <a:pPr/>
              <a:t>01.04.2020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C4B1F-FBF7-4B30-A354-F758721B854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11DA8-A8FE-49A4-82A8-92AED626F4BE}" type="datetimeFigureOut">
              <a:rPr lang="ru-RU" smtClean="0"/>
              <a:pPr/>
              <a:t>01.04.2020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C4B1F-FBF7-4B30-A354-F758721B854A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A0411DA8-A8FE-49A4-82A8-92AED626F4BE}" type="datetimeFigureOut">
              <a:rPr lang="ru-RU" smtClean="0"/>
              <a:pPr/>
              <a:t>01.04.2020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EDDC4B1F-FBF7-4B30-A354-F758721B854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G:\&#1052;&#1091;&#1079;&#1099;&#1082;&#1072;\&#1082;&#1086;&#1083;&#1086;&#1082;&#1086;&#1083;&#1100;&#1085;&#1099;&#1081;%20&#1079;&#1074;&#1086;&#1085;.mp3" TargetMode="Externa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20578206">
            <a:off x="2629876" y="827507"/>
            <a:ext cx="4985764" cy="3108199"/>
          </a:xfrm>
        </p:spPr>
        <p:txBody>
          <a:bodyPr/>
          <a:lstStyle/>
          <a:p>
            <a:pPr algn="ctr"/>
            <a:r>
              <a:rPr lang="ru-RU" dirty="0" smtClean="0"/>
              <a:t>«История  колокольчика»</a:t>
            </a:r>
            <a:endParaRPr lang="ru-RU" dirty="0"/>
          </a:p>
        </p:txBody>
      </p:sp>
      <p:pic>
        <p:nvPicPr>
          <p:cNvPr id="3" name="Рисунок 2" descr="http://s001.radikal.ru/i194/1202/b0/d3aa12d4ad86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68760"/>
            <a:ext cx="2699792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6347048" cy="804704"/>
          </a:xfrm>
        </p:spPr>
        <p:txBody>
          <a:bodyPr/>
          <a:lstStyle/>
          <a:p>
            <a:pPr algn="ctr"/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ЦАРЬ КОЛОКОЛ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Содержимое 3" descr="http://st6.imhonet.ru/photos/out/bc13431a/6458100_large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79712" y="1428736"/>
            <a:ext cx="4660593" cy="50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4638"/>
            <a:ext cx="7344816" cy="562074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История ЦАРЬ Колокола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908720"/>
            <a:ext cx="7128792" cy="5472608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1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Кремле </a:t>
            </a:r>
            <a:r>
              <a:rPr lang="ru-RU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стоит крупнейший в мире </a:t>
            </a:r>
            <a:r>
              <a:rPr lang="ru-RU" sz="1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колокол весом более 200 тонн, </a:t>
            </a:r>
            <a:r>
              <a:rPr lang="ru-RU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который никогда не </a:t>
            </a:r>
            <a:r>
              <a:rPr lang="ru-RU" sz="1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звонил, а поражает всех посетителей в первую очередь собственной массой и громадными размерами. </a:t>
            </a:r>
          </a:p>
          <a:p>
            <a:pPr algn="just">
              <a:buNone/>
            </a:pPr>
            <a:r>
              <a:rPr lang="ru-RU" sz="1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Для </a:t>
            </a:r>
            <a:r>
              <a:rPr lang="ru-RU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литья </a:t>
            </a:r>
            <a:r>
              <a:rPr lang="ru-RU" sz="1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колокола </a:t>
            </a:r>
            <a:r>
              <a:rPr lang="ru-RU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Ивановской площади была создана специальная форма в яме глубиной 10 метров. Стенки формы были укреплены с помощью кирпича и специальных вставок из дуба, </a:t>
            </a:r>
            <a:r>
              <a:rPr lang="ru-RU" sz="1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 </a:t>
            </a:r>
            <a:r>
              <a:rPr lang="ru-RU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дно была положена железная </a:t>
            </a:r>
            <a:r>
              <a:rPr lang="ru-RU" sz="1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решетка. Далее </a:t>
            </a:r>
            <a:r>
              <a:rPr lang="ru-RU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яму была помещена форма колокола, в которую залили расплавленный в четырёх плавильных печах металл. </a:t>
            </a:r>
            <a:r>
              <a:rPr lang="ru-RU" sz="1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Иван </a:t>
            </a:r>
            <a:r>
              <a:rPr lang="ru-RU" sz="1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Моторин - мастер, который создал данный колокол и руководил всеми работами. В </a:t>
            </a:r>
            <a:r>
              <a:rPr lang="ru-RU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ноябре 1734 </a:t>
            </a:r>
            <a:r>
              <a:rPr lang="ru-RU" sz="1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года 26 </a:t>
            </a:r>
            <a:r>
              <a:rPr lang="ru-RU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ноября была проведена служба в Успенском соборе, сразу после которой затопили плавильные </a:t>
            </a:r>
            <a:r>
              <a:rPr lang="ru-RU" sz="1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печи. Однако случились непредвиденные вещи. Две печи дали сбой, расплавленная медь начала вытекать и всё закончилось большим пожаром. При тушении пожара вода попала на колокол и от него откололся кусок весом 11 тонн. </a:t>
            </a:r>
          </a:p>
          <a:p>
            <a:pPr algn="just">
              <a:buNone/>
            </a:pPr>
            <a:r>
              <a:rPr lang="ru-RU" sz="1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Тем </a:t>
            </a:r>
            <a:r>
              <a:rPr lang="ru-RU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менее это выдающийся памятник литейного искусства, отличающийся прекрасной отделкой. Тело колокола украшено барельефными </a:t>
            </a:r>
            <a:r>
              <a:rPr lang="ru-RU" sz="1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изображениями.</a:t>
            </a:r>
            <a:endParaRPr lang="ru-RU" sz="1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94382"/>
          </a:xfrm>
        </p:spPr>
        <p:txBody>
          <a:bodyPr/>
          <a:lstStyle/>
          <a:p>
            <a:pPr algn="ctr"/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Колокольный звон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1" name="Picture 3" descr="C:\Users\Admin\Desktop\942201572338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57224" y="1368888"/>
            <a:ext cx="6527714" cy="4997781"/>
          </a:xfrm>
          <a:prstGeom prst="rect">
            <a:avLst/>
          </a:prstGeom>
          <a:noFill/>
        </p:spPr>
      </p:pic>
      <p:pic>
        <p:nvPicPr>
          <p:cNvPr id="11" name="колокольный звон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6858016" y="5715016"/>
            <a:ext cx="519114" cy="5191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92608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80068"/>
          </a:xfrm>
        </p:spPr>
        <p:txBody>
          <a:bodyPr/>
          <a:lstStyle/>
          <a:p>
            <a:pPr algn="ctr"/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Устройство колокола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7" name="Picture 3" descr="C:\Users\Admin\Desktop\309493_html_m3138a700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729" y="1291084"/>
            <a:ext cx="5715040" cy="51092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44685"/>
            <a:ext cx="7239000" cy="780059"/>
          </a:xfrm>
        </p:spPr>
        <p:txBody>
          <a:bodyPr>
            <a:normAutofit/>
          </a:bodyPr>
          <a:lstStyle/>
          <a:p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ВАЛДАЙСКИЙ КОЛОКОЛЬЧИК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Содержимое 3" descr="http://nat922.narod.ru/gerb/IMG_6072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0101" y="1714489"/>
            <a:ext cx="2571768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s001.radikal.ru/i194/1202/b0/d3aa12d4ad86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0760" y="1643050"/>
            <a:ext cx="2571768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acunamatata.ru/images/acunamatata_kolokol11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00430" y="2500306"/>
            <a:ext cx="2571768" cy="364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Легенда о </a:t>
            </a:r>
            <a:b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Валдайском колокольчике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916832"/>
            <a:ext cx="7956376" cy="4538904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  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приказу царя Ивана III  вечевой новгородский колокол был снят с Софийской звонницы и отправлен в Москву. Но пленник так и не добрался до Москвы. На одном из склонов Валдайских гор сани, на которых везли колокол, покатились вниз, колокол сорвался с воза и, свалившись в овраг, разбился вдребезги. И  бесчисленные мелкие осколки превратились в маленькие  колокольчики, а местные жители подобрали их и стали отливать по их подобию свои.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z13.d.sdska.ru/2-z13-5687418e-ff35-43a3-af12-549599ee46ce.jpg"/>
          <p:cNvPicPr>
            <a:picLocks noGrp="1"/>
          </p:cNvPicPr>
          <p:nvPr>
            <p:ph idx="1"/>
          </p:nvPr>
        </p:nvPicPr>
        <p:blipFill>
          <a:blip r:embed="rId2"/>
          <a:srcRect b="11965"/>
          <a:stretch>
            <a:fillRect/>
          </a:stretch>
        </p:blipFill>
        <p:spPr bwMode="auto">
          <a:xfrm>
            <a:off x="428596" y="214290"/>
            <a:ext cx="4286280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mg1.liveinternet.ru/images/attach/b/3/41/939/41939971_Image627_n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8" y="428604"/>
            <a:ext cx="3099719" cy="4105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www.osd.ru/ftproot/users/0006971/al0000149/0000001_big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14414" y="3500438"/>
            <a:ext cx="4286280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ПОДДУЖНЫЕ КОЛОКОЛЬЧИКИ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Содержимое 3" descr="http://www.top68.ru/sites/default/files/imagecache/450x450/article-images/2014/04/04/top68.ru-simvol-very-i-vremeni-35340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1643050"/>
            <a:ext cx="4286250" cy="3370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forums-su.com/download/file.php?id=1916333&amp;mode=view/DSC06868.JPG"/>
          <p:cNvPicPr/>
          <p:nvPr/>
        </p:nvPicPr>
        <p:blipFill>
          <a:blip r:embed="rId3"/>
          <a:srcRect l="7376" t="7205" r="7302" b="13306"/>
          <a:stretch>
            <a:fillRect/>
          </a:stretch>
        </p:blipFill>
        <p:spPr bwMode="auto">
          <a:xfrm>
            <a:off x="4644008" y="2420888"/>
            <a:ext cx="4300220" cy="3576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История </a:t>
            </a:r>
            <a:b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ПОДДУЖНОГО КОЛОКОЛЬЧИКА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609416"/>
            <a:ext cx="7516688" cy="4846320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dirty="0" smtClean="0"/>
              <a:t>          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История возникновения поддужного колокольчика другая. Эти колокольчики  использовались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главным образом в 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почтовых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курьерских тройках, подвешивались под дугой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коренника (средней лошади в упряжке). Они повторяли форму больших колоколов, а умело подобранные по исходящему звуку колокольчики передавали неповторимые мелодии, которые восхищали поэтов, писателей, веселили простых людей, а главное не давали возможности заснуть ямщику при переезде от одного населенного пункта до другого.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Звон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обязывал всех 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уступать дорогу почтовой тройке. Однако при въезде в город в целях 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борьбы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шумом колокольчики подвязывались, причем для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удобства языки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колокольчиков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делались в виде кольца.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images.asteza.ru/2010-11-30/6196/photos0-800x600.jpeg"/>
          <p:cNvPicPr>
            <a:picLocks noGrp="1"/>
          </p:cNvPicPr>
          <p:nvPr>
            <p:ph idx="1"/>
          </p:nvPr>
        </p:nvPicPr>
        <p:blipFill>
          <a:blip r:embed="rId2"/>
          <a:srcRect t="15728" r="1221" b="15900"/>
          <a:stretch>
            <a:fillRect/>
          </a:stretch>
        </p:blipFill>
        <p:spPr bwMode="auto">
          <a:xfrm>
            <a:off x="1000100" y="836712"/>
            <a:ext cx="7526960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232</TotalTime>
  <Words>216</Words>
  <Application>Microsoft Office PowerPoint</Application>
  <PresentationFormat>Экран (4:3)</PresentationFormat>
  <Paragraphs>14</Paragraphs>
  <Slides>11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Times New Roman</vt:lpstr>
      <vt:lpstr>Trebuchet MS</vt:lpstr>
      <vt:lpstr>Wingdings</vt:lpstr>
      <vt:lpstr>Wingdings 2</vt:lpstr>
      <vt:lpstr>Изящная</vt:lpstr>
      <vt:lpstr>«История  колокольчика»</vt:lpstr>
      <vt:lpstr>Колокольный звон</vt:lpstr>
      <vt:lpstr>Устройство колокола</vt:lpstr>
      <vt:lpstr>ВАЛДАЙСКИЙ КОЛОКОЛЬЧИК</vt:lpstr>
      <vt:lpstr>Легенда о  Валдайском колокольчике</vt:lpstr>
      <vt:lpstr>Презентация PowerPoint</vt:lpstr>
      <vt:lpstr>ПОДДУЖНЫЕ КОЛОКОЛЬЧИКИ</vt:lpstr>
      <vt:lpstr>История  ПОДДУЖНОГО КОЛОКОЛЬЧИКА</vt:lpstr>
      <vt:lpstr>Презентация PowerPoint</vt:lpstr>
      <vt:lpstr>ЦАРЬ КОЛОКОЛ</vt:lpstr>
      <vt:lpstr>История ЦАРЬ Колокола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«Колокола и колокольчики»</dc:title>
  <dc:creator>Admin</dc:creator>
  <cp:lastModifiedBy>DOM</cp:lastModifiedBy>
  <cp:revision>30</cp:revision>
  <dcterms:created xsi:type="dcterms:W3CDTF">2015-04-25T12:31:47Z</dcterms:created>
  <dcterms:modified xsi:type="dcterms:W3CDTF">2020-04-01T09:18:30Z</dcterms:modified>
</cp:coreProperties>
</file>