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32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4591-C4CC-458B-836A-E3A2CDF92220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6004B-7164-41BB-8EDD-DE42A8313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125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4591-C4CC-458B-836A-E3A2CDF92220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6004B-7164-41BB-8EDD-DE42A8313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31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4591-C4CC-458B-836A-E3A2CDF92220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6004B-7164-41BB-8EDD-DE42A8313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957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4591-C4CC-458B-836A-E3A2CDF92220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6004B-7164-41BB-8EDD-DE42A8313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43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4591-C4CC-458B-836A-E3A2CDF92220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6004B-7164-41BB-8EDD-DE42A8313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579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4591-C4CC-458B-836A-E3A2CDF92220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6004B-7164-41BB-8EDD-DE42A8313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882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4591-C4CC-458B-836A-E3A2CDF92220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6004B-7164-41BB-8EDD-DE42A8313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635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4591-C4CC-458B-836A-E3A2CDF92220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6004B-7164-41BB-8EDD-DE42A8313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78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4591-C4CC-458B-836A-E3A2CDF92220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6004B-7164-41BB-8EDD-DE42A8313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005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4591-C4CC-458B-836A-E3A2CDF92220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6004B-7164-41BB-8EDD-DE42A8313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3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4591-C4CC-458B-836A-E3A2CDF92220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6004B-7164-41BB-8EDD-DE42A8313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841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54591-C4CC-458B-836A-E3A2CDF92220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6004B-7164-41BB-8EDD-DE42A8313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15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pinimg.com/736x/1c/02/5e/1c025e554059019d5186b8b35a7a857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536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034272" cy="93808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МУНИЦИПАЛЬНОЕ БЮДЖЕТНОЕ ДОШКОЛЬНОЕ ОБРАЗОВАТЕЛЬНОЕ УЧРЕЖДЕНИЕ МУНИЦИПАЛЬНОГО ОБРАЗОВАНИЯ ГОРОД КРАСНОДАР «ЦЕНТР РАЗВИТИЯ РЕБЕНКА – ДЕТСКИЙ САД № 107 «РУСАЛОЧКА»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6464" y="2743200"/>
            <a:ext cx="9241536" cy="2514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Право ребенка на игру – листаем Конвенцию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Подготовлено педагогом – психологом </a:t>
            </a:r>
          </a:p>
          <a:p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Бычковас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Л.В.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843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pinimg.com/736x/1c/02/5e/1c025e554059019d5186b8b35a7a857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536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034272" cy="93808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60" y="768096"/>
            <a:ext cx="10302240" cy="5218176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 .</a:t>
            </a:r>
            <a:r>
              <a:rPr lang="ru-RU" sz="36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3600" dirty="0"/>
          </a:p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 </a:t>
            </a:r>
            <a:endParaRPr lang="ru-RU" sz="2800" dirty="0" smtClean="0"/>
          </a:p>
          <a:p>
            <a:r>
              <a:rPr lang="ru-RU" sz="2800" dirty="0"/>
              <a:t>«Ребенок в игре начинает действовать не от вещи, а от мысли», не в реальной, а в мыслимой, </a:t>
            </a:r>
            <a:r>
              <a:rPr lang="ru-RU" sz="2800" dirty="0" smtClean="0"/>
              <a:t>воображаемой </a:t>
            </a:r>
            <a:r>
              <a:rPr lang="ru-RU" sz="2800" dirty="0"/>
              <a:t>ситуации». </a:t>
            </a:r>
            <a:r>
              <a:rPr lang="ru-RU" sz="2800" dirty="0" smtClean="0"/>
              <a:t>Это наиважнейший признак игры, по мнению </a:t>
            </a:r>
            <a:r>
              <a:rPr lang="ru-RU" sz="2800" dirty="0" err="1" smtClean="0"/>
              <a:t>ВыготскогоЛ.С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Каждый </a:t>
            </a:r>
            <a:r>
              <a:rPr lang="ru-RU" sz="2800" dirty="0"/>
              <a:t>вариант сюжетной игры должен соответствовать ее общим характеристикам, т. е. быть </a:t>
            </a:r>
            <a:r>
              <a:rPr lang="ru-RU" sz="2800" b="1" dirty="0">
                <a:solidFill>
                  <a:srgbClr val="7030A0"/>
                </a:solidFill>
              </a:rPr>
              <a:t>свободной, самостоятельной, эмоционально насыщенной и спонтанной </a:t>
            </a:r>
            <a:r>
              <a:rPr lang="ru-RU" sz="2800" dirty="0"/>
              <a:t>деятельностью детей. Разыгрывание запланированных воспитателем сценариев или прямая организация и руководство взрослым игровыми действиями не является игрой и не имеет развивающего эффекта.</a:t>
            </a:r>
            <a:r>
              <a:rPr lang="ru-RU" sz="2800" dirty="0" smtClean="0"/>
              <a:t>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66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st2.depositphotos.com/3827765/6530/v/950/depositphotos_65307267-stock-illustration-rectangular-frame-with-cartoon-kid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0832" y="-573024"/>
            <a:ext cx="12752832" cy="74310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28672" y="1755648"/>
            <a:ext cx="73030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«Ребенок в игре начинает действовать не от вещи, а от мысли», не в реальной, а в мыслимой, воображаемой ситуации».</a:t>
            </a:r>
          </a:p>
          <a:p>
            <a:pPr algn="ctr"/>
            <a:r>
              <a:rPr lang="ru-RU" dirty="0" smtClean="0"/>
              <a:t> Это наиважнейший признак игры, по мнению </a:t>
            </a:r>
            <a:r>
              <a:rPr lang="ru-RU" dirty="0" err="1" smtClean="0"/>
              <a:t>ВыготскогоЛ.С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Каждый вариант сюжетной игры должен соответствовать ее общим характеристикам, т. е. быть </a:t>
            </a:r>
            <a:r>
              <a:rPr lang="ru-RU" b="1" dirty="0" smtClean="0">
                <a:solidFill>
                  <a:srgbClr val="7030A0"/>
                </a:solidFill>
              </a:rPr>
              <a:t>свободной, самостоятельной, эмоционально насыщенной и спонтанной </a:t>
            </a:r>
            <a:r>
              <a:rPr lang="ru-RU" dirty="0" smtClean="0"/>
              <a:t>деятельностью детей. Разыгрывание запланированных воспитателем сценариев или прямая организация и руководство взрослым игровыми действиями не является игрой и не имеет развивающего эффекта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1292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st2.depositphotos.com/3827765/6530/v/950/depositphotos_65307267-stock-illustration-rectangular-frame-with-cartoon-kid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0832" y="-573024"/>
            <a:ext cx="12752832" cy="74310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28672" y="1755648"/>
            <a:ext cx="730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4560" y="1926336"/>
            <a:ext cx="6949440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Взрослый может </a:t>
            </a:r>
            <a:r>
              <a:rPr lang="ru-RU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вдохновлять</a:t>
            </a: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детей на самостоятельную игру, </a:t>
            </a:r>
            <a:r>
              <a:rPr lang="ru-RU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создавая условия </a:t>
            </a: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нее, </a:t>
            </a:r>
            <a:r>
              <a:rPr lang="ru-RU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участвовать в ней на равных правах</a:t>
            </a: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 не руководить ею и не контролировать действия детей</a:t>
            </a: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Только в этом случае может быть соблюдено важнейшее право ребенка – право на игру.</a:t>
            </a:r>
            <a:endParaRPr lang="ru-RU" sz="16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Положение игры в детском саду до сих пор неоднозначно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03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st2.depositphotos.com/3827765/6530/v/950/depositphotos_65307267-stock-illustration-rectangular-frame-with-cartoon-kid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0832" y="-573024"/>
            <a:ext cx="12752832" cy="74310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28672" y="1755648"/>
            <a:ext cx="730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4560" y="1926336"/>
            <a:ext cx="6949440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7152" y="1597152"/>
            <a:ext cx="7900416" cy="3425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лишком прямолинейная реализация принципа «учимся, играя» может привести к деформации детской деятельности в целом и примитивизации игровой деятельности в частности </a:t>
            </a:r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не может быть </a:t>
            </a:r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преобладающей по времени деятельностью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при этом в ДОУ обязательно должны </a:t>
            </a:r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созданы условия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позволяющие ребёнку в полной мере овладеть игровой деятельностью во всём ее богатстве и многообразии. </a:t>
            </a:r>
          </a:p>
        </p:txBody>
      </p:sp>
    </p:spTree>
    <p:extLst>
      <p:ext uri="{BB962C8B-B14F-4D97-AF65-F5344CB8AC3E}">
        <p14:creationId xmlns:p14="http://schemas.microsoft.com/office/powerpoint/2010/main" val="370320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st2.depositphotos.com/3827765/6530/v/950/depositphotos_65307267-stock-illustration-rectangular-frame-with-cartoon-kid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9056" y="-694944"/>
            <a:ext cx="12752832" cy="74310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28672" y="1755648"/>
            <a:ext cx="730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4560" y="1926336"/>
            <a:ext cx="6949440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7152" y="1597152"/>
            <a:ext cx="7900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3872" y="1511808"/>
            <a:ext cx="71201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игры как деятельности нередко сталкивается с известными трудностями. С одной стороны, эти трудности   связаны с предлагаемой достаточно активной позицией педагога, </a:t>
            </a:r>
            <a:r>
              <a:rPr lang="ru-RU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подчиняющего игру  своей воле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превращающего детей в послушных исполнителей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 с другой стороны – с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предлагаемым полным самоустранением педагога от руководства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детской игрой.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683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st2.depositphotos.com/3827765/6530/v/950/depositphotos_65307267-stock-illustration-rectangular-frame-with-cartoon-kid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9056" y="-694944"/>
            <a:ext cx="12752832" cy="74310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28672" y="1755648"/>
            <a:ext cx="730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4560" y="1926336"/>
            <a:ext cx="6949440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7152" y="1597152"/>
            <a:ext cx="7900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3872" y="1511808"/>
            <a:ext cx="7120128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7840" y="1243585"/>
            <a:ext cx="7949184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самодеятельной детской игры в условиях ДОУ в первую очередь связано с применением </a:t>
            </a: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комплексного метода педагогической поддержки детских самодеятельных игр.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Авторы его Зворыгина Е.В., </a:t>
            </a:r>
            <a:r>
              <a:rPr lang="ru-RU" sz="16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Новосёлова</a:t>
            </a:r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С.Л.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Компоненты метода педагогической поддержки.</a:t>
            </a:r>
            <a:endParaRPr lang="ru-RU" sz="1600" b="1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обогащение знаний детей, расширение представлений об окружающем</a:t>
            </a:r>
            <a:endParaRPr lang="ru-RU" sz="1600" b="1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обогащение игрового опыта</a:t>
            </a:r>
            <a:endParaRPr lang="ru-RU" sz="1600" b="1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создание развивающей предметной среды</a:t>
            </a:r>
            <a:endParaRPr lang="ru-RU" sz="1600" b="1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активизирующее общение взрослых с детьми.</a:t>
            </a:r>
            <a:endParaRPr lang="ru-RU" sz="16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923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st2.depositphotos.com/3827765/6530/v/950/depositphotos_65307267-stock-illustration-rectangular-frame-with-cartoon-kid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9056" y="-694944"/>
            <a:ext cx="12752832" cy="74310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8672" y="1755648"/>
            <a:ext cx="730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4560" y="1926336"/>
            <a:ext cx="6949440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7152" y="1597152"/>
            <a:ext cx="7900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3872" y="1511808"/>
            <a:ext cx="7120128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7840" y="1243585"/>
            <a:ext cx="7949184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40992" y="1231392"/>
            <a:ext cx="730300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Обогащение знаний детей.</a:t>
            </a:r>
            <a:endParaRPr lang="ru-RU" sz="1600" dirty="0" smtClean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Общеизвестно, что ребёнок играет не с игрушкой, а со сложившимся у него образом мира, как бы вынося его вовне и преобразуя или утверждая в своей игре. </a:t>
            </a:r>
            <a:r>
              <a:rPr lang="ru-RU" dirty="0">
                <a:solidFill>
                  <a:srgbClr val="C00000"/>
                </a:solidFill>
              </a:rPr>
              <a:t>Необходимо всемерно обогащать знания детей, их представления не только о предметном мире, но и о социальных </a:t>
            </a:r>
            <a:r>
              <a:rPr lang="ru-RU" dirty="0" smtClean="0">
                <a:solidFill>
                  <a:srgbClr val="C00000"/>
                </a:solidFill>
              </a:rPr>
              <a:t>взаимоотношениях, </a:t>
            </a:r>
            <a:r>
              <a:rPr lang="ru-RU" dirty="0">
                <a:solidFill>
                  <a:srgbClr val="C00000"/>
                </a:solidFill>
              </a:rPr>
              <a:t>это должно быть «живое» знание. Ребёнок получает его из слушания книг, различных историй, просмотра фильмов, мультфильмов, спектаклей, наблюдений за действительностью. Обогащение знаний детей – необходимый, но недостаточный компонент комплексного подхода. Он разрешает вопрос «во что» играть, а «как» играть – это уже содержание следующего компонента.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5903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st2.depositphotos.com/3827765/6530/v/950/depositphotos_65307267-stock-illustration-rectangular-frame-with-cartoon-kid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0832" y="-573024"/>
            <a:ext cx="12752832" cy="74310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8672" y="1755648"/>
            <a:ext cx="730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4560" y="1926336"/>
            <a:ext cx="6949440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7152" y="1597152"/>
            <a:ext cx="7900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3872" y="1511808"/>
            <a:ext cx="7120128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7840" y="1243585"/>
            <a:ext cx="7949184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40992" y="1231392"/>
            <a:ext cx="73030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Обогащение игрового опыта детей.</a:t>
            </a:r>
          </a:p>
          <a:p>
            <a:pPr algn="ctr"/>
            <a:r>
              <a:rPr lang="ru-RU" dirty="0" smtClean="0"/>
              <a:t>В </a:t>
            </a:r>
            <a:r>
              <a:rPr lang="ru-RU" dirty="0"/>
              <a:t>современных условиях, когда дети нередко лишены разновозрастного коллектива, задачу обогащения игрового опыта детей должен взять на себя взрослый, педагог. Педагог, играя с ребёнком, должен научить его </a:t>
            </a:r>
            <a:r>
              <a:rPr lang="ru-RU" b="1" dirty="0">
                <a:solidFill>
                  <a:srgbClr val="00B050"/>
                </a:solidFill>
              </a:rPr>
              <a:t>не определённому набору игровых действий </a:t>
            </a:r>
            <a:r>
              <a:rPr lang="ru-RU" dirty="0"/>
              <a:t>в той или иной ситуации, а сформировать у него </a:t>
            </a:r>
            <a:r>
              <a:rPr lang="ru-RU" b="1" dirty="0">
                <a:solidFill>
                  <a:srgbClr val="7030A0"/>
                </a:solidFill>
              </a:rPr>
              <a:t>умение создавать условную мнимую ситуацию</a:t>
            </a:r>
            <a:r>
              <a:rPr lang="ru-RU" dirty="0"/>
              <a:t>, «вживаться» в нее и действовать в ней не «как должно», а адекватно </a:t>
            </a:r>
            <a:r>
              <a:rPr lang="ru-RU" b="1" dirty="0">
                <a:solidFill>
                  <a:srgbClr val="7030A0"/>
                </a:solidFill>
              </a:rPr>
              <a:t>придуманным условиям и обстоятельствам, активно и творчески преобразуя их по ходу игры, создавая новые проблемные ситуации и разрешая их в игре</a:t>
            </a:r>
            <a:r>
              <a:rPr lang="ru-RU" dirty="0"/>
              <a:t>. </a:t>
            </a:r>
            <a:r>
              <a:rPr lang="ru-RU" dirty="0" smtClean="0"/>
              <a:t>НО!!</a:t>
            </a:r>
            <a:endParaRPr lang="ru-RU" dirty="0"/>
          </a:p>
          <a:p>
            <a:pPr algn="ctr"/>
            <a:r>
              <a:rPr lang="ru-RU" dirty="0" smtClean="0"/>
              <a:t>Если </a:t>
            </a:r>
            <a:r>
              <a:rPr lang="ru-RU" dirty="0"/>
              <a:t>такие </a:t>
            </a:r>
            <a:r>
              <a:rPr lang="ru-RU" dirty="0" smtClean="0"/>
              <a:t>игры ребенка и взрослого </a:t>
            </a:r>
            <a:r>
              <a:rPr lang="ru-RU" dirty="0"/>
              <a:t>занимают </a:t>
            </a:r>
            <a:r>
              <a:rPr lang="ru-RU" dirty="0" smtClean="0"/>
              <a:t>ВСЁ </a:t>
            </a:r>
            <a:r>
              <a:rPr lang="ru-RU" dirty="0"/>
              <a:t>время, то мы рано или поздно столкнёмся с печальной ситуацией </a:t>
            </a:r>
            <a:r>
              <a:rPr lang="ru-RU" b="1" dirty="0">
                <a:solidFill>
                  <a:srgbClr val="00B050"/>
                </a:solidFill>
              </a:rPr>
              <a:t>депривации ведущей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004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st2.depositphotos.com/3827765/6530/v/950/depositphotos_65307267-stock-illustration-rectangular-frame-with-cartoon-kid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488" y="-390144"/>
            <a:ext cx="12752832" cy="74310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768" y="365125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8672" y="1755648"/>
            <a:ext cx="730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4560" y="1926336"/>
            <a:ext cx="6949440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7152" y="1597152"/>
            <a:ext cx="7900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3872" y="1511808"/>
            <a:ext cx="7120128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7840" y="1243585"/>
            <a:ext cx="7949184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40992" y="1231392"/>
            <a:ext cx="73030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endParaRPr lang="ru-RU" sz="2000" b="1" dirty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Создание </a:t>
            </a:r>
            <a:r>
              <a:rPr lang="ru-RU" sz="2000" b="1" dirty="0">
                <a:solidFill>
                  <a:srgbClr val="002060"/>
                </a:solidFill>
              </a:rPr>
              <a:t>развивающей предметной среды.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Игровая предметная среда должна соответствовать возрастным особенностям </a:t>
            </a:r>
            <a:r>
              <a:rPr lang="ru-RU" sz="2000" b="1" dirty="0" smtClean="0">
                <a:solidFill>
                  <a:srgbClr val="002060"/>
                </a:solidFill>
              </a:rPr>
              <a:t>детей  </a:t>
            </a:r>
            <a:endParaRPr lang="ru-RU" sz="2000" b="1" dirty="0">
              <a:solidFill>
                <a:srgbClr val="002060"/>
              </a:solidFill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 мере становления игры как деятельности ее сюжеты начинают отталкиваться не от наличной предметной среды, а от замыслов ребёнка. Ни одна «игрушечная» среда  не в состоянии предметно обеспечить диапазон возможных детских игровых идей. Поэтому к старшему дошкольному возрасту предпочтение должно отдаваться обобщенной модульной предметной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30164179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st2.depositphotos.com/3827765/6530/v/950/depositphotos_65307267-stock-illustration-rectangular-frame-with-cartoon-kid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488" y="-390144"/>
            <a:ext cx="12752832" cy="74310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768" y="365125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8672" y="1755648"/>
            <a:ext cx="730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4560" y="1926336"/>
            <a:ext cx="6949440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7152" y="1597152"/>
            <a:ext cx="7900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3872" y="1511808"/>
            <a:ext cx="7120128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7840" y="1243585"/>
            <a:ext cx="7949184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40992" y="1231392"/>
            <a:ext cx="73030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endParaRPr lang="ru-RU" sz="2000" b="1" dirty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53184" y="1048825"/>
            <a:ext cx="79369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Активизирующее общение взрослого с детьми.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Оно необходимо всякий раз, как только самодеятельная детская игра начинает </a:t>
            </a:r>
            <a:r>
              <a:rPr lang="ru-RU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«стопориться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». </a:t>
            </a:r>
            <a:r>
              <a:rPr lang="ru-RU" b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Помочь продолжить сюжетную линию, предложить неожиданный сюжетный поворот.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Младшие дети охотно принимают новую интересную проблемную ситуацию, которую им предложил взрослый. Вмешиваться в игру старших либо не следует, либо делать это надо крайне </a:t>
            </a:r>
            <a:r>
              <a:rPr lang="ru-RU" b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деликатно, входя в игру так, чтобы не разрушить ее и заинтересовать играющих новым сюжетным ходом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Наблюдая за играми, педагог видит, какую информацию можно предложить детям для содержательного обогащения игры: рассказать про океаны и путешествия, пещеры и сокровища, экзотических животных и приключения. </a:t>
            </a:r>
            <a:r>
              <a:rPr lang="ru-RU" b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 происходит возврат к первому компоненту метода, а точнее, переход на совершенно ином уровне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58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pinimg.com/736x/1c/02/5e/1c025e554059019d5186b8b35a7a857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536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034272" cy="93808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6048" y="1914144"/>
            <a:ext cx="9521952" cy="334365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Право на игру зафиксировано Конвенции о правах ребёнка. Статья 31 Конвенции гласит: </a:t>
            </a:r>
            <a:endParaRPr lang="ru-RU" sz="28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Каждый ребенок имеет право на игру, отдых, участие в культурной и творческой жизни. </a:t>
            </a:r>
            <a:endParaRPr lang="ru-RU" sz="28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Взрослые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, в том числе госструктуры, </a:t>
            </a:r>
            <a:endParaRPr lang="ru-RU" sz="28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ответственны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за соблюдение этого права; они должны обеспечить детям все возможности для свободной самостоятельной активности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</a:p>
          <a:p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которую дети сами выбирают».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8298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st2.depositphotos.com/3827765/6530/v/950/depositphotos_65307267-stock-illustration-rectangular-frame-with-cartoon-kid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0832" y="-353568"/>
            <a:ext cx="12752832" cy="74310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768" y="365125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8672" y="1755648"/>
            <a:ext cx="730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4560" y="1926336"/>
            <a:ext cx="6949440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7152" y="1597152"/>
            <a:ext cx="7900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3872" y="1511808"/>
            <a:ext cx="7120128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7840" y="1243585"/>
            <a:ext cx="7949184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40992" y="1231392"/>
            <a:ext cx="73030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endParaRPr lang="ru-RU" sz="2000" b="1" dirty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53184" y="1048825"/>
            <a:ext cx="7936992" cy="878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67712" y="1097593"/>
            <a:ext cx="7266432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Чтобы игра могла реализовать свой развивающий потенциал, ребёнок должен быть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полноценным деятелем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определяющим не только выбор тематики игры и партнёров, игрушек и ролей, но и целей, способов и средств своей игры.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Обеспечение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 для становления и развития игровой деятельности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позволяет решить ряд задач, обеспечивая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психологическую готовность детей к школьному обучению, их полноценное развитие, успешную социализацию и психоэмоциональное благополучие.</a:t>
            </a:r>
            <a:endParaRPr lang="ru-RU" sz="1600" b="1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8921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st2.depositphotos.com/3827765/6530/v/950/depositphotos_65307267-stock-illustration-rectangular-frame-with-cartoon-kid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0832" y="-353568"/>
            <a:ext cx="12752832" cy="74310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768" y="365125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8672" y="1755648"/>
            <a:ext cx="730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4560" y="1926336"/>
            <a:ext cx="6949440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7152" y="1597152"/>
            <a:ext cx="7900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3872" y="1511808"/>
            <a:ext cx="7120128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7840" y="1243585"/>
            <a:ext cx="7949184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40992" y="1231392"/>
            <a:ext cx="73030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endParaRPr lang="ru-RU" sz="2000" b="1" dirty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53184" y="1048825"/>
            <a:ext cx="7936992" cy="878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67712" y="1097593"/>
            <a:ext cx="7266432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b="1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       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</a:t>
            </a:r>
            <a:endParaRPr lang="ru-RU" sz="32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175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pinimg.com/736x/1c/02/5e/1c025e554059019d5186b8b35a7a857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536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034272" cy="93808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6048" y="1914144"/>
            <a:ext cx="9521952" cy="3343656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rgbClr val="C00000"/>
                </a:solidFill>
              </a:rPr>
              <a:t>Данное право нарушается значительно чаще, чем другие права ребёнка. Несмотря на то, что большинство педагогов, педиатров, нейрофизиологов, правозащитников доказывают жизненно важную роль игры в развитии человека, в последнее время усиливается тенденция вытеснения игры из системы образования, как «избыточного элемента, пустой траты времени.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862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pinimg.com/736x/1c/02/5e/1c025e554059019d5186b8b35a7a857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536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034272" cy="93808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8224" y="1328928"/>
            <a:ext cx="10399776" cy="4657344"/>
          </a:xfrm>
        </p:spPr>
        <p:txBody>
          <a:bodyPr>
            <a:normAutofit fontScale="70000" lnSpcReduction="20000"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 .</a:t>
            </a:r>
            <a:endParaRPr lang="ru-RU" sz="2800" i="1" dirty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</a:pPr>
            <a:r>
              <a:rPr lang="ru-RU" sz="3600" i="1" dirty="0">
                <a:solidFill>
                  <a:schemeClr val="tx2">
                    <a:lumMod val="50000"/>
                  </a:schemeClr>
                </a:solidFill>
              </a:rPr>
              <a:t>Причин нарушения законного права ребенка на игру несколько. </a:t>
            </a:r>
          </a:p>
          <a:p>
            <a:pPr>
              <a:lnSpc>
                <a:spcPct val="120000"/>
              </a:lnSpc>
            </a:pPr>
            <a:r>
              <a:rPr lang="ru-RU" sz="3600" i="1" dirty="0">
                <a:solidFill>
                  <a:schemeClr val="tx2">
                    <a:lumMod val="50000"/>
                  </a:schemeClr>
                </a:solidFill>
              </a:rPr>
              <a:t>     Прежде всего, взрослые не понимают важности игры для ребёнка. Игра считается чем-то необязательным, а потому ненужным.</a:t>
            </a:r>
          </a:p>
          <a:p>
            <a:pPr>
              <a:lnSpc>
                <a:spcPct val="120000"/>
              </a:lnSpc>
            </a:pPr>
            <a:r>
              <a:rPr lang="ru-RU" sz="3600" i="1" dirty="0">
                <a:solidFill>
                  <a:schemeClr val="tx2">
                    <a:lumMod val="50000"/>
                  </a:schemeClr>
                </a:solidFill>
              </a:rPr>
              <a:t>     Для большинства взрослых (родителей и педагогов) раннее обучение представляется более важным и полезным, чем игра. Приоритет обучающих занятий всё больше вытесняет игру из жизни детей. Жесткая регламентация свободного времени в детских садах, постоянный контроль и запрограммированные формы деятельности не оставляют детям возможности для свободной игры</a:t>
            </a:r>
            <a:r>
              <a:rPr lang="ru-RU" sz="3600" dirty="0"/>
              <a:t>.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404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pinimg.com/736x/1c/02/5e/1c025e554059019d5186b8b35a7a857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536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034272" cy="93808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8224" y="1328928"/>
            <a:ext cx="10399776" cy="4657344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 .</a:t>
            </a:r>
            <a:r>
              <a:rPr lang="ru-RU" sz="36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3600" dirty="0"/>
          </a:p>
          <a:p>
            <a:r>
              <a:rPr lang="ru-RU" sz="2800" dirty="0"/>
              <a:t>Однако главная и решающая причина </a:t>
            </a:r>
            <a:r>
              <a:rPr lang="ru-RU" sz="2800" dirty="0" smtClean="0"/>
              <a:t>игнорирования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ст. 31 Конвенции заключается в том, </a:t>
            </a:r>
            <a:endParaRPr lang="ru-RU" sz="2800" dirty="0" smtClean="0"/>
          </a:p>
          <a:p>
            <a:r>
              <a:rPr lang="ru-RU" sz="2800" dirty="0" smtClean="0"/>
              <a:t>что </a:t>
            </a:r>
            <a:r>
              <a:rPr lang="ru-RU" sz="2800" dirty="0"/>
              <a:t>право на игру </a:t>
            </a:r>
            <a:r>
              <a:rPr lang="ru-RU" sz="2800" b="1" dirty="0">
                <a:solidFill>
                  <a:srgbClr val="FF0000"/>
                </a:solidFill>
              </a:rPr>
              <a:t>не признается, не осознается и не понимается </a:t>
            </a:r>
            <a:r>
              <a:rPr lang="ru-RU" sz="2800" dirty="0"/>
              <a:t>ни родителями, ни властями, ни специалистами. В самом деле, не очень понятно, что означает «</a:t>
            </a:r>
            <a:r>
              <a:rPr lang="ru-RU" sz="3200" b="1" dirty="0">
                <a:solidFill>
                  <a:srgbClr val="FF0000"/>
                </a:solidFill>
              </a:rPr>
              <a:t>право на игру</a:t>
            </a:r>
            <a:r>
              <a:rPr lang="ru-RU" sz="2800" dirty="0"/>
              <a:t>» и каким образом можно его гарантировать? 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476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pinimg.com/736x/1c/02/5e/1c025e554059019d5186b8b35a7a857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536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034272" cy="93808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60" y="768096"/>
            <a:ext cx="10302240" cy="5218176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 .</a:t>
            </a:r>
            <a:r>
              <a:rPr lang="ru-RU" sz="36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3600" dirty="0"/>
          </a:p>
          <a:p>
            <a:r>
              <a:rPr lang="ru-RU" sz="2800" dirty="0"/>
              <a:t>В современной дошкольной педагогике значение игры ни в коем случае не отрицается, однако оно рассматривается как чисто </a:t>
            </a:r>
            <a:r>
              <a:rPr lang="ru-RU" sz="2800" b="1" dirty="0">
                <a:solidFill>
                  <a:srgbClr val="7030A0"/>
                </a:solidFill>
              </a:rPr>
              <a:t>прикладное, дидактическое.</a:t>
            </a:r>
            <a:r>
              <a:rPr lang="ru-RU" sz="2800" dirty="0"/>
              <a:t> Игра выступает не как самостоятельная и самоценная детская деятельность, а как </a:t>
            </a:r>
            <a:r>
              <a:rPr lang="ru-RU" sz="2800" b="1" dirty="0">
                <a:solidFill>
                  <a:srgbClr val="7030A0"/>
                </a:solidFill>
              </a:rPr>
              <a:t>средство приобретения новых умений, представлений, формирования полезных навыков</a:t>
            </a:r>
            <a:r>
              <a:rPr lang="ru-RU" sz="2800" dirty="0"/>
              <a:t>.</a:t>
            </a:r>
          </a:p>
          <a:p>
            <a:r>
              <a:rPr lang="ru-RU" sz="2800" dirty="0"/>
              <a:t>Игра – далеко не лучшее средство обучения. Конечно, можно использовать игру в чисто дидактических целях, но при этом ее главные, специфические функции отходят на второй план или совсем вытесняются. Игра – это ни в коем случае не упражнение в какой-то частной функции.</a:t>
            </a:r>
            <a:r>
              <a:rPr lang="ru-RU" sz="2800" dirty="0" smtClean="0"/>
              <a:t>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991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pinimg.com/736x/1c/02/5e/1c025e554059019d5186b8b35a7a857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536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034272" cy="93808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60" y="768096"/>
            <a:ext cx="10302240" cy="5218176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 .</a:t>
            </a:r>
            <a:r>
              <a:rPr lang="ru-RU" sz="36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3600" dirty="0"/>
          </a:p>
          <a:p>
            <a:endParaRPr lang="ru-RU" sz="2800" dirty="0" smtClean="0"/>
          </a:p>
          <a:p>
            <a:r>
              <a:rPr lang="ru-RU" sz="2800" b="1" dirty="0" smtClean="0">
                <a:solidFill>
                  <a:srgbClr val="FF0000"/>
                </a:solidFill>
              </a:rPr>
              <a:t>Игра </a:t>
            </a:r>
            <a:r>
              <a:rPr lang="ru-RU" sz="2800" b="1" dirty="0">
                <a:solidFill>
                  <a:srgbClr val="FF0000"/>
                </a:solidFill>
              </a:rPr>
              <a:t>– это форма жизни дошкольника</a:t>
            </a:r>
            <a:r>
              <a:rPr lang="ru-RU" sz="2800" b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главное средство его развития и формирования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специфически </a:t>
            </a:r>
            <a:r>
              <a:rPr lang="ru-RU" sz="2800" b="1" dirty="0">
                <a:solidFill>
                  <a:srgbClr val="FF0000"/>
                </a:solidFill>
              </a:rPr>
              <a:t>человеческих способностей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</a:p>
          <a:p>
            <a:endParaRPr lang="ru-RU" sz="2800" dirty="0"/>
          </a:p>
          <a:p>
            <a:endParaRPr lang="ru-RU" sz="2800" dirty="0"/>
          </a:p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Для того чтобы четко определить, что такое «право на игру», попытаемся рассмотреть главные признаки игры.</a:t>
            </a:r>
          </a:p>
          <a:p>
            <a:r>
              <a:rPr lang="ru-RU" sz="2800" dirty="0" smtClean="0"/>
              <a:t>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59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pinimg.com/736x/1c/02/5e/1c025e554059019d5186b8b35a7a857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536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034272" cy="93808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60" y="768096"/>
            <a:ext cx="10302240" cy="5218176"/>
          </a:xfrm>
        </p:spPr>
        <p:txBody>
          <a:bodyPr>
            <a:normAutofit fontScale="92500" lnSpcReduction="20000"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 .</a:t>
            </a:r>
            <a:r>
              <a:rPr lang="ru-RU" sz="36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3600" dirty="0"/>
          </a:p>
          <a:p>
            <a:endParaRPr lang="ru-RU" sz="2800" dirty="0" smtClean="0"/>
          </a:p>
          <a:p>
            <a:r>
              <a:rPr lang="ru-RU" sz="2800" dirty="0"/>
              <a:t>Конвенции о правах ребенка можно зафиксировать достаточно </a:t>
            </a:r>
            <a:r>
              <a:rPr lang="ru-RU" sz="2800" b="1" dirty="0">
                <a:solidFill>
                  <a:srgbClr val="7030A0"/>
                </a:solidFill>
              </a:rPr>
              <a:t>конкретные признаки игры</a:t>
            </a:r>
            <a:r>
              <a:rPr lang="ru-RU" sz="2800" dirty="0"/>
              <a:t>: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- это свободная активность</a:t>
            </a:r>
            <a:r>
              <a:rPr lang="ru-RU" sz="2800" dirty="0"/>
              <a:t>, лишенная принуждения и контроля со стороны взрослых. Взрослые не имеют права вмешиваться в игру, запрещать или прерывать ее. Они могут только наблюдать, участвовать или помогать по просьбе детей.</a:t>
            </a:r>
          </a:p>
          <a:p>
            <a:r>
              <a:rPr lang="ru-RU" sz="2800" dirty="0"/>
              <a:t>- игра должна приносить </a:t>
            </a:r>
            <a:r>
              <a:rPr lang="ru-RU" sz="2800" b="1" dirty="0">
                <a:solidFill>
                  <a:srgbClr val="7030A0"/>
                </a:solidFill>
              </a:rPr>
              <a:t>эмоциональный подъём</a:t>
            </a:r>
            <a:r>
              <a:rPr lang="ru-RU" sz="2800" dirty="0"/>
              <a:t>, причем источником удовольствия является </a:t>
            </a:r>
            <a:r>
              <a:rPr lang="ru-RU" sz="2800" b="1" dirty="0">
                <a:solidFill>
                  <a:srgbClr val="7030A0"/>
                </a:solidFill>
              </a:rPr>
              <a:t>процесс деятельности</a:t>
            </a:r>
            <a:r>
              <a:rPr lang="ru-RU" sz="2800" dirty="0"/>
              <a:t>, а не ее результат или оценка.</a:t>
            </a:r>
          </a:p>
          <a:p>
            <a:r>
              <a:rPr lang="ru-RU" sz="2800" dirty="0"/>
              <a:t>- игра – это всегда </a:t>
            </a:r>
            <a:r>
              <a:rPr lang="ru-RU" sz="2800" b="1" dirty="0">
                <a:solidFill>
                  <a:srgbClr val="7030A0"/>
                </a:solidFill>
              </a:rPr>
              <a:t>спонтанное, непредсказуемое и активное </a:t>
            </a:r>
            <a:r>
              <a:rPr lang="ru-RU" sz="2800" dirty="0"/>
              <a:t>опробование себя и предмета игры. Даже если это игра по правилам, выигрыш заранее не определён и элемент случайности неизбежен.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894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pinimg.com/736x/1c/02/5e/1c025e554059019d5186b8b35a7a857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536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034272" cy="93808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60" y="768096"/>
            <a:ext cx="10302240" cy="5218176"/>
          </a:xfrm>
        </p:spPr>
        <p:txBody>
          <a:bodyPr>
            <a:normAutofit fontScale="92500" lnSpcReduction="20000"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 .</a:t>
            </a:r>
            <a:r>
              <a:rPr lang="ru-RU" sz="36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3600" dirty="0"/>
          </a:p>
          <a:p>
            <a:pPr algn="l"/>
            <a:r>
              <a:rPr lang="ru-RU" sz="2800" dirty="0">
                <a:solidFill>
                  <a:srgbClr val="002060"/>
                </a:solidFill>
              </a:rPr>
              <a:t>К игре можно отнести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свободное </a:t>
            </a:r>
            <a:r>
              <a:rPr lang="ru-RU" sz="2800" dirty="0">
                <a:solidFill>
                  <a:srgbClr val="002060"/>
                </a:solidFill>
              </a:rPr>
              <a:t>манипулирование игрушками,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самостоятельное </a:t>
            </a:r>
            <a:r>
              <a:rPr lang="ru-RU" sz="2800" dirty="0">
                <a:solidFill>
                  <a:srgbClr val="002060"/>
                </a:solidFill>
              </a:rPr>
              <a:t>детское экспериментирование (с песком, водой, бумагой),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игры </a:t>
            </a:r>
            <a:r>
              <a:rPr lang="ru-RU" sz="2800" dirty="0">
                <a:solidFill>
                  <a:srgbClr val="002060"/>
                </a:solidFill>
              </a:rPr>
              <a:t>с правилами.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Вместе </a:t>
            </a:r>
            <a:r>
              <a:rPr lang="ru-RU" sz="2800" dirty="0">
                <a:solidFill>
                  <a:srgbClr val="002060"/>
                </a:solidFill>
              </a:rPr>
              <a:t>с тем к игре нельзя отнести любую деятельность, предполагающую директивное руководство взрослого, даже если при этом используются игрушки и сказочные сюжеты.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l"/>
            <a:r>
              <a:rPr lang="ru-RU" sz="2800" b="1" dirty="0" smtClean="0">
                <a:solidFill>
                  <a:srgbClr val="7030A0"/>
                </a:solidFill>
              </a:rPr>
              <a:t>Право </a:t>
            </a:r>
            <a:r>
              <a:rPr lang="ru-RU" sz="2800" b="1" dirty="0">
                <a:solidFill>
                  <a:srgbClr val="7030A0"/>
                </a:solidFill>
              </a:rPr>
              <a:t>на игру предполагает время и место для реализации свободной, эмоционально насыщенной, спонтанной деятельности детей.</a:t>
            </a:r>
          </a:p>
          <a:p>
            <a:endParaRPr lang="ru-RU" sz="2800" dirty="0" smtClean="0"/>
          </a:p>
          <a:p>
            <a:r>
              <a:rPr lang="ru-RU" sz="2800" dirty="0" smtClean="0"/>
              <a:t>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2061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1549</Words>
  <Application>Microsoft Office PowerPoint</Application>
  <PresentationFormat>Широкоэкранный</PresentationFormat>
  <Paragraphs>152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МУНИЦИПАЛЬНОЕ БЮДЖЕТНОЕ ДОШКОЛЬНОЕ ОБРАЗОВАТЕЛЬНОЕ УЧРЕЖДЕНИЕ МУНИЦИПАЛЬНОГО ОБРАЗОВАНИЯ ГОРОД КРАСНОДАР «ЦЕНТР РАЗВИТИЯ РЕБЕНКА – ДЕТСКИЙ САД № 107 «РУСАЛОЧКА»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МУНИЦИПАЛЬНОГО ОБРАЗОВАНИЯ ГОРОД КРАСНОДАР «ЦЕНТР РАЗВИТИЯ РЕБЕНКА – ДЕТСКИЙ САД № 107 «РУСАЛОЧКА»</dc:title>
  <dc:creator>Пользователь Windows</dc:creator>
  <cp:lastModifiedBy>Пользователь Windows</cp:lastModifiedBy>
  <cp:revision>9</cp:revision>
  <dcterms:created xsi:type="dcterms:W3CDTF">2020-02-12T19:51:38Z</dcterms:created>
  <dcterms:modified xsi:type="dcterms:W3CDTF">2020-02-12T21:13:01Z</dcterms:modified>
</cp:coreProperties>
</file>